
<file path=[Content_Types].xml><?xml version="1.0" encoding="utf-8"?>
<Types xmlns="http://schemas.openxmlformats.org/package/2006/content-types">
  <Default Extension="gif" ContentType="image/gif"/>
  <Default Extension="jpe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7" r:id="rId5"/>
  </p:sldMasterIdLst>
  <p:notesMasterIdLst>
    <p:notesMasterId r:id="rId30"/>
  </p:notesMasterIdLst>
  <p:sldIdLst>
    <p:sldId id="303" r:id="rId6"/>
    <p:sldId id="291" r:id="rId7"/>
    <p:sldId id="304" r:id="rId8"/>
    <p:sldId id="261" r:id="rId9"/>
    <p:sldId id="287" r:id="rId10"/>
    <p:sldId id="301" r:id="rId11"/>
    <p:sldId id="293" r:id="rId12"/>
    <p:sldId id="278" r:id="rId13"/>
    <p:sldId id="294" r:id="rId14"/>
    <p:sldId id="305" r:id="rId15"/>
    <p:sldId id="279" r:id="rId16"/>
    <p:sldId id="312" r:id="rId17"/>
    <p:sldId id="306" r:id="rId18"/>
    <p:sldId id="307" r:id="rId19"/>
    <p:sldId id="300" r:id="rId20"/>
    <p:sldId id="309" r:id="rId21"/>
    <p:sldId id="308" r:id="rId22"/>
    <p:sldId id="310" r:id="rId23"/>
    <p:sldId id="302" r:id="rId24"/>
    <p:sldId id="298" r:id="rId25"/>
    <p:sldId id="299" r:id="rId26"/>
    <p:sldId id="283" r:id="rId27"/>
    <p:sldId id="297" r:id="rId28"/>
    <p:sldId id="26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211A"/>
    <a:srgbClr val="F6391A"/>
    <a:srgbClr val="289ACC"/>
    <a:srgbClr val="009490"/>
    <a:srgbClr val="F86247"/>
    <a:srgbClr val="FFC95F"/>
    <a:srgbClr val="FCB54B"/>
    <a:srgbClr val="67B099"/>
    <a:srgbClr val="FFD44B"/>
    <a:srgbClr val="9FCD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930DDD-B2BC-4418-853F-45422AAB29D6}" v="112" vWet="114" dt="2022-11-07T12:10:55.404"/>
    <p1510:client id="{A4AB4959-7C7C-D84F-9C27-F735C0A64848}" v="335" dt="2022-11-07T14:25:13.5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9451BB-BF4C-495B-92A2-423A74CC73BF}"/>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3" name="Date Placeholder 2">
            <a:extLst>
              <a:ext uri="{FF2B5EF4-FFF2-40B4-BE49-F238E27FC236}">
                <a16:creationId xmlns:a16="http://schemas.microsoft.com/office/drawing/2014/main" id="{EE4519AB-B240-417C-83F2-18CD5215A6D7}"/>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7DEEFD3E-56D8-4663-B41D-4090E86E5B5C}" type="datetime1">
              <a:rPr lang="en-GB"/>
              <a:pPr lvl="0"/>
              <a:t>08/11/2022</a:t>
            </a:fld>
            <a:endParaRPr lang="en-GB"/>
          </a:p>
        </p:txBody>
      </p:sp>
      <p:sp>
        <p:nvSpPr>
          <p:cNvPr id="4" name="Slide Image Placeholder 3">
            <a:extLst>
              <a:ext uri="{FF2B5EF4-FFF2-40B4-BE49-F238E27FC236}">
                <a16:creationId xmlns:a16="http://schemas.microsoft.com/office/drawing/2014/main" id="{120C2DDE-582B-47D3-ABEB-6600C29EA58F}"/>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30B16D1C-2B66-4982-82A6-F375983D1F65}"/>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E49DFDE9-91A7-4277-8EC1-01029270B224}"/>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7" name="Slide Number Placeholder 6">
            <a:extLst>
              <a:ext uri="{FF2B5EF4-FFF2-40B4-BE49-F238E27FC236}">
                <a16:creationId xmlns:a16="http://schemas.microsoft.com/office/drawing/2014/main" id="{C6FFD2B6-9280-4236-9425-D6A07A29A039}"/>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D342F285-BDEA-4033-9FA5-E3B638091909}" type="slidenum">
              <a:t>‹#›</a:t>
            </a:fld>
            <a:endParaRPr lang="en-GB"/>
          </a:p>
        </p:txBody>
      </p:sp>
    </p:spTree>
    <p:extLst>
      <p:ext uri="{BB962C8B-B14F-4D97-AF65-F5344CB8AC3E}">
        <p14:creationId xmlns:p14="http://schemas.microsoft.com/office/powerpoint/2010/main" val="370114226"/>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Dawn Greaves introduce Rochelle and Elise </a:t>
            </a:r>
          </a:p>
        </p:txBody>
      </p:sp>
      <p:sp>
        <p:nvSpPr>
          <p:cNvPr id="4" name="Slide Number Placeholder 3"/>
          <p:cNvSpPr>
            <a:spLocks noGrp="1"/>
          </p:cNvSpPr>
          <p:nvPr>
            <p:ph type="sldNum" sz="quarter" idx="5"/>
          </p:nvPr>
        </p:nvSpPr>
        <p:spPr/>
        <p:txBody>
          <a:bodyPr/>
          <a:lstStyle/>
          <a:p>
            <a:pPr lvl="0"/>
            <a:fld id="{D342F285-BDEA-4033-9FA5-E3B638091909}" type="slidenum">
              <a:rPr lang="en-GB" smtClean="0"/>
              <a:t>1</a:t>
            </a:fld>
            <a:endParaRPr lang="en-GB"/>
          </a:p>
        </p:txBody>
      </p:sp>
    </p:spTree>
    <p:extLst>
      <p:ext uri="{BB962C8B-B14F-4D97-AF65-F5344CB8AC3E}">
        <p14:creationId xmlns:p14="http://schemas.microsoft.com/office/powerpoint/2010/main" val="3843912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ELISE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0"/>
              <a:t>With the increase of those living with diabetes in the UK each year there is also a demand to continuously improve the delivery of diabetes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0"/>
              <a:t>So what digital advances in Diabetes care have we seen so far? </a:t>
            </a:r>
          </a:p>
        </p:txBody>
      </p:sp>
      <p:sp>
        <p:nvSpPr>
          <p:cNvPr id="4" name="Slide Number Placeholder 3"/>
          <p:cNvSpPr>
            <a:spLocks noGrp="1"/>
          </p:cNvSpPr>
          <p:nvPr>
            <p:ph type="sldNum" sz="quarter" idx="5"/>
          </p:nvPr>
        </p:nvSpPr>
        <p:spPr/>
        <p:txBody>
          <a:bodyPr/>
          <a:lstStyle/>
          <a:p>
            <a:pPr lvl="0"/>
            <a:fld id="{D342F285-BDEA-4033-9FA5-E3B638091909}" type="slidenum">
              <a:rPr lang="en-GB" smtClean="0"/>
              <a:t>10</a:t>
            </a:fld>
            <a:endParaRPr lang="en-GB"/>
          </a:p>
        </p:txBody>
      </p:sp>
    </p:spTree>
    <p:extLst>
      <p:ext uri="{BB962C8B-B14F-4D97-AF65-F5344CB8AC3E}">
        <p14:creationId xmlns:p14="http://schemas.microsoft.com/office/powerpoint/2010/main" val="1716501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438;g1067320065d_0_383:notes">
            <a:extLst>
              <a:ext uri="{FF2B5EF4-FFF2-40B4-BE49-F238E27FC236}">
                <a16:creationId xmlns:a16="http://schemas.microsoft.com/office/drawing/2014/main" id="{DD5D58F3-54D6-4B85-931F-B498861BF44E}"/>
              </a:ext>
            </a:extLst>
          </p:cNvPr>
          <p:cNvSpPr txBox="1">
            <a:spLocks noGrp="1"/>
          </p:cNvSpPr>
          <p:nvPr>
            <p:ph type="body" sz="quarter" idx="1"/>
          </p:nvPr>
        </p:nvSpPr>
        <p:spPr>
          <a:xfrm>
            <a:off x="685800" y="4343400"/>
            <a:ext cx="5486400" cy="4114800"/>
          </a:xfrm>
        </p:spPr>
        <p:txBody>
          <a:bodyPr lIns="91421" tIns="91421" rIns="91421" bIns="91421"/>
          <a:lstStyle/>
          <a:p>
            <a:r>
              <a:rPr lang="en-GB" b="1"/>
              <a:t>So we have to talk about continuous glucose monitoring or better known CGM, or better know what I call it the holy grail of Diabetes – R</a:t>
            </a:r>
          </a:p>
          <a:p>
            <a:endParaRPr lang="en-GB"/>
          </a:p>
          <a:p>
            <a:r>
              <a:rPr lang="en-GB" b="1"/>
              <a:t>So lets state the obvious first, </a:t>
            </a:r>
            <a:r>
              <a:rPr lang="en-GB" b="1" err="1"/>
              <a:t>cgm’s</a:t>
            </a:r>
            <a:r>
              <a:rPr lang="en-GB" b="1"/>
              <a:t> have reduced our painful finger pricks to check our blood glucose, prior to receiving CGMs our fingertips were often very painful, bruised and sensitive. </a:t>
            </a:r>
          </a:p>
          <a:p>
            <a:endParaRPr lang="en-GB" b="1"/>
          </a:p>
          <a:p>
            <a:r>
              <a:rPr lang="en-GB" b="1"/>
              <a:t>For me a CGM gives me ultimate piece of mind, the predictive blood sugar and alarm system allows me to be able to drive with confidence knowing whether I need to wait to drive safely or I am good to go – so if you see me hanging around the car park after this you know I am having a Diabetic moment. </a:t>
            </a:r>
          </a:p>
          <a:p>
            <a:endParaRPr lang="en-GB" b="1"/>
          </a:p>
          <a:p>
            <a:r>
              <a:rPr lang="en-GB" b="1"/>
              <a:t>The alarm systems also wakes me up during the night if my blood sugar is dangerously low or high. Sleeping prior to getting a </a:t>
            </a:r>
            <a:r>
              <a:rPr lang="en-GB" b="1" err="1"/>
              <a:t>cgm</a:t>
            </a:r>
            <a:r>
              <a:rPr lang="en-GB" b="1"/>
              <a:t> was always for me quiet scary as I had to depend on my body waking me up if my blood sugar was not right which wasn’t always the case.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For me I feel as though I have more independence, I don’t feel restricted and tied to a blood testing machine I feel more empowered to not only monitor my blood glucose levels but to be able to do it in a discrete way which most people wouldn’t even notice I had taken a blood test as I swipe my phone under my arm like a contactless payment. My clinician at anytime can also go on and view my data meaning I am able to attend more virtual appointments than physical creating more convenience and independence. </a:t>
            </a:r>
          </a:p>
          <a:p>
            <a:endParaRPr lang="en-GB"/>
          </a:p>
          <a:p>
            <a:endParaRPr lang="en-GB"/>
          </a:p>
          <a:p>
            <a:r>
              <a:rPr lang="en-GB" b="1"/>
              <a:t>For us receiving a CGM on NHS prescriptions back in 2019 will always be one of the best days of our life, it’s a day our quality of life changed forever. </a:t>
            </a:r>
          </a:p>
        </p:txBody>
      </p:sp>
      <p:sp>
        <p:nvSpPr>
          <p:cNvPr id="3" name="Google Shape;439;g1067320065d_0_383:notes">
            <a:extLst>
              <a:ext uri="{FF2B5EF4-FFF2-40B4-BE49-F238E27FC236}">
                <a16:creationId xmlns:a16="http://schemas.microsoft.com/office/drawing/2014/main" id="{74331419-89E2-4D98-BA60-9EB21E5B06D3}"/>
              </a:ext>
            </a:extLst>
          </p:cNvPr>
          <p:cNvSpPr>
            <a:spLocks noGrp="1" noRot="1" noChangeAspect="1"/>
          </p:cNvSpPr>
          <p:nvPr>
            <p:ph type="sldImg"/>
          </p:nvPr>
        </p:nvSpPr>
        <p:spPr>
          <a:xfrm>
            <a:off x="381000" y="685800"/>
            <a:ext cx="6096000" cy="3429000"/>
          </a:xfr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438;g1067320065d_0_383:notes">
            <a:extLst>
              <a:ext uri="{FF2B5EF4-FFF2-40B4-BE49-F238E27FC236}">
                <a16:creationId xmlns:a16="http://schemas.microsoft.com/office/drawing/2014/main" id="{DD5D58F3-54D6-4B85-931F-B498861BF44E}"/>
              </a:ext>
            </a:extLst>
          </p:cNvPr>
          <p:cNvSpPr txBox="1">
            <a:spLocks noGrp="1"/>
          </p:cNvSpPr>
          <p:nvPr>
            <p:ph type="body" sz="quarter" idx="1"/>
          </p:nvPr>
        </p:nvSpPr>
        <p:spPr>
          <a:xfrm>
            <a:off x="685800" y="4343400"/>
            <a:ext cx="5486400" cy="4114800"/>
          </a:xfrm>
        </p:spPr>
        <p:txBody>
          <a:bodyPr lIns="91421" tIns="91421" rIns="91421" bIns="91421"/>
          <a:lstStyle/>
          <a:p>
            <a:r>
              <a:rPr lang="en-GB"/>
              <a:t>ELISE</a:t>
            </a:r>
          </a:p>
          <a:p>
            <a:r>
              <a:rPr lang="en-GB"/>
              <a:t>A further benefit I want to go into is how the data we collect from our sensor is stored and used. </a:t>
            </a:r>
          </a:p>
          <a:p>
            <a:r>
              <a:rPr lang="en-GB"/>
              <a:t>So the data is collected into a dashboard, the dashboard analyses the data to produce</a:t>
            </a:r>
          </a:p>
          <a:p>
            <a:r>
              <a:rPr lang="en-GB"/>
              <a:t>Daily patterns </a:t>
            </a:r>
          </a:p>
          <a:p>
            <a:r>
              <a:rPr lang="en-GB"/>
              <a:t>Time in target</a:t>
            </a:r>
          </a:p>
          <a:p>
            <a:r>
              <a:rPr lang="en-GB"/>
              <a:t>Low glucose events</a:t>
            </a:r>
          </a:p>
          <a:p>
            <a:r>
              <a:rPr lang="en-GB"/>
              <a:t>Average glucose </a:t>
            </a:r>
          </a:p>
          <a:p>
            <a:r>
              <a:rPr lang="en-GB"/>
              <a:t>Daily graphs and sensor usage. </a:t>
            </a:r>
          </a:p>
          <a:p>
            <a:endParaRPr lang="en-GB"/>
          </a:p>
          <a:p>
            <a:r>
              <a:rPr lang="en-GB"/>
              <a:t>Now all this data is not only incredibly useful to my clinician but also me. What I appreciate about the dashboard is </a:t>
            </a:r>
          </a:p>
          <a:p>
            <a:r>
              <a:rPr lang="en-GB"/>
              <a:t>Myself and my clinician view the exact same data </a:t>
            </a:r>
          </a:p>
          <a:p>
            <a:r>
              <a:rPr lang="en-GB"/>
              <a:t>But it makes me feel as though they are viewing my data I have collected and not that I am viewing their data they’ve collected about me, I therefore feel centralised during our consultations and I am able to interpret the data and have a more informed conversation with them. </a:t>
            </a:r>
          </a:p>
          <a:p>
            <a:r>
              <a:rPr lang="en-GB"/>
              <a:t>For example I may have noticed my blood glucose levels are higher mid morning than expected this could be the result of under injecting during my breakfast so I may need to adjust my insulin ratios. I can make that decision and act on that immediately </a:t>
            </a:r>
          </a:p>
          <a:p>
            <a:r>
              <a:rPr lang="en-GB"/>
              <a:t>I don’t need to wait for my next consultation with my doctor for them to look at it because I can see the exact same data and trends in the dashboard and act on it.</a:t>
            </a:r>
          </a:p>
          <a:p>
            <a:r>
              <a:rPr lang="en-GB"/>
              <a:t> </a:t>
            </a:r>
          </a:p>
        </p:txBody>
      </p:sp>
      <p:sp>
        <p:nvSpPr>
          <p:cNvPr id="3" name="Google Shape;439;g1067320065d_0_383:notes">
            <a:extLst>
              <a:ext uri="{FF2B5EF4-FFF2-40B4-BE49-F238E27FC236}">
                <a16:creationId xmlns:a16="http://schemas.microsoft.com/office/drawing/2014/main" id="{74331419-89E2-4D98-BA60-9EB21E5B06D3}"/>
              </a:ext>
            </a:extLst>
          </p:cNvPr>
          <p:cNvSpPr>
            <a:spLocks noGrp="1" noRot="1" noChangeAspect="1"/>
          </p:cNvSpPr>
          <p:nvPr>
            <p:ph type="sldImg"/>
          </p:nvPr>
        </p:nvSpPr>
        <p:spPr>
          <a:xfrm>
            <a:off x="381000" y="685800"/>
            <a:ext cx="6096000" cy="3429000"/>
          </a:xfrm>
        </p:spPr>
      </p:sp>
    </p:spTree>
    <p:extLst>
      <p:ext uri="{BB962C8B-B14F-4D97-AF65-F5344CB8AC3E}">
        <p14:creationId xmlns:p14="http://schemas.microsoft.com/office/powerpoint/2010/main" val="1363346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CGMs are just 1 digital advance in Diabetes, there is so much more for us to look at </a:t>
            </a:r>
          </a:p>
          <a:p>
            <a:endParaRPr lang="en-GB" b="1"/>
          </a:p>
          <a:p>
            <a:r>
              <a:rPr lang="en-GB" b="1"/>
              <a:t>Lets talk about size, compatibility and ease</a:t>
            </a:r>
          </a:p>
          <a:p>
            <a:endParaRPr lang="en-GB" b="1"/>
          </a:p>
          <a:p>
            <a:r>
              <a:rPr lang="en-GB" b="1"/>
              <a:t>The size of our medical devices are only getting smaller. The </a:t>
            </a:r>
            <a:r>
              <a:rPr lang="en-GB" b="1" err="1"/>
              <a:t>omnipod</a:t>
            </a:r>
            <a:r>
              <a:rPr lang="en-GB" b="1"/>
              <a:t> (which is the bottom photo) is a 72 hour insulin delivery system it is what I would call a modern day insulin pump. For me I have always been interested in getting a pump, however I just cant get around the wires and tubes, its something I feel for me would not fit into my life properly. However the </a:t>
            </a:r>
            <a:r>
              <a:rPr lang="en-GB" b="1" err="1"/>
              <a:t>omnipod</a:t>
            </a:r>
            <a:r>
              <a:rPr lang="en-GB" b="1"/>
              <a:t> gives me ultimate confidence and hope that one day I will be om insulin delivery system.</a:t>
            </a:r>
          </a:p>
          <a:p>
            <a:endParaRPr lang="en-GB" b="1"/>
          </a:p>
          <a:p>
            <a:r>
              <a:rPr lang="en-GB" b="1"/>
              <a:t>Other digital advances include smart insulin pens. I cant begin to explain how passive we can get with injecting. The amount of times I have been out for food with friends and gone to inject when my friends have asked me why I am injecting twice, and I have no memory of even injecting the first time. A smart insulin pen logs when and how many units you have taken and is linked to an app on your phone. reducing the risk of a double inject – which I have done before. </a:t>
            </a:r>
          </a:p>
          <a:p>
            <a:endParaRPr lang="en-GB" b="1"/>
          </a:p>
          <a:p>
            <a:r>
              <a:rPr lang="en-GB" b="1"/>
              <a:t>And then of course we have phone compatibility – There are glucose monitors that can be plugged into your phone and record the data within an app and this is just the tip of the iceberg for apps around diabetes.</a:t>
            </a:r>
          </a:p>
        </p:txBody>
      </p:sp>
      <p:sp>
        <p:nvSpPr>
          <p:cNvPr id="4" name="Slide Number Placeholder 3"/>
          <p:cNvSpPr>
            <a:spLocks noGrp="1"/>
          </p:cNvSpPr>
          <p:nvPr>
            <p:ph type="sldNum" sz="quarter" idx="5"/>
          </p:nvPr>
        </p:nvSpPr>
        <p:spPr/>
        <p:txBody>
          <a:bodyPr/>
          <a:lstStyle/>
          <a:p>
            <a:pPr lvl="0"/>
            <a:fld id="{D342F285-BDEA-4033-9FA5-E3B638091909}" type="slidenum">
              <a:rPr lang="en-GB" smtClean="0"/>
              <a:t>13</a:t>
            </a:fld>
            <a:endParaRPr lang="en-GB"/>
          </a:p>
        </p:txBody>
      </p:sp>
    </p:spTree>
    <p:extLst>
      <p:ext uri="{BB962C8B-B14F-4D97-AF65-F5344CB8AC3E}">
        <p14:creationId xmlns:p14="http://schemas.microsoft.com/office/powerpoint/2010/main" val="3114987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As a diabetic card counting and carb ratios directly impact our blood glucose levels </a:t>
            </a:r>
          </a:p>
          <a:p>
            <a:r>
              <a:rPr lang="en-GB"/>
              <a:t>As we eat we should be calculating the correct grams of carbs in everything we eat to give corrective doses</a:t>
            </a:r>
          </a:p>
          <a:p>
            <a:r>
              <a:rPr lang="en-GB"/>
              <a:t>This can become difficult when eating out and trying new foods as there is a level of uncertainty which often leads to anxiety around these experiences </a:t>
            </a:r>
          </a:p>
          <a:p>
            <a:endParaRPr lang="en-GB"/>
          </a:p>
          <a:p>
            <a:r>
              <a:rPr lang="en-GB"/>
              <a:t>Apps such as Go Meals allows us to search popular restaurants and breaks down their dishes showing the total grams of carbs for their menu items. Not only does this make our life easier it reduces levels of anxiety and uncertainty which can over shadow these social experiences.</a:t>
            </a:r>
          </a:p>
          <a:p>
            <a:endParaRPr lang="en-GB"/>
          </a:p>
          <a:p>
            <a:r>
              <a:rPr lang="en-GB"/>
              <a:t>The </a:t>
            </a:r>
            <a:r>
              <a:rPr lang="en-GB" err="1"/>
              <a:t>cals</a:t>
            </a:r>
            <a:r>
              <a:rPr lang="en-GB"/>
              <a:t> and carbs app works as a google of carbohydrate I would say in you can search ]ingredients and dishes to give you guidance on how many grams of carbs your eating, this can be helpful for home cooked meals or new recipes. </a:t>
            </a:r>
          </a:p>
          <a:p>
            <a:endParaRPr lang="en-GB"/>
          </a:p>
          <a:p>
            <a:r>
              <a:rPr lang="en-GB"/>
              <a:t>These community based apps aid in delivering a support network and guidance. </a:t>
            </a:r>
          </a:p>
          <a:p>
            <a:endParaRPr lang="en-GB"/>
          </a:p>
          <a:p>
            <a:endParaRPr lang="en-GB"/>
          </a:p>
        </p:txBody>
      </p:sp>
      <p:sp>
        <p:nvSpPr>
          <p:cNvPr id="4" name="Slide Number Placeholder 3"/>
          <p:cNvSpPr>
            <a:spLocks noGrp="1"/>
          </p:cNvSpPr>
          <p:nvPr>
            <p:ph type="sldNum" sz="quarter" idx="5"/>
          </p:nvPr>
        </p:nvSpPr>
        <p:spPr/>
        <p:txBody>
          <a:bodyPr/>
          <a:lstStyle/>
          <a:p>
            <a:pPr lvl="0"/>
            <a:fld id="{D342F285-BDEA-4033-9FA5-E3B638091909}" type="slidenum">
              <a:rPr lang="en-GB" smtClean="0"/>
              <a:t>14</a:t>
            </a:fld>
            <a:endParaRPr lang="en-GB"/>
          </a:p>
        </p:txBody>
      </p:sp>
    </p:spTree>
    <p:extLst>
      <p:ext uri="{BB962C8B-B14F-4D97-AF65-F5344CB8AC3E}">
        <p14:creationId xmlns:p14="http://schemas.microsoft.com/office/powerpoint/2010/main" val="2633384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Next we have the </a:t>
            </a:r>
            <a:r>
              <a:rPr lang="en-GB" b="1" err="1"/>
              <a:t>Glowcose</a:t>
            </a:r>
            <a:r>
              <a:rPr lang="en-GB" b="1"/>
              <a:t> </a:t>
            </a:r>
          </a:p>
          <a:p>
            <a:endParaRPr lang="en-GB" b="1"/>
          </a:p>
          <a:p>
            <a:r>
              <a:rPr lang="en-GB" b="1"/>
              <a:t>The </a:t>
            </a:r>
            <a:r>
              <a:rPr lang="en-GB" b="1" err="1"/>
              <a:t>Glowcose</a:t>
            </a:r>
            <a:r>
              <a:rPr lang="en-GB" b="1"/>
              <a:t> light is a colour changing light. The colours change dependent on your CGM reading of blood glucose level. </a:t>
            </a:r>
          </a:p>
          <a:p>
            <a:endParaRPr lang="en-GB" b="1"/>
          </a:p>
          <a:p>
            <a:r>
              <a:rPr lang="en-GB" b="1"/>
              <a:t>Going back to what our parents discussed prior on how hard it was for them having to check our blood sugar every 4 hours in the night, with a </a:t>
            </a:r>
            <a:r>
              <a:rPr lang="en-GB" b="1" err="1"/>
              <a:t>Glowcose</a:t>
            </a:r>
            <a:r>
              <a:rPr lang="en-GB" b="1"/>
              <a:t> having a visual light that you can asses whether your child's blood sugar is in range or not is life changing not only for patients but for parents and carers of children with Type 1 Diabetes.</a:t>
            </a:r>
          </a:p>
          <a:p>
            <a:endParaRPr lang="en-GB" b="1"/>
          </a:p>
          <a:p>
            <a:r>
              <a:rPr lang="en-GB" b="1"/>
              <a:t>Even as an adult, having a light you can open your eyes to in the night rather than grabbing your phone and scanning, again  is a big improvement in our quality of life and it would look quiet nice on your desk when working from home.</a:t>
            </a:r>
          </a:p>
        </p:txBody>
      </p:sp>
      <p:sp>
        <p:nvSpPr>
          <p:cNvPr id="4" name="Slide Number Placeholder 3"/>
          <p:cNvSpPr>
            <a:spLocks noGrp="1"/>
          </p:cNvSpPr>
          <p:nvPr>
            <p:ph type="sldNum" sz="quarter" idx="5"/>
          </p:nvPr>
        </p:nvSpPr>
        <p:spPr/>
        <p:txBody>
          <a:bodyPr/>
          <a:lstStyle/>
          <a:p>
            <a:pPr lvl="0"/>
            <a:fld id="{D342F285-BDEA-4033-9FA5-E3B638091909}" type="slidenum">
              <a:rPr lang="en-GB" smtClean="0"/>
              <a:t>15</a:t>
            </a:fld>
            <a:endParaRPr lang="en-GB"/>
          </a:p>
        </p:txBody>
      </p:sp>
    </p:spTree>
    <p:extLst>
      <p:ext uri="{BB962C8B-B14F-4D97-AF65-F5344CB8AC3E}">
        <p14:creationId xmlns:p14="http://schemas.microsoft.com/office/powerpoint/2010/main" val="1570555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438;g1067320065d_0_383:notes">
            <a:extLst>
              <a:ext uri="{FF2B5EF4-FFF2-40B4-BE49-F238E27FC236}">
                <a16:creationId xmlns:a16="http://schemas.microsoft.com/office/drawing/2014/main" id="{DD5D58F3-54D6-4B85-931F-B498861BF44E}"/>
              </a:ext>
            </a:extLst>
          </p:cNvPr>
          <p:cNvSpPr txBox="1">
            <a:spLocks noGrp="1"/>
          </p:cNvSpPr>
          <p:nvPr>
            <p:ph type="body" sz="quarter" idx="1"/>
          </p:nvPr>
        </p:nvSpPr>
        <p:spPr>
          <a:xfrm>
            <a:off x="685800" y="4343400"/>
            <a:ext cx="5486400" cy="4114800"/>
          </a:xfrm>
        </p:spPr>
        <p:txBody>
          <a:bodyPr lIns="91421" tIns="91421" rIns="91421" bIns="91421"/>
          <a:lstStyle/>
          <a:p>
            <a:r>
              <a:rPr lang="en-GB"/>
              <a:t>But its not all perfect, as we are all aware of course digital can have some issues. -E</a:t>
            </a:r>
          </a:p>
          <a:p>
            <a:endParaRPr lang="en-GB"/>
          </a:p>
          <a:p>
            <a:r>
              <a:rPr lang="en-GB"/>
              <a:t>One of the issues I encounter is desensitisation to the alarms of the CGM sensors. So the alarms are loud and when I say loud they used to give me a fright and I tried to turn them down when I first got the sensor which is not clinically advised at all. Now however I have become so used to the sound of the alarms that I am in a certain way desensitised to them so I can sleep through several of them before I wake up which is dangerous. I would like to see a feature in which you can alternate the sound of the alarms. </a:t>
            </a:r>
          </a:p>
          <a:p>
            <a:endParaRPr lang="en-GB"/>
          </a:p>
          <a:p>
            <a:r>
              <a:rPr lang="en-GB"/>
              <a:t>Another issue I experience with the sensors I use is the delay in data, so the sensors we use are approximately 8 minutes behind our actual blood glucose readings in our body, now for me my blood sugars can unfortunately drop dangerously fast meaning by the time my alarm notifies me I may already be quite low. I am being changed to a different manufacturer whose sensors do give live data to combat this issue because that’s what my diabetes requires.  </a:t>
            </a:r>
          </a:p>
          <a:p>
            <a:endParaRPr lang="en-GB"/>
          </a:p>
          <a:p>
            <a:r>
              <a:rPr lang="en-GB" b="1"/>
              <a:t>And some of my personal issues include, complete data overload, sometimes its hard to know what data to look at as a patient and that can be overwhelming. I also often find I am having to play catchup with digital regulations especially around wearable devices and the DVLA. Where are CGMs regulated on the body and what might void my insurance unknowingly </a:t>
            </a:r>
          </a:p>
          <a:p>
            <a:endParaRPr lang="en-GB" b="1"/>
          </a:p>
          <a:p>
            <a:r>
              <a:rPr lang="en-GB" b="1"/>
              <a:t>My biggest issue has been faulty sensors and application of sensors. I have had a few that get stuck to my arm because the retractable needle has not worked and does not retract and a few weeks ago I think I gave Elise </a:t>
            </a:r>
            <a:r>
              <a:rPr lang="en-GB" b="1" err="1"/>
              <a:t>abit</a:t>
            </a:r>
            <a:r>
              <a:rPr lang="en-GB" b="1"/>
              <a:t> of a scare when we were in the office and I had changed my sensor and hit a nerve in the back of my arm and came out the bathroom pouring of blood  – which then made the sensor completely uncalibrated so I had to put a new one on a few hours later – R</a:t>
            </a:r>
          </a:p>
          <a:p>
            <a:endParaRPr lang="en-GB" b="1"/>
          </a:p>
          <a:p>
            <a:endParaRPr lang="en-GB" b="1"/>
          </a:p>
          <a:p>
            <a:r>
              <a:rPr lang="en-GB" b="0"/>
              <a:t>But its not only what we find as issues, we have to look at it from a clinical perspective as well…</a:t>
            </a:r>
          </a:p>
          <a:p>
            <a:endParaRPr lang="en-GB" b="0"/>
          </a:p>
          <a:p>
            <a:r>
              <a:rPr lang="en-GB" b="0"/>
              <a:t>CGM’s are great at recording every single piece of data about a patient but this can often cause more issues than help solve them. Often clinicians can be faced with complete data overload, faulty data and insufficient data. </a:t>
            </a:r>
          </a:p>
          <a:p>
            <a:endParaRPr lang="en-GB" b="1"/>
          </a:p>
          <a:p>
            <a:endParaRPr lang="en-GB" b="1"/>
          </a:p>
          <a:p>
            <a:r>
              <a:rPr lang="en-GB" b="1"/>
              <a:t>Hearing some clinicians speak on data overload we understand how frustrating that can be. My doctor doesn’t need to know my blood sugar was low yesterday lunchtime for 10 minutes. But they do need to know my blood sugar is always low around 11am and we need to identify why.</a:t>
            </a:r>
          </a:p>
          <a:p>
            <a:endParaRPr lang="en-GB" b="1"/>
          </a:p>
          <a:p>
            <a:r>
              <a:rPr lang="en-GB" b="0"/>
              <a:t>Along with technical resistance from patients, lack of funding and missed appointments its absolutely by no means smooth sailing - E</a:t>
            </a:r>
            <a:endParaRPr lang="en-GB" b="1"/>
          </a:p>
          <a:p>
            <a:endParaRPr lang="en-GB" b="1"/>
          </a:p>
          <a:p>
            <a:r>
              <a:rPr lang="en-GB" b="1"/>
              <a:t>So of course Digital advances have issues, but it doesn’t mean its been any less life changing for so many people, us included… </a:t>
            </a:r>
          </a:p>
        </p:txBody>
      </p:sp>
      <p:sp>
        <p:nvSpPr>
          <p:cNvPr id="3" name="Google Shape;439;g1067320065d_0_383:notes">
            <a:extLst>
              <a:ext uri="{FF2B5EF4-FFF2-40B4-BE49-F238E27FC236}">
                <a16:creationId xmlns:a16="http://schemas.microsoft.com/office/drawing/2014/main" id="{74331419-89E2-4D98-BA60-9EB21E5B06D3}"/>
              </a:ext>
            </a:extLst>
          </p:cNvPr>
          <p:cNvSpPr>
            <a:spLocks noGrp="1" noRot="1" noChangeAspect="1"/>
          </p:cNvSpPr>
          <p:nvPr>
            <p:ph type="sldImg"/>
          </p:nvPr>
        </p:nvSpPr>
        <p:spPr>
          <a:xfrm>
            <a:off x="381000" y="685800"/>
            <a:ext cx="6096000" cy="3429000"/>
          </a:xfrm>
        </p:spPr>
      </p:sp>
    </p:spTree>
    <p:extLst>
      <p:ext uri="{BB962C8B-B14F-4D97-AF65-F5344CB8AC3E}">
        <p14:creationId xmlns:p14="http://schemas.microsoft.com/office/powerpoint/2010/main" val="3193079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So where is Diabetes care heading? </a:t>
            </a:r>
          </a:p>
          <a:p>
            <a:endParaRPr lang="en-GB" b="1"/>
          </a:p>
          <a:p>
            <a:r>
              <a:rPr lang="en-GB" b="1"/>
              <a:t>We have seen 20 years of digital advances in Diabetes care where do we think the next 20 years are going to take us?</a:t>
            </a:r>
          </a:p>
        </p:txBody>
      </p:sp>
      <p:sp>
        <p:nvSpPr>
          <p:cNvPr id="4" name="Slide Number Placeholder 3"/>
          <p:cNvSpPr>
            <a:spLocks noGrp="1"/>
          </p:cNvSpPr>
          <p:nvPr>
            <p:ph type="sldNum" sz="quarter" idx="5"/>
          </p:nvPr>
        </p:nvSpPr>
        <p:spPr/>
        <p:txBody>
          <a:bodyPr/>
          <a:lstStyle/>
          <a:p>
            <a:pPr lvl="0"/>
            <a:fld id="{D342F285-BDEA-4033-9FA5-E3B638091909}" type="slidenum">
              <a:rPr lang="en-GB" smtClean="0"/>
              <a:t>17</a:t>
            </a:fld>
            <a:endParaRPr lang="en-GB"/>
          </a:p>
        </p:txBody>
      </p:sp>
    </p:spTree>
    <p:extLst>
      <p:ext uri="{BB962C8B-B14F-4D97-AF65-F5344CB8AC3E}">
        <p14:creationId xmlns:p14="http://schemas.microsoft.com/office/powerpoint/2010/main" val="962675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306;g1067320065d_0_258:notes">
            <a:extLst>
              <a:ext uri="{FF2B5EF4-FFF2-40B4-BE49-F238E27FC236}">
                <a16:creationId xmlns:a16="http://schemas.microsoft.com/office/drawing/2014/main" id="{491FD5C9-0FA5-4EDE-9BBA-2D09FD60D602}"/>
              </a:ext>
            </a:extLst>
          </p:cNvPr>
          <p:cNvSpPr txBox="1">
            <a:spLocks noGrp="1"/>
          </p:cNvSpPr>
          <p:nvPr>
            <p:ph type="body" sz="quarter" idx="1"/>
          </p:nvPr>
        </p:nvSpPr>
        <p:spPr>
          <a:xfrm>
            <a:off x="685800" y="4343400"/>
            <a:ext cx="5486400" cy="4114800"/>
          </a:xfrm>
        </p:spPr>
        <p:txBody>
          <a:bodyPr lIns="91421" tIns="91421" rIns="91421" bIns="91421"/>
          <a:lstStyle/>
          <a:p>
            <a:r>
              <a:rPr lang="en-GB" b="1"/>
              <a:t>So Closed Loop Systems – or the artificial pancreas </a:t>
            </a:r>
          </a:p>
          <a:p>
            <a:endParaRPr lang="en-GB" b="1"/>
          </a:p>
          <a:p>
            <a:r>
              <a:rPr lang="en-GB" b="1"/>
              <a:t>A relatively new system in Diabetes care, still in early stages with NHS availability. The creation of CGM has made it possible for our insulin pumps to talk to our </a:t>
            </a:r>
            <a:r>
              <a:rPr lang="en-GB" b="1" err="1"/>
              <a:t>cgms</a:t>
            </a:r>
            <a:r>
              <a:rPr lang="en-GB" b="1"/>
              <a:t> and automatically give us the insulin we need dependent on our blood sugar reading from our CGM therefore gaining its name as the artificial pancreas and closed loop system due to its calculated insulin delivery </a:t>
            </a:r>
          </a:p>
          <a:p>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a:t>This could be revolutionary for diabetics, especially those who struggle to manage their diabetes, for young children or for those who suffer from other health complications as it creates control and management. With a level of reassurance that the correct amount of insulin is being given at the correct time and it takes away the pressure on the individual. </a:t>
            </a:r>
          </a:p>
          <a:p>
            <a:endParaRPr lang="en-GB" b="0"/>
          </a:p>
          <a:p>
            <a:endParaRPr lang="en-GB" b="0"/>
          </a:p>
        </p:txBody>
      </p:sp>
      <p:sp>
        <p:nvSpPr>
          <p:cNvPr id="3" name="Google Shape;307;g1067320065d_0_258:notes">
            <a:extLst>
              <a:ext uri="{FF2B5EF4-FFF2-40B4-BE49-F238E27FC236}">
                <a16:creationId xmlns:a16="http://schemas.microsoft.com/office/drawing/2014/main" id="{B81CDAF0-1900-4688-BCF0-3C1B6D179363}"/>
              </a:ext>
            </a:extLst>
          </p:cNvPr>
          <p:cNvSpPr>
            <a:spLocks noGrp="1" noRot="1" noChangeAspect="1"/>
          </p:cNvSpPr>
          <p:nvPr>
            <p:ph type="sldImg"/>
          </p:nvPr>
        </p:nvSpPr>
        <p:spPr>
          <a:xfrm>
            <a:off x="381000" y="685800"/>
            <a:ext cx="6096000" cy="3429000"/>
          </a:xfr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Next we have HbA1c testing, if your familiar with Type 1 Diabetes you will know that HbA1c in simple terms is how your doctor overall see’s how much glucose is attached to your hemoglobin and therefore indicates how well you have looked after your Diabetes for the last 3 months.</a:t>
            </a:r>
          </a:p>
          <a:p>
            <a:endParaRPr lang="en-US"/>
          </a:p>
          <a:p>
            <a:r>
              <a:rPr lang="en-US"/>
              <a:t>Our doctors often check ours by performing blood tests and analyzing our samples.</a:t>
            </a:r>
          </a:p>
          <a:p>
            <a:endParaRPr lang="en-US"/>
          </a:p>
          <a:p>
            <a:r>
              <a:rPr lang="en-US" b="1"/>
              <a:t>You may have noticed throughout the presentation some small version of us happily taking you through. As you can see as soon as we have brought up blood tests the poor little versions of us </a:t>
            </a:r>
            <a:r>
              <a:rPr lang="en-GB" b="1"/>
              <a:t>are slightly more terrified.</a:t>
            </a:r>
            <a:r>
              <a:rPr lang="en-US" b="1"/>
              <a:t> We wish it was just the little drawing version of us that </a:t>
            </a:r>
            <a:r>
              <a:rPr lang="en-GB" b="1"/>
              <a:t>have issues with blood tests</a:t>
            </a:r>
            <a:r>
              <a:rPr lang="en-US" b="1"/>
              <a:t> but its not, it’s the real big versions as well. On average we get our bloods done about 6 times a year, which over 20 years is about 120 blood tests in our diabetic lifetime. Every single time without fail we will have to be </a:t>
            </a:r>
            <a:r>
              <a:rPr lang="en-US" b="1" err="1"/>
              <a:t>layed</a:t>
            </a:r>
            <a:r>
              <a:rPr lang="en-US" b="1"/>
              <a:t> down and given water. Often when we get to our Diabetes center in Newcastle, walk </a:t>
            </a:r>
            <a:r>
              <a:rPr lang="en-GB" b="1"/>
              <a:t>happily </a:t>
            </a:r>
            <a:r>
              <a:rPr lang="en-US" b="1"/>
              <a:t>around the corner and hear the entire Diabetes team sigh because they know they have two difficult blood tests ahead of them. </a:t>
            </a:r>
          </a:p>
          <a:p>
            <a:endParaRPr lang="en-US"/>
          </a:p>
          <a:p>
            <a:r>
              <a:rPr lang="en-US"/>
              <a:t>Advances in technology have given us the option to view a predicted HbA1c on our CGM devices. However, wouldn’t it be another huge digital advance if our CGMs could actually tell us what our HbA1c is rather than just predict? Meaning for us less blood tests, less hospital trips and more self ownership on our HbA1c</a:t>
            </a:r>
          </a:p>
        </p:txBody>
      </p:sp>
      <p:sp>
        <p:nvSpPr>
          <p:cNvPr id="4" name="Slide Number Placeholder 3"/>
          <p:cNvSpPr>
            <a:spLocks noGrp="1"/>
          </p:cNvSpPr>
          <p:nvPr>
            <p:ph type="sldNum" sz="quarter" idx="5"/>
          </p:nvPr>
        </p:nvSpPr>
        <p:spPr/>
        <p:txBody>
          <a:bodyPr/>
          <a:lstStyle/>
          <a:p>
            <a:pPr lvl="0"/>
            <a:fld id="{D342F285-BDEA-4033-9FA5-E3B638091909}" type="slidenum">
              <a:rPr lang="en-GB" smtClean="0"/>
              <a:t>19</a:t>
            </a:fld>
            <a:endParaRPr lang="en-GB"/>
          </a:p>
        </p:txBody>
      </p:sp>
    </p:spTree>
    <p:extLst>
      <p:ext uri="{BB962C8B-B14F-4D97-AF65-F5344CB8AC3E}">
        <p14:creationId xmlns:p14="http://schemas.microsoft.com/office/powerpoint/2010/main" val="1175814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Hello everyone I am Elise </a:t>
            </a:r>
          </a:p>
          <a:p>
            <a:endParaRPr lang="en-GB" b="1"/>
          </a:p>
          <a:p>
            <a:r>
              <a:rPr lang="en-GB" b="1"/>
              <a:t>And I am Rochelle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 know most of you have probably picked up on the fact we look very similar, we are indeed twins and today we are here to talk to you about both of our experiences of living with Type 1 Diabetes</a:t>
            </a:r>
          </a:p>
          <a:p>
            <a:endParaRPr lang="en-GB"/>
          </a:p>
        </p:txBody>
      </p:sp>
      <p:sp>
        <p:nvSpPr>
          <p:cNvPr id="4" name="Slide Number Placeholder 3"/>
          <p:cNvSpPr>
            <a:spLocks noGrp="1"/>
          </p:cNvSpPr>
          <p:nvPr>
            <p:ph type="sldNum" sz="quarter" idx="5"/>
          </p:nvPr>
        </p:nvSpPr>
        <p:spPr/>
        <p:txBody>
          <a:bodyPr/>
          <a:lstStyle/>
          <a:p>
            <a:pPr lvl="0"/>
            <a:fld id="{D342F285-BDEA-4033-9FA5-E3B638091909}" type="slidenum">
              <a:rPr lang="en-GB" smtClean="0"/>
              <a:t>2</a:t>
            </a:fld>
            <a:endParaRPr lang="en-GB"/>
          </a:p>
        </p:txBody>
      </p:sp>
    </p:spTree>
    <p:extLst>
      <p:ext uri="{BB962C8B-B14F-4D97-AF65-F5344CB8AC3E}">
        <p14:creationId xmlns:p14="http://schemas.microsoft.com/office/powerpoint/2010/main" val="1785667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Digital Advances in Diabetes care will of course see mass clinical benefits as well.</a:t>
            </a:r>
          </a:p>
          <a:p>
            <a:endParaRPr lang="en-US" b="1"/>
          </a:p>
          <a:p>
            <a:r>
              <a:rPr lang="en-US" b="1"/>
              <a:t>I recently attended the Digital Summer School and had such a fantastic discussion with a Nurse who firsthand has seen the clinical benefits of things like </a:t>
            </a:r>
            <a:r>
              <a:rPr lang="en-US" b="1" err="1"/>
              <a:t>cgms</a:t>
            </a:r>
            <a:r>
              <a:rPr lang="en-US" b="1"/>
              <a:t> when caring for patients on wards. </a:t>
            </a:r>
          </a:p>
          <a:p>
            <a:endParaRPr lang="en-US" b="1"/>
          </a:p>
          <a:p>
            <a:r>
              <a:rPr lang="en-US" b="1"/>
              <a:t>Prior to </a:t>
            </a:r>
            <a:r>
              <a:rPr lang="en-US" b="1" err="1"/>
              <a:t>cgms</a:t>
            </a:r>
            <a:r>
              <a:rPr lang="en-US" b="1"/>
              <a:t> the nurses would need to wake patients for fingerpicks during the day and night. Now due to the </a:t>
            </a:r>
            <a:r>
              <a:rPr lang="en-US" b="1" err="1"/>
              <a:t>cgms</a:t>
            </a:r>
            <a:r>
              <a:rPr lang="en-US" b="1"/>
              <a:t> and patients' permission nurses can simply scan a patients arm without disrupting their much-needed rest with the patients mobile device or scanner. </a:t>
            </a:r>
          </a:p>
          <a:p>
            <a:endParaRPr lang="en-US" b="1"/>
          </a:p>
          <a:p>
            <a:r>
              <a:rPr lang="en-US" b="1"/>
              <a:t>But wouldn't it be fantastic if when a patient with Type 1 Diabetes checked into hospital, we could automatically scan their sensor to central hub and track their glucose levels remotely, with multiple patients on one system. Not only giving patients rest time but also saving clinical time as well. </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0"/>
              <a:t>So just as a reference to how far technology has come from when we were first diagnosed </a:t>
            </a:r>
            <a:r>
              <a:rPr lang="en-GB"/>
              <a:t>we would record our readings down in paper books and that’s what the clinicians would look at and try to produce everything this software does automatically, these advances have taken strain off clinicians and allows them to see more patients. </a:t>
            </a:r>
          </a:p>
          <a:p>
            <a:endParaRPr lang="en-US" b="1"/>
          </a:p>
          <a:p>
            <a:endParaRPr lang="en-US"/>
          </a:p>
        </p:txBody>
      </p:sp>
      <p:sp>
        <p:nvSpPr>
          <p:cNvPr id="4" name="Slide Number Placeholder 3"/>
          <p:cNvSpPr>
            <a:spLocks noGrp="1"/>
          </p:cNvSpPr>
          <p:nvPr>
            <p:ph type="sldNum" sz="quarter" idx="5"/>
          </p:nvPr>
        </p:nvSpPr>
        <p:spPr/>
        <p:txBody>
          <a:bodyPr/>
          <a:lstStyle/>
          <a:p>
            <a:pPr lvl="0"/>
            <a:fld id="{D342F285-BDEA-4033-9FA5-E3B638091909}" type="slidenum">
              <a:rPr lang="en-GB" smtClean="0"/>
              <a:t>20</a:t>
            </a:fld>
            <a:endParaRPr lang="en-GB"/>
          </a:p>
        </p:txBody>
      </p:sp>
    </p:spTree>
    <p:extLst>
      <p:ext uri="{BB962C8B-B14F-4D97-AF65-F5344CB8AC3E}">
        <p14:creationId xmlns:p14="http://schemas.microsoft.com/office/powerpoint/2010/main" val="1653247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ROCHELLE SLIDE </a:t>
            </a:r>
          </a:p>
          <a:p>
            <a:r>
              <a:rPr lang="en-GB" b="1"/>
              <a:t>And of course we have to talk about a cure for Diabetes. So lets start with a story</a:t>
            </a:r>
          </a:p>
          <a:p>
            <a:endParaRPr lang="en-GB" b="1"/>
          </a:p>
          <a:p>
            <a:r>
              <a:rPr lang="en-GB" b="1"/>
              <a:t>So a set of concerned grandparents with two young newly diagnosed Type 1 Diabetic grandchildren asked a doctor in a lift at a Diabetes hospital. </a:t>
            </a:r>
          </a:p>
          <a:p>
            <a:r>
              <a:rPr lang="en-GB" b="1"/>
              <a:t>Will there ever be a cure for Type 1 Diabetes? </a:t>
            </a:r>
          </a:p>
          <a:p>
            <a:r>
              <a:rPr lang="en-GB" b="1"/>
              <a:t>The Doctor pausing for though, or dramatic effect…. Answered </a:t>
            </a:r>
          </a:p>
          <a:p>
            <a:r>
              <a:rPr lang="en-GB" b="1"/>
              <a:t>Not in my lifetime but in theirs…</a:t>
            </a:r>
          </a:p>
          <a:p>
            <a:endParaRPr lang="en-GB" b="1"/>
          </a:p>
          <a:p>
            <a:r>
              <a:rPr lang="en-GB" b="1"/>
              <a:t>And I strongly believe that, the advances in digital diabetes care has been so life changing for us and can only get better. The term cure I think we still don’t know what that means, is it the closed loop artificial pancreas, is it pancreas transplants, will there be digital pancreas’s in decades to come we can control from an app? We don’t know, but I do know I have a lot of hope I wont be Diabetic forever. </a:t>
            </a:r>
          </a:p>
          <a:p>
            <a:endParaRPr lang="en-GB" b="1"/>
          </a:p>
        </p:txBody>
      </p:sp>
      <p:sp>
        <p:nvSpPr>
          <p:cNvPr id="4" name="Slide Number Placeholder 3"/>
          <p:cNvSpPr>
            <a:spLocks noGrp="1"/>
          </p:cNvSpPr>
          <p:nvPr>
            <p:ph type="sldNum" sz="quarter" idx="5"/>
          </p:nvPr>
        </p:nvSpPr>
        <p:spPr/>
        <p:txBody>
          <a:bodyPr/>
          <a:lstStyle/>
          <a:p>
            <a:pPr lvl="0"/>
            <a:fld id="{D342F285-BDEA-4033-9FA5-E3B638091909}" type="slidenum">
              <a:rPr lang="en-GB" smtClean="0"/>
              <a:t>21</a:t>
            </a:fld>
            <a:endParaRPr lang="en-GB"/>
          </a:p>
        </p:txBody>
      </p:sp>
    </p:spTree>
    <p:extLst>
      <p:ext uri="{BB962C8B-B14F-4D97-AF65-F5344CB8AC3E}">
        <p14:creationId xmlns:p14="http://schemas.microsoft.com/office/powerpoint/2010/main" val="2043407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85;g1067320065d_0_237:notes">
            <a:extLst>
              <a:ext uri="{FF2B5EF4-FFF2-40B4-BE49-F238E27FC236}">
                <a16:creationId xmlns:a16="http://schemas.microsoft.com/office/drawing/2014/main" id="{B7D20AB9-9533-4772-A76A-3D4B3094ACFF}"/>
              </a:ext>
            </a:extLst>
          </p:cNvPr>
          <p:cNvSpPr txBox="1">
            <a:spLocks noGrp="1"/>
          </p:cNvSpPr>
          <p:nvPr>
            <p:ph type="body" sz="quarter" idx="1"/>
          </p:nvPr>
        </p:nvSpPr>
        <p:spPr>
          <a:xfrm>
            <a:off x="685800" y="4343400"/>
            <a:ext cx="5486400" cy="4114800"/>
          </a:xfrm>
        </p:spPr>
        <p:txBody>
          <a:bodyPr lIns="91421" tIns="91421" rIns="91421" bIns="91421"/>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200" b="0">
                <a:solidFill>
                  <a:srgbClr val="FFFFFF"/>
                </a:solidFill>
                <a:latin typeface="Century Gothic" panose="020B0502020202020204" pitchFamily="34" charset="0"/>
              </a:rPr>
              <a:t>We know first hand how much Digital advances within healthcare can change a patients quality of life.</a:t>
            </a:r>
          </a:p>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1200" b="0">
              <a:solidFill>
                <a:srgbClr val="FFFFFF"/>
              </a:solidFill>
              <a:latin typeface="Century Gothic" panose="020B0502020202020204" pitchFamily="34" charset="0"/>
            </a:endParaRPr>
          </a:p>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200" b="0">
                <a:solidFill>
                  <a:srgbClr val="FFFFFF"/>
                </a:solidFill>
                <a:latin typeface="Century Gothic" panose="020B0502020202020204" pitchFamily="34" charset="0"/>
              </a:rPr>
              <a:t>Having experienced these benefits we wanted to pursue a career in which we could contribute to the implementation and utilisation of technology within healthcare to improve delivery of care and independence. </a:t>
            </a:r>
          </a:p>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1200" b="0">
              <a:solidFill>
                <a:srgbClr val="FFFFFF"/>
              </a:solidFill>
              <a:latin typeface="Century Gothic" panose="020B0502020202020204" pitchFamily="34" charset="0"/>
            </a:endParaRPr>
          </a:p>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200" b="0">
                <a:solidFill>
                  <a:srgbClr val="FFFFFF"/>
                </a:solidFill>
                <a:latin typeface="Century Gothic" panose="020B0502020202020204" pitchFamily="34" charset="0"/>
              </a:rPr>
              <a:t>We have been so fortunate in the care we have received and how much our teams have embraced technology we want to create these opportunities for others. </a:t>
            </a:r>
          </a:p>
          <a:p>
            <a:endParaRPr lang="en-GB"/>
          </a:p>
        </p:txBody>
      </p:sp>
      <p:sp>
        <p:nvSpPr>
          <p:cNvPr id="3" name="Google Shape;286;g1067320065d_0_237:notes">
            <a:extLst>
              <a:ext uri="{FF2B5EF4-FFF2-40B4-BE49-F238E27FC236}">
                <a16:creationId xmlns:a16="http://schemas.microsoft.com/office/drawing/2014/main" id="{29674797-5700-4A92-8B80-4ED5332525D3}"/>
              </a:ext>
            </a:extLst>
          </p:cNvPr>
          <p:cNvSpPr>
            <a:spLocks noGrp="1" noRot="1" noChangeAspect="1"/>
          </p:cNvSpPr>
          <p:nvPr>
            <p:ph type="sldImg"/>
          </p:nvPr>
        </p:nvSpPr>
        <p:spPr>
          <a:xfrm>
            <a:off x="381000" y="685800"/>
            <a:ext cx="6096000" cy="3429000"/>
          </a:xfr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Thank you for listening does anyone have any questions.</a:t>
            </a:r>
          </a:p>
        </p:txBody>
      </p:sp>
      <p:sp>
        <p:nvSpPr>
          <p:cNvPr id="4" name="Slide Number Placeholder 3"/>
          <p:cNvSpPr>
            <a:spLocks noGrp="1"/>
          </p:cNvSpPr>
          <p:nvPr>
            <p:ph type="sldNum" sz="quarter" idx="5"/>
          </p:nvPr>
        </p:nvSpPr>
        <p:spPr/>
        <p:txBody>
          <a:bodyPr/>
          <a:lstStyle/>
          <a:p>
            <a:pPr lvl="0"/>
            <a:fld id="{D342F285-BDEA-4033-9FA5-E3B638091909}" type="slidenum">
              <a:rPr lang="en-GB" smtClean="0"/>
              <a:t>23</a:t>
            </a:fld>
            <a:endParaRPr lang="en-GB"/>
          </a:p>
        </p:txBody>
      </p:sp>
    </p:spTree>
    <p:extLst>
      <p:ext uri="{BB962C8B-B14F-4D97-AF65-F5344CB8AC3E}">
        <p14:creationId xmlns:p14="http://schemas.microsoft.com/office/powerpoint/2010/main" val="2422384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03;g1067320065d_0_45:notes">
            <a:extLst>
              <a:ext uri="{FF2B5EF4-FFF2-40B4-BE49-F238E27FC236}">
                <a16:creationId xmlns:a16="http://schemas.microsoft.com/office/drawing/2014/main" id="{555C28FF-8CF8-4640-9E0D-208CA2682B0A}"/>
              </a:ext>
            </a:extLst>
          </p:cNvPr>
          <p:cNvSpPr txBox="1">
            <a:spLocks noGrp="1"/>
          </p:cNvSpPr>
          <p:nvPr>
            <p:ph type="body" sz="quarter" idx="1"/>
          </p:nvPr>
        </p:nvSpPr>
        <p:spPr>
          <a:xfrm>
            <a:off x="685800" y="4343400"/>
            <a:ext cx="5486400" cy="4114800"/>
          </a:xfrm>
        </p:spPr>
        <p:txBody>
          <a:bodyPr lIns="91421" tIns="91421" rIns="91421" bIns="91421"/>
          <a:lstStyle/>
          <a:p>
            <a:r>
              <a:rPr lang="en-GB"/>
              <a:t>Doesn’t need Notes</a:t>
            </a:r>
          </a:p>
        </p:txBody>
      </p:sp>
      <p:sp>
        <p:nvSpPr>
          <p:cNvPr id="3" name="Google Shape;104;g1067320065d_0_45:notes">
            <a:extLst>
              <a:ext uri="{FF2B5EF4-FFF2-40B4-BE49-F238E27FC236}">
                <a16:creationId xmlns:a16="http://schemas.microsoft.com/office/drawing/2014/main" id="{A93E93C3-E77E-4256-A0EA-788382E266E7}"/>
              </a:ext>
            </a:extLst>
          </p:cNvPr>
          <p:cNvSpPr>
            <a:spLocks noGrp="1" noRot="1" noChangeAspect="1"/>
          </p:cNvSpPr>
          <p:nvPr>
            <p:ph type="sldImg"/>
          </p:nvPr>
        </p:nvSpPr>
        <p:spPr>
          <a:xfrm>
            <a:off x="381000" y="685800"/>
            <a:ext cx="6096000" cy="3429000"/>
          </a:xfr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So what are we going to take you through today? </a:t>
            </a:r>
          </a:p>
          <a:p>
            <a:endParaRPr lang="en-GB"/>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a:t>Firstly what its like living with Type 1 Diabetes, including our diagnosis, our families perspective, and our condition overview </a:t>
            </a:r>
          </a:p>
          <a:p>
            <a:pPr marL="228600" indent="-228600">
              <a:buFont typeface="+mj-lt"/>
              <a:buAutoNum type="arabicPeriod"/>
            </a:pPr>
            <a:r>
              <a:rPr lang="en-GB" b="1"/>
              <a:t>We will then be taking you through the Digital advances in Diabetes care, how its had an impact on our lives and some exciting Diabetes technology </a:t>
            </a:r>
          </a:p>
          <a:p>
            <a:pPr marL="228600" indent="-228600">
              <a:buFont typeface="+mj-lt"/>
              <a:buAutoNum type="arabicPeriod"/>
            </a:pPr>
            <a:r>
              <a:rPr lang="en-GB"/>
              <a:t>And lasty where we think Diabetes care is heading from both a clinical and patient perspective </a:t>
            </a:r>
          </a:p>
        </p:txBody>
      </p:sp>
      <p:sp>
        <p:nvSpPr>
          <p:cNvPr id="4" name="Slide Number Placeholder 3"/>
          <p:cNvSpPr>
            <a:spLocks noGrp="1"/>
          </p:cNvSpPr>
          <p:nvPr>
            <p:ph type="sldNum" sz="quarter" idx="5"/>
          </p:nvPr>
        </p:nvSpPr>
        <p:spPr/>
        <p:txBody>
          <a:bodyPr/>
          <a:lstStyle/>
          <a:p>
            <a:pPr lvl="0"/>
            <a:fld id="{D342F285-BDEA-4033-9FA5-E3B638091909}" type="slidenum">
              <a:rPr lang="en-GB" smtClean="0"/>
              <a:t>3</a:t>
            </a:fld>
            <a:endParaRPr lang="en-GB"/>
          </a:p>
        </p:txBody>
      </p:sp>
    </p:spTree>
    <p:extLst>
      <p:ext uri="{BB962C8B-B14F-4D97-AF65-F5344CB8AC3E}">
        <p14:creationId xmlns:p14="http://schemas.microsoft.com/office/powerpoint/2010/main" val="1059907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85;p:notes">
            <a:extLst>
              <a:ext uri="{FF2B5EF4-FFF2-40B4-BE49-F238E27FC236}">
                <a16:creationId xmlns:a16="http://schemas.microsoft.com/office/drawing/2014/main" id="{B928424E-0578-405B-80DE-AA89376AC465}"/>
              </a:ext>
            </a:extLst>
          </p:cNvPr>
          <p:cNvSpPr>
            <a:spLocks noGrp="1" noRot="1" noChangeAspect="1"/>
          </p:cNvSpPr>
          <p:nvPr>
            <p:ph type="sldImg"/>
          </p:nvPr>
        </p:nvSpPr>
        <p:spPr>
          <a:xfrm>
            <a:off x="381000" y="685800"/>
            <a:ext cx="6096000" cy="3429000"/>
          </a:xfrm>
        </p:spPr>
      </p:sp>
      <p:sp>
        <p:nvSpPr>
          <p:cNvPr id="3" name="Google Shape;186;p:notes">
            <a:extLst>
              <a:ext uri="{FF2B5EF4-FFF2-40B4-BE49-F238E27FC236}">
                <a16:creationId xmlns:a16="http://schemas.microsoft.com/office/drawing/2014/main" id="{AE606D8E-0FB3-48CE-8F74-701F3DAD064F}"/>
              </a:ext>
            </a:extLst>
          </p:cNvPr>
          <p:cNvSpPr txBox="1">
            <a:spLocks noGrp="1"/>
          </p:cNvSpPr>
          <p:nvPr>
            <p:ph type="body" sz="quarter" idx="1"/>
          </p:nvPr>
        </p:nvSpPr>
        <p:spPr>
          <a:xfrm>
            <a:off x="685800" y="4343400"/>
            <a:ext cx="5486400" cy="4114800"/>
          </a:xfrm>
        </p:spPr>
        <p:txBody>
          <a:bodyPr lIns="91421" tIns="91421" rIns="91421" bIns="91421"/>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a:effectLst/>
                <a:latin typeface="Arial" panose="020B0604020202020204" pitchFamily="34" charset="0"/>
                <a:ea typeface="Times New Roman" panose="02020603050405020304" pitchFamily="18" charset="0"/>
                <a:cs typeface="Times New Roman" panose="02020603050405020304" pitchFamily="18" charset="0"/>
              </a:rPr>
              <a:t>So how long have we both been Diabetic? </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effectLst/>
                <a:latin typeface="Arial" panose="020B0604020202020204" pitchFamily="34" charset="0"/>
                <a:ea typeface="Times New Roman" panose="02020603050405020304" pitchFamily="18" charset="0"/>
                <a:cs typeface="Times New Roman" panose="02020603050405020304" pitchFamily="18" charset="0"/>
              </a:rPr>
              <a:t>We weren’t born with the condition we both developed in early childhood which is usually the case for Type 1 Diabetes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I was diagnosed in 2003 and Rochelle was diagnosed in 2005. I just want to draw your attention to the difference of when our symptoms started compared to our diagnosis, I suffered with symptoms and was quite unwell for an extensive period of time before I was diagnosed and admitted to hospital. This was due to a lack of awareness around diabetes symptoms within children at the time and mistaking the symptoms for other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effectLst/>
                <a:latin typeface="Arial" panose="020B0604020202020204" pitchFamily="34" charset="0"/>
                <a:ea typeface="Times New Roman" panose="02020603050405020304" pitchFamily="18" charset="0"/>
                <a:cs typeface="Times New Roman" panose="02020603050405020304" pitchFamily="18" charset="0"/>
              </a:rPr>
              <a:t>There are 4 main symptoms of first diagnosis of Type 1 Diabetes. These are called the 4 T’s. Due to the extreme excess of glucose in your bloodstream you will be extremely thirsty which increases your bodies need to use the toilet to flush the excess glucose, which also linked in with tiredness and thin (thin being due to common extreme weight loss in early diagnosis) this gives us our 4 T’s of symptoms.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a:effectLst/>
                <a:latin typeface="Arial" panose="020B0604020202020204" pitchFamily="34" charset="0"/>
                <a:ea typeface="Times New Roman" panose="02020603050405020304" pitchFamily="18" charset="0"/>
                <a:cs typeface="Times New Roman" panose="02020603050405020304" pitchFamily="18" charset="0"/>
              </a:rPr>
              <a:t>Now because of my diagnosis Rochelle's symptoms were picked up almost immediately, meaning she didn’t experience as long of a period of ill health before diagnosis, didn’t need admitted to hospital and was able to receive the necessary medication earlier.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As we were so young at the time of diagnosis and the time period in which our lives were totally changed and restructured our account is some what of limited. However, our parents experienced first hand not only the change in our lives but also in theirs having 2 young children with diabetes diagnosed so close together.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We therefore believed it would be important today to offer them a chance to speak from their perspective and highlight how a diabetes diagnosis doesn’t just effect the patient but their entire network of support.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So we just have a short video to play now which poses 2 questions to our parents and captures their responses. </a:t>
            </a:r>
          </a:p>
          <a:p>
            <a:endParaRPr lang="en-GB"/>
          </a:p>
          <a:p>
            <a:r>
              <a:rPr lang="en-GB"/>
              <a:t>VIDEO</a:t>
            </a:r>
          </a:p>
          <a:p>
            <a:endParaRPr lang="en-GB"/>
          </a:p>
          <a:p>
            <a:r>
              <a:rPr lang="en-GB"/>
              <a:t>As you can see from our parents recollection it was challenging due to a lack of awareness and understanding of the condition at the time.</a:t>
            </a:r>
          </a:p>
        </p:txBody>
      </p:sp>
      <p:sp>
        <p:nvSpPr>
          <p:cNvPr id="4" name="Slide Number Placeholder 3"/>
          <p:cNvSpPr>
            <a:spLocks noGrp="1"/>
          </p:cNvSpPr>
          <p:nvPr>
            <p:ph type="sldNum" sz="quarter" idx="5"/>
          </p:nvPr>
        </p:nvSpPr>
        <p:spPr/>
        <p:txBody>
          <a:bodyPr/>
          <a:lstStyle/>
          <a:p>
            <a:pPr lvl="0"/>
            <a:fld id="{D342F285-BDEA-4033-9FA5-E3B638091909}" type="slidenum">
              <a:rPr lang="en-GB" smtClean="0"/>
              <a:t>5</a:t>
            </a:fld>
            <a:endParaRPr lang="en-GB"/>
          </a:p>
        </p:txBody>
      </p:sp>
    </p:spTree>
    <p:extLst>
      <p:ext uri="{BB962C8B-B14F-4D97-AF65-F5344CB8AC3E}">
        <p14:creationId xmlns:p14="http://schemas.microsoft.com/office/powerpoint/2010/main" val="3449393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The most common age for Type 1 Diabetes diagnosis is childhood. However that does not mean it is limited to childhood diagnosis. Often cases of Type 1 Diabetes are diagnosed in later adulthood as well.</a:t>
            </a:r>
          </a:p>
          <a:p>
            <a:endParaRPr lang="en-GB" b="1"/>
          </a:p>
          <a:p>
            <a:r>
              <a:rPr lang="en-GB" b="1"/>
              <a:t>Our dear friend Phil was diagnosed when he was 25 which of course had a massive impact on his life…</a:t>
            </a:r>
          </a:p>
          <a:p>
            <a:endParaRPr lang="en-GB" b="1"/>
          </a:p>
          <a:p>
            <a:r>
              <a:rPr lang="en-GB" b="1"/>
              <a:t>Phil said he never really understood how life changing something like diabetes really was. To this day it is still a constant struggle for him, he still finds after 10 years of diagnosis he is still finding new foods that have a big impact on his blood glucose. Phil said finding out he had type 1 Diabetes while in his second year of university made everything very difficult and affected how well he did in his exams, his social life and pressure of his family relations. </a:t>
            </a:r>
          </a:p>
          <a:p>
            <a:endParaRPr lang="en-GB" b="1"/>
          </a:p>
          <a:p>
            <a:r>
              <a:rPr lang="en-GB" b="1"/>
              <a:t>Phil previously found trying to balance looking after his Diabetes and doing his job at the same time to be very difficult and often his job would take priority over his blood glucose. </a:t>
            </a:r>
          </a:p>
          <a:p>
            <a:endParaRPr lang="en-GB" b="1"/>
          </a:p>
          <a:p>
            <a:r>
              <a:rPr lang="en-GB" b="1"/>
              <a:t>Phil emphasised to us that he wished he was more aware about Type 1 Diabetes prior to his diagnosis so he could have at least had a general understanding of the condition before being diagnosed himself. </a:t>
            </a:r>
          </a:p>
          <a:p>
            <a:endParaRPr lang="en-GB"/>
          </a:p>
          <a:p>
            <a:endParaRPr lang="en-GB"/>
          </a:p>
        </p:txBody>
      </p:sp>
      <p:sp>
        <p:nvSpPr>
          <p:cNvPr id="4" name="Slide Number Placeholder 3"/>
          <p:cNvSpPr>
            <a:spLocks noGrp="1"/>
          </p:cNvSpPr>
          <p:nvPr>
            <p:ph type="sldNum" sz="quarter" idx="5"/>
          </p:nvPr>
        </p:nvSpPr>
        <p:spPr/>
        <p:txBody>
          <a:bodyPr/>
          <a:lstStyle/>
          <a:p>
            <a:pPr lvl="0"/>
            <a:fld id="{D342F285-BDEA-4033-9FA5-E3B638091909}" type="slidenum">
              <a:rPr lang="en-GB" smtClean="0"/>
              <a:t>6</a:t>
            </a:fld>
            <a:endParaRPr lang="en-GB"/>
          </a:p>
        </p:txBody>
      </p:sp>
    </p:spTree>
    <p:extLst>
      <p:ext uri="{BB962C8B-B14F-4D97-AF65-F5344CB8AC3E}">
        <p14:creationId xmlns:p14="http://schemas.microsoft.com/office/powerpoint/2010/main" val="875200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ROCHELLE</a:t>
            </a:r>
          </a:p>
          <a:p>
            <a:endParaRPr lang="en-GB" b="1"/>
          </a:p>
          <a:p>
            <a:r>
              <a:rPr lang="en-GB" b="1"/>
              <a:t>So what is it actually like living with Type 1 Diabetes? Its not something we felt we could explain in one sentence so the next slide gives you a visual representation of how we feel living with the condition is. </a:t>
            </a:r>
          </a:p>
        </p:txBody>
      </p:sp>
      <p:sp>
        <p:nvSpPr>
          <p:cNvPr id="4" name="Slide Number Placeholder 3"/>
          <p:cNvSpPr>
            <a:spLocks noGrp="1"/>
          </p:cNvSpPr>
          <p:nvPr>
            <p:ph type="sldNum" sz="quarter" idx="5"/>
          </p:nvPr>
        </p:nvSpPr>
        <p:spPr/>
        <p:txBody>
          <a:bodyPr/>
          <a:lstStyle/>
          <a:p>
            <a:pPr lvl="0"/>
            <a:fld id="{D342F285-BDEA-4033-9FA5-E3B638091909}" type="slidenum">
              <a:rPr lang="en-GB" smtClean="0"/>
              <a:t>7</a:t>
            </a:fld>
            <a:endParaRPr lang="en-GB"/>
          </a:p>
        </p:txBody>
      </p:sp>
    </p:spTree>
    <p:extLst>
      <p:ext uri="{BB962C8B-B14F-4D97-AF65-F5344CB8AC3E}">
        <p14:creationId xmlns:p14="http://schemas.microsoft.com/office/powerpoint/2010/main" val="3770972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ELISE</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0"/>
              <a:t>So this illustration to us captures the chaotic and by no means perfect management of diabetes and just how many </a:t>
            </a:r>
            <a:r>
              <a:rPr lang="en-GB" b="0" i="0">
                <a:solidFill>
                  <a:srgbClr val="232323"/>
                </a:solidFill>
                <a:effectLst/>
                <a:latin typeface="open sans" panose="020B0606030504020204" pitchFamily="34" charset="0"/>
              </a:rPr>
              <a:t>blood-sugar-related variables can be in play at any given time. Plus, all these factors interact in complicated ways: “What happens to my blood glucose after five hours of sleep, a low-carb breakfast, lots of exercise, high stress, and a big cup of coffee?” It becomes difficult to react to and pinpoint a single variable when multiple variables can be acting at the same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23232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232323"/>
                </a:solidFill>
                <a:effectLst/>
                <a:latin typeface="open sans" panose="020B0606030504020204" pitchFamily="34" charset="0"/>
              </a:rPr>
              <a:t>When I first came across the quote on screen my initial reaction was that cant be right that is far too many decisions and I would know if I was making 200 decisions a day, however after hearing that quote I became more conscious of how many decisions I do actually make per day about my diabetes and how subconsciously they do become second nature as how we operate and so the illustration on screen is what's happening in my head but isn’t necessarily noticed by other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23232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232323"/>
                </a:solidFill>
                <a:effectLst/>
                <a:latin typeface="open sans" panose="020B0606030504020204" pitchFamily="34" charset="0"/>
              </a:rPr>
              <a:t>As we do become aware of our blood sugar variables and what does effect us we become an expert of not diabetes as whole but an expert of our own diabetes because what works for me may not work for another diabetic.  </a:t>
            </a:r>
            <a:endParaRPr lang="en-GB" b="0"/>
          </a:p>
          <a:p>
            <a:endParaRPr lang="en-GB" b="0"/>
          </a:p>
          <a:p>
            <a:r>
              <a:rPr lang="en-GB" b="0"/>
              <a:t>However we are not alone… </a:t>
            </a:r>
          </a:p>
        </p:txBody>
      </p:sp>
      <p:sp>
        <p:nvSpPr>
          <p:cNvPr id="4" name="Slide Number Placeholder 3"/>
          <p:cNvSpPr>
            <a:spLocks noGrp="1"/>
          </p:cNvSpPr>
          <p:nvPr>
            <p:ph type="sldNum" sz="quarter" idx="5"/>
          </p:nvPr>
        </p:nvSpPr>
        <p:spPr/>
        <p:txBody>
          <a:bodyPr/>
          <a:lstStyle/>
          <a:p>
            <a:pPr lvl="0"/>
            <a:fld id="{D342F285-BDEA-4033-9FA5-E3B638091909}" type="slidenum">
              <a:rPr lang="en-GB" smtClean="0"/>
              <a:t>8</a:t>
            </a:fld>
            <a:endParaRPr lang="en-GB"/>
          </a:p>
        </p:txBody>
      </p:sp>
    </p:spTree>
    <p:extLst>
      <p:ext uri="{BB962C8B-B14F-4D97-AF65-F5344CB8AC3E}">
        <p14:creationId xmlns:p14="http://schemas.microsoft.com/office/powerpoint/2010/main" val="2392206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The number of Diabetics currently in the UK  is only rising – R</a:t>
            </a:r>
          </a:p>
          <a:p>
            <a:endParaRPr lang="en-GB" b="1"/>
          </a:p>
          <a:p>
            <a:r>
              <a:rPr lang="en-GB" b="1"/>
              <a:t>I bet so many people in this room either know someone who is a Type 1 Diabetic or is Type 1 themselves </a:t>
            </a:r>
          </a:p>
          <a:p>
            <a:endParaRPr lang="en-GB"/>
          </a:p>
          <a:p>
            <a:r>
              <a:rPr lang="en-GB"/>
              <a:t>There is currently 4.7 Million people in the UK who have diabetes</a:t>
            </a:r>
          </a:p>
          <a:p>
            <a:endParaRPr lang="en-GB"/>
          </a:p>
          <a:p>
            <a:r>
              <a:rPr lang="en-GB" b="1"/>
              <a:t>10% of those are Type 1 so that’s nearly half a million people with Type 1 Diabetes in the UK </a:t>
            </a:r>
          </a:p>
          <a:p>
            <a:endParaRPr lang="en-GB"/>
          </a:p>
          <a:p>
            <a:r>
              <a:rPr lang="en-GB"/>
              <a:t>And this is predicted to rise to 5.5 million people with Diabetes in the UK by 2030, with an increase year on year already being demonstrated</a:t>
            </a:r>
          </a:p>
          <a:p>
            <a:endParaRPr lang="en-GB"/>
          </a:p>
        </p:txBody>
      </p:sp>
      <p:sp>
        <p:nvSpPr>
          <p:cNvPr id="4" name="Slide Number Placeholder 3"/>
          <p:cNvSpPr>
            <a:spLocks noGrp="1"/>
          </p:cNvSpPr>
          <p:nvPr>
            <p:ph type="sldNum" sz="quarter" idx="5"/>
          </p:nvPr>
        </p:nvSpPr>
        <p:spPr/>
        <p:txBody>
          <a:bodyPr/>
          <a:lstStyle/>
          <a:p>
            <a:pPr lvl="0"/>
            <a:fld id="{D342F285-BDEA-4033-9FA5-E3B638091909}" type="slidenum">
              <a:rPr lang="en-GB" smtClean="0"/>
              <a:t>9</a:t>
            </a:fld>
            <a:endParaRPr lang="en-GB"/>
          </a:p>
        </p:txBody>
      </p:sp>
    </p:spTree>
    <p:extLst>
      <p:ext uri="{BB962C8B-B14F-4D97-AF65-F5344CB8AC3E}">
        <p14:creationId xmlns:p14="http://schemas.microsoft.com/office/powerpoint/2010/main" val="2451665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_ONLY">
    <p:spTree>
      <p:nvGrpSpPr>
        <p:cNvPr id="1" name=""/>
        <p:cNvGrpSpPr/>
        <p:nvPr/>
      </p:nvGrpSpPr>
      <p:grpSpPr>
        <a:xfrm>
          <a:off x="0" y="0"/>
          <a:ext cx="0" cy="0"/>
          <a:chOff x="0" y="0"/>
          <a:chExt cx="0" cy="0"/>
        </a:xfrm>
      </p:grpSpPr>
      <p:sp>
        <p:nvSpPr>
          <p:cNvPr id="2" name="Google Shape;55;p8">
            <a:extLst>
              <a:ext uri="{FF2B5EF4-FFF2-40B4-BE49-F238E27FC236}">
                <a16:creationId xmlns:a16="http://schemas.microsoft.com/office/drawing/2014/main" id="{FF5E5E7C-C949-46A1-A312-8E7CCDE42071}"/>
              </a:ext>
            </a:extLst>
          </p:cNvPr>
          <p:cNvSpPr/>
          <p:nvPr/>
        </p:nvSpPr>
        <p:spPr>
          <a:xfrm rot="10799991">
            <a:off x="7615451" y="4084560"/>
            <a:ext cx="8618540" cy="8657164"/>
          </a:xfrm>
          <a:custGeom>
            <a:avLst/>
            <a:gdLst>
              <a:gd name="f0" fmla="val w"/>
              <a:gd name="f1" fmla="val h"/>
              <a:gd name="f2" fmla="val 0"/>
              <a:gd name="f3" fmla="val 6321665"/>
              <a:gd name="f4" fmla="val 6350000"/>
              <a:gd name="f5" fmla="val 3160833"/>
              <a:gd name="f6" fmla="val 4908795"/>
              <a:gd name="f7" fmla="val 7817"/>
              <a:gd name="f8" fmla="val 6321666"/>
              <a:gd name="f9" fmla="val 1427021"/>
              <a:gd name="f10" fmla="val 3175000"/>
              <a:gd name="f11" fmla="val 4922979"/>
              <a:gd name="f12" fmla="val 6342183"/>
              <a:gd name="f13" fmla="val 1412871"/>
              <a:gd name="f14" fmla="*/ f0 1 6321665"/>
              <a:gd name="f15" fmla="*/ f1 1 6350000"/>
              <a:gd name="f16" fmla="+- f4 0 f2"/>
              <a:gd name="f17" fmla="+- f3 0 f2"/>
              <a:gd name="f18" fmla="*/ f17 1 6321665"/>
              <a:gd name="f19" fmla="*/ f16 1 6350000"/>
              <a:gd name="f20" fmla="*/ f2 1 f18"/>
              <a:gd name="f21" fmla="*/ f3 1 f18"/>
              <a:gd name="f22" fmla="*/ f2 1 f19"/>
              <a:gd name="f23" fmla="*/ f4 1 f19"/>
              <a:gd name="f24" fmla="*/ f20 f14 1"/>
              <a:gd name="f25" fmla="*/ f21 f14 1"/>
              <a:gd name="f26" fmla="*/ f23 f15 1"/>
              <a:gd name="f27" fmla="*/ f22 f15 1"/>
            </a:gdLst>
            <a:ahLst/>
            <a:cxnLst>
              <a:cxn ang="3cd4">
                <a:pos x="hc" y="t"/>
              </a:cxn>
              <a:cxn ang="0">
                <a:pos x="r" y="vc"/>
              </a:cxn>
              <a:cxn ang="cd4">
                <a:pos x="hc" y="b"/>
              </a:cxn>
              <a:cxn ang="cd2">
                <a:pos x="l" y="vc"/>
              </a:cxn>
            </a:cxnLst>
            <a:rect l="f24" t="f27" r="f25" b="f26"/>
            <a:pathLst>
              <a:path w="6321665" h="6350000">
                <a:moveTo>
                  <a:pt x="f5" y="f2"/>
                </a:moveTo>
                <a:lnTo>
                  <a:pt x="f5" y="f2"/>
                </a:lnTo>
                <a:cubicBezTo>
                  <a:pt x="f6" y="f7"/>
                  <a:pt x="f8" y="f9"/>
                  <a:pt x="f8" y="f10"/>
                </a:cubicBezTo>
                <a:cubicBezTo>
                  <a:pt x="f8" y="f11"/>
                  <a:pt x="f6" y="f12"/>
                  <a:pt x="f5" y="f4"/>
                </a:cubicBezTo>
                <a:cubicBezTo>
                  <a:pt x="f13" y="f12"/>
                  <a:pt x="f2" y="f11"/>
                  <a:pt x="f2" y="f10"/>
                </a:cubicBezTo>
                <a:cubicBezTo>
                  <a:pt x="f2" y="f9"/>
                  <a:pt x="f13" y="f7"/>
                  <a:pt x="f5" y="f2"/>
                </a:cubicBezTo>
                <a:close/>
              </a:path>
            </a:pathLst>
          </a:custGeom>
          <a:solidFill>
            <a:srgbClr val="E8BFED"/>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67" b="0" i="0" u="none" strike="noStrike" kern="1200" cap="none" spc="0" baseline="0">
              <a:solidFill>
                <a:srgbClr val="191919"/>
              </a:solidFill>
              <a:uFillTx/>
              <a:latin typeface="Arial"/>
            </a:endParaRPr>
          </a:p>
        </p:txBody>
      </p:sp>
      <p:sp>
        <p:nvSpPr>
          <p:cNvPr id="3" name="Google Shape;57;p8">
            <a:extLst>
              <a:ext uri="{FF2B5EF4-FFF2-40B4-BE49-F238E27FC236}">
                <a16:creationId xmlns:a16="http://schemas.microsoft.com/office/drawing/2014/main" id="{37609362-F0CE-403F-BB14-9F4AB6717308}"/>
              </a:ext>
            </a:extLst>
          </p:cNvPr>
          <p:cNvSpPr/>
          <p:nvPr/>
        </p:nvSpPr>
        <p:spPr>
          <a:xfrm>
            <a:off x="5567178" y="-1550282"/>
            <a:ext cx="3097612" cy="3111502"/>
          </a:xfrm>
          <a:custGeom>
            <a:avLst/>
            <a:gdLst>
              <a:gd name="f0" fmla="val w"/>
              <a:gd name="f1" fmla="val h"/>
              <a:gd name="f2" fmla="val 0"/>
              <a:gd name="f3" fmla="val 6321665"/>
              <a:gd name="f4" fmla="val 6350000"/>
              <a:gd name="f5" fmla="val 3160833"/>
              <a:gd name="f6" fmla="val 4908795"/>
              <a:gd name="f7" fmla="val 7817"/>
              <a:gd name="f8" fmla="val 6321666"/>
              <a:gd name="f9" fmla="val 1427021"/>
              <a:gd name="f10" fmla="val 3175000"/>
              <a:gd name="f11" fmla="val 4922979"/>
              <a:gd name="f12" fmla="val 6342183"/>
              <a:gd name="f13" fmla="val 1412871"/>
              <a:gd name="f14" fmla="*/ f0 1 6321665"/>
              <a:gd name="f15" fmla="*/ f1 1 6350000"/>
              <a:gd name="f16" fmla="+- f4 0 f2"/>
              <a:gd name="f17" fmla="+- f3 0 f2"/>
              <a:gd name="f18" fmla="*/ f17 1 6321665"/>
              <a:gd name="f19" fmla="*/ f16 1 6350000"/>
              <a:gd name="f20" fmla="*/ f2 1 f18"/>
              <a:gd name="f21" fmla="*/ f3 1 f18"/>
              <a:gd name="f22" fmla="*/ f2 1 f19"/>
              <a:gd name="f23" fmla="*/ f4 1 f19"/>
              <a:gd name="f24" fmla="*/ f20 f14 1"/>
              <a:gd name="f25" fmla="*/ f21 f14 1"/>
              <a:gd name="f26" fmla="*/ f23 f15 1"/>
              <a:gd name="f27" fmla="*/ f22 f15 1"/>
            </a:gdLst>
            <a:ahLst/>
            <a:cxnLst>
              <a:cxn ang="3cd4">
                <a:pos x="hc" y="t"/>
              </a:cxn>
              <a:cxn ang="0">
                <a:pos x="r" y="vc"/>
              </a:cxn>
              <a:cxn ang="cd4">
                <a:pos x="hc" y="b"/>
              </a:cxn>
              <a:cxn ang="cd2">
                <a:pos x="l" y="vc"/>
              </a:cxn>
            </a:cxnLst>
            <a:rect l="f24" t="f27" r="f25" b="f26"/>
            <a:pathLst>
              <a:path w="6321665" h="6350000">
                <a:moveTo>
                  <a:pt x="f5" y="f2"/>
                </a:moveTo>
                <a:lnTo>
                  <a:pt x="f5" y="f2"/>
                </a:lnTo>
                <a:cubicBezTo>
                  <a:pt x="f6" y="f7"/>
                  <a:pt x="f8" y="f9"/>
                  <a:pt x="f8" y="f10"/>
                </a:cubicBezTo>
                <a:cubicBezTo>
                  <a:pt x="f8" y="f11"/>
                  <a:pt x="f6" y="f12"/>
                  <a:pt x="f5" y="f4"/>
                </a:cubicBezTo>
                <a:cubicBezTo>
                  <a:pt x="f13" y="f12"/>
                  <a:pt x="f2" y="f11"/>
                  <a:pt x="f2" y="f10"/>
                </a:cubicBezTo>
                <a:cubicBezTo>
                  <a:pt x="f2" y="f9"/>
                  <a:pt x="f13" y="f7"/>
                  <a:pt x="f5" y="f2"/>
                </a:cubicBezTo>
                <a:close/>
              </a:path>
            </a:pathLst>
          </a:custGeom>
          <a:solidFill>
            <a:srgbClr val="009490"/>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67" b="0" i="0" u="none" strike="noStrike" kern="1200" cap="none" spc="0" baseline="0">
              <a:solidFill>
                <a:srgbClr val="191919"/>
              </a:solidFill>
              <a:uFillTx/>
              <a:latin typeface="Arial"/>
            </a:endParaRPr>
          </a:p>
        </p:txBody>
      </p:sp>
      <p:sp>
        <p:nvSpPr>
          <p:cNvPr id="4" name="Google Shape;58;p8">
            <a:extLst>
              <a:ext uri="{FF2B5EF4-FFF2-40B4-BE49-F238E27FC236}">
                <a16:creationId xmlns:a16="http://schemas.microsoft.com/office/drawing/2014/main" id="{24FDB258-88B8-4F51-899A-E491221C77D2}"/>
              </a:ext>
            </a:extLst>
          </p:cNvPr>
          <p:cNvSpPr/>
          <p:nvPr/>
        </p:nvSpPr>
        <p:spPr>
          <a:xfrm>
            <a:off x="-848773" y="2659998"/>
            <a:ext cx="1538267" cy="1545171"/>
          </a:xfrm>
          <a:custGeom>
            <a:avLst/>
            <a:gdLst>
              <a:gd name="f0" fmla="val w"/>
              <a:gd name="f1" fmla="val h"/>
              <a:gd name="f2" fmla="val 0"/>
              <a:gd name="f3" fmla="val 6321665"/>
              <a:gd name="f4" fmla="val 6350000"/>
              <a:gd name="f5" fmla="val 3160833"/>
              <a:gd name="f6" fmla="val 4908795"/>
              <a:gd name="f7" fmla="val 7817"/>
              <a:gd name="f8" fmla="val 6321666"/>
              <a:gd name="f9" fmla="val 1427021"/>
              <a:gd name="f10" fmla="val 3175000"/>
              <a:gd name="f11" fmla="val 4922979"/>
              <a:gd name="f12" fmla="val 6342183"/>
              <a:gd name="f13" fmla="val 1412871"/>
              <a:gd name="f14" fmla="*/ f0 1 6321665"/>
              <a:gd name="f15" fmla="*/ f1 1 6350000"/>
              <a:gd name="f16" fmla="+- f4 0 f2"/>
              <a:gd name="f17" fmla="+- f3 0 f2"/>
              <a:gd name="f18" fmla="*/ f17 1 6321665"/>
              <a:gd name="f19" fmla="*/ f16 1 6350000"/>
              <a:gd name="f20" fmla="*/ f2 1 f18"/>
              <a:gd name="f21" fmla="*/ f3 1 f18"/>
              <a:gd name="f22" fmla="*/ f2 1 f19"/>
              <a:gd name="f23" fmla="*/ f4 1 f19"/>
              <a:gd name="f24" fmla="*/ f20 f14 1"/>
              <a:gd name="f25" fmla="*/ f21 f14 1"/>
              <a:gd name="f26" fmla="*/ f23 f15 1"/>
              <a:gd name="f27" fmla="*/ f22 f15 1"/>
            </a:gdLst>
            <a:ahLst/>
            <a:cxnLst>
              <a:cxn ang="3cd4">
                <a:pos x="hc" y="t"/>
              </a:cxn>
              <a:cxn ang="0">
                <a:pos x="r" y="vc"/>
              </a:cxn>
              <a:cxn ang="cd4">
                <a:pos x="hc" y="b"/>
              </a:cxn>
              <a:cxn ang="cd2">
                <a:pos x="l" y="vc"/>
              </a:cxn>
            </a:cxnLst>
            <a:rect l="f24" t="f27" r="f25" b="f26"/>
            <a:pathLst>
              <a:path w="6321665" h="6350000">
                <a:moveTo>
                  <a:pt x="f5" y="f2"/>
                </a:moveTo>
                <a:lnTo>
                  <a:pt x="f5" y="f2"/>
                </a:lnTo>
                <a:cubicBezTo>
                  <a:pt x="f6" y="f7"/>
                  <a:pt x="f8" y="f9"/>
                  <a:pt x="f8" y="f10"/>
                </a:cubicBezTo>
                <a:cubicBezTo>
                  <a:pt x="f8" y="f11"/>
                  <a:pt x="f6" y="f12"/>
                  <a:pt x="f5" y="f4"/>
                </a:cubicBezTo>
                <a:cubicBezTo>
                  <a:pt x="f13" y="f12"/>
                  <a:pt x="f2" y="f11"/>
                  <a:pt x="f2" y="f10"/>
                </a:cubicBezTo>
                <a:cubicBezTo>
                  <a:pt x="f2" y="f9"/>
                  <a:pt x="f13" y="f7"/>
                  <a:pt x="f5" y="f2"/>
                </a:cubicBezTo>
                <a:close/>
              </a:path>
            </a:pathLst>
          </a:custGeom>
          <a:solidFill>
            <a:srgbClr val="D88CE1"/>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67" b="0" i="0" u="none" strike="noStrike" kern="1200" cap="none" spc="0" baseline="0">
              <a:solidFill>
                <a:srgbClr val="191919"/>
              </a:solidFill>
              <a:uFillTx/>
              <a:latin typeface="Arial"/>
            </a:endParaRPr>
          </a:p>
        </p:txBody>
      </p:sp>
      <p:sp>
        <p:nvSpPr>
          <p:cNvPr id="5" name="Google Shape;59;p8">
            <a:extLst>
              <a:ext uri="{FF2B5EF4-FFF2-40B4-BE49-F238E27FC236}">
                <a16:creationId xmlns:a16="http://schemas.microsoft.com/office/drawing/2014/main" id="{F3C050CA-3C55-41E1-8147-85C12259288B}"/>
              </a:ext>
            </a:extLst>
          </p:cNvPr>
          <p:cNvSpPr txBox="1">
            <a:spLocks noGrp="1"/>
          </p:cNvSpPr>
          <p:nvPr>
            <p:ph type="title"/>
          </p:nvPr>
        </p:nvSpPr>
        <p:spPr>
          <a:xfrm>
            <a:off x="1040733" y="1826596"/>
            <a:ext cx="5679201" cy="3164400"/>
          </a:xfrm>
        </p:spPr>
        <p:txBody>
          <a:bodyPr anchor="ctr"/>
          <a:lstStyle>
            <a:lvl1pPr>
              <a:defRPr sz="5333"/>
            </a:lvl1pPr>
          </a:lstStyle>
          <a:p>
            <a:pPr lvl="0"/>
            <a:endParaRPr lang="en-GB"/>
          </a:p>
        </p:txBody>
      </p:sp>
    </p:spTree>
    <p:extLst>
      <p:ext uri="{BB962C8B-B14F-4D97-AF65-F5344CB8AC3E}">
        <p14:creationId xmlns:p14="http://schemas.microsoft.com/office/powerpoint/2010/main" val="34871866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_1_1">
    <p:bg>
      <p:bgPr>
        <a:solidFill>
          <a:srgbClr val="D88CE1"/>
        </a:solidFill>
        <a:effectLst/>
      </p:bgPr>
    </p:bg>
    <p:spTree>
      <p:nvGrpSpPr>
        <p:cNvPr id="1" name=""/>
        <p:cNvGrpSpPr/>
        <p:nvPr/>
      </p:nvGrpSpPr>
      <p:grpSpPr>
        <a:xfrm>
          <a:off x="0" y="0"/>
          <a:ext cx="0" cy="0"/>
          <a:chOff x="0" y="0"/>
          <a:chExt cx="0" cy="0"/>
        </a:xfrm>
      </p:grpSpPr>
      <p:sp>
        <p:nvSpPr>
          <p:cNvPr id="2" name="Google Shape;28;p4">
            <a:extLst>
              <a:ext uri="{FF2B5EF4-FFF2-40B4-BE49-F238E27FC236}">
                <a16:creationId xmlns:a16="http://schemas.microsoft.com/office/drawing/2014/main" id="{41565426-D77E-4BD1-B855-4664C49885C2}"/>
              </a:ext>
            </a:extLst>
          </p:cNvPr>
          <p:cNvSpPr/>
          <p:nvPr/>
        </p:nvSpPr>
        <p:spPr>
          <a:xfrm rot="10799991">
            <a:off x="366848" y="-2666473"/>
            <a:ext cx="11442216" cy="11493495"/>
          </a:xfrm>
          <a:custGeom>
            <a:avLst/>
            <a:gdLst>
              <a:gd name="f0" fmla="val w"/>
              <a:gd name="f1" fmla="val h"/>
              <a:gd name="f2" fmla="val 0"/>
              <a:gd name="f3" fmla="val 6321665"/>
              <a:gd name="f4" fmla="val 6350000"/>
              <a:gd name="f5" fmla="val 3160833"/>
              <a:gd name="f6" fmla="val 4908795"/>
              <a:gd name="f7" fmla="val 7817"/>
              <a:gd name="f8" fmla="val 6321666"/>
              <a:gd name="f9" fmla="val 1427021"/>
              <a:gd name="f10" fmla="val 3175000"/>
              <a:gd name="f11" fmla="val 4922979"/>
              <a:gd name="f12" fmla="val 6342183"/>
              <a:gd name="f13" fmla="val 1412871"/>
              <a:gd name="f14" fmla="*/ f0 1 6321665"/>
              <a:gd name="f15" fmla="*/ f1 1 6350000"/>
              <a:gd name="f16" fmla="+- f4 0 f2"/>
              <a:gd name="f17" fmla="+- f3 0 f2"/>
              <a:gd name="f18" fmla="*/ f17 1 6321665"/>
              <a:gd name="f19" fmla="*/ f16 1 6350000"/>
              <a:gd name="f20" fmla="*/ f2 1 f18"/>
              <a:gd name="f21" fmla="*/ f3 1 f18"/>
              <a:gd name="f22" fmla="*/ f2 1 f19"/>
              <a:gd name="f23" fmla="*/ f4 1 f19"/>
              <a:gd name="f24" fmla="*/ f20 f14 1"/>
              <a:gd name="f25" fmla="*/ f21 f14 1"/>
              <a:gd name="f26" fmla="*/ f23 f15 1"/>
              <a:gd name="f27" fmla="*/ f22 f15 1"/>
            </a:gdLst>
            <a:ahLst/>
            <a:cxnLst>
              <a:cxn ang="3cd4">
                <a:pos x="hc" y="t"/>
              </a:cxn>
              <a:cxn ang="0">
                <a:pos x="r" y="vc"/>
              </a:cxn>
              <a:cxn ang="cd4">
                <a:pos x="hc" y="b"/>
              </a:cxn>
              <a:cxn ang="cd2">
                <a:pos x="l" y="vc"/>
              </a:cxn>
            </a:cxnLst>
            <a:rect l="f24" t="f27" r="f25" b="f26"/>
            <a:pathLst>
              <a:path w="6321665" h="6350000">
                <a:moveTo>
                  <a:pt x="f5" y="f2"/>
                </a:moveTo>
                <a:lnTo>
                  <a:pt x="f5" y="f2"/>
                </a:lnTo>
                <a:cubicBezTo>
                  <a:pt x="f6" y="f7"/>
                  <a:pt x="f8" y="f9"/>
                  <a:pt x="f8" y="f10"/>
                </a:cubicBezTo>
                <a:cubicBezTo>
                  <a:pt x="f8" y="f11"/>
                  <a:pt x="f6" y="f12"/>
                  <a:pt x="f5" y="f4"/>
                </a:cubicBezTo>
                <a:cubicBezTo>
                  <a:pt x="f13" y="f12"/>
                  <a:pt x="f2" y="f11"/>
                  <a:pt x="f2" y="f10"/>
                </a:cubicBezTo>
                <a:cubicBezTo>
                  <a:pt x="f2" y="f9"/>
                  <a:pt x="f13" y="f7"/>
                  <a:pt x="f5" y="f2"/>
                </a:cubicBezTo>
                <a:close/>
              </a:path>
            </a:pathLst>
          </a:custGeom>
          <a:solidFill>
            <a:srgbClr val="E8BFED"/>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67" b="0" i="0" u="none" strike="noStrike" kern="1200" cap="none" spc="0" baseline="0">
              <a:solidFill>
                <a:srgbClr val="191919"/>
              </a:solidFill>
              <a:uFillTx/>
              <a:latin typeface="Arial"/>
            </a:endParaRPr>
          </a:p>
        </p:txBody>
      </p:sp>
      <p:sp>
        <p:nvSpPr>
          <p:cNvPr id="3" name="Google Shape;29;p4">
            <a:extLst>
              <a:ext uri="{FF2B5EF4-FFF2-40B4-BE49-F238E27FC236}">
                <a16:creationId xmlns:a16="http://schemas.microsoft.com/office/drawing/2014/main" id="{4F1BB409-7229-4B32-A3AB-C44D4AABC537}"/>
              </a:ext>
            </a:extLst>
          </p:cNvPr>
          <p:cNvSpPr/>
          <p:nvPr/>
        </p:nvSpPr>
        <p:spPr>
          <a:xfrm rot="10799991">
            <a:off x="991767" y="-2038747"/>
            <a:ext cx="10198952" cy="10244663"/>
          </a:xfrm>
          <a:custGeom>
            <a:avLst/>
            <a:gdLst>
              <a:gd name="f0" fmla="val w"/>
              <a:gd name="f1" fmla="val h"/>
              <a:gd name="f2" fmla="val 0"/>
              <a:gd name="f3" fmla="val 6321665"/>
              <a:gd name="f4" fmla="val 6350000"/>
              <a:gd name="f5" fmla="val 3160833"/>
              <a:gd name="f6" fmla="val 4908795"/>
              <a:gd name="f7" fmla="val 7817"/>
              <a:gd name="f8" fmla="val 6321666"/>
              <a:gd name="f9" fmla="val 1427021"/>
              <a:gd name="f10" fmla="val 3175000"/>
              <a:gd name="f11" fmla="val 4922979"/>
              <a:gd name="f12" fmla="val 6342183"/>
              <a:gd name="f13" fmla="val 1412871"/>
              <a:gd name="f14" fmla="*/ f0 1 6321665"/>
              <a:gd name="f15" fmla="*/ f1 1 6350000"/>
              <a:gd name="f16" fmla="+- f4 0 f2"/>
              <a:gd name="f17" fmla="+- f3 0 f2"/>
              <a:gd name="f18" fmla="*/ f17 1 6321665"/>
              <a:gd name="f19" fmla="*/ f16 1 6350000"/>
              <a:gd name="f20" fmla="*/ f2 1 f18"/>
              <a:gd name="f21" fmla="*/ f3 1 f18"/>
              <a:gd name="f22" fmla="*/ f2 1 f19"/>
              <a:gd name="f23" fmla="*/ f4 1 f19"/>
              <a:gd name="f24" fmla="*/ f20 f14 1"/>
              <a:gd name="f25" fmla="*/ f21 f14 1"/>
              <a:gd name="f26" fmla="*/ f23 f15 1"/>
              <a:gd name="f27" fmla="*/ f22 f15 1"/>
            </a:gdLst>
            <a:ahLst/>
            <a:cxnLst>
              <a:cxn ang="3cd4">
                <a:pos x="hc" y="t"/>
              </a:cxn>
              <a:cxn ang="0">
                <a:pos x="r" y="vc"/>
              </a:cxn>
              <a:cxn ang="cd4">
                <a:pos x="hc" y="b"/>
              </a:cxn>
              <a:cxn ang="cd2">
                <a:pos x="l" y="vc"/>
              </a:cxn>
            </a:cxnLst>
            <a:rect l="f24" t="f27" r="f25" b="f26"/>
            <a:pathLst>
              <a:path w="6321665" h="6350000">
                <a:moveTo>
                  <a:pt x="f5" y="f2"/>
                </a:moveTo>
                <a:lnTo>
                  <a:pt x="f5" y="f2"/>
                </a:lnTo>
                <a:cubicBezTo>
                  <a:pt x="f6" y="f7"/>
                  <a:pt x="f8" y="f9"/>
                  <a:pt x="f8" y="f10"/>
                </a:cubicBezTo>
                <a:cubicBezTo>
                  <a:pt x="f8" y="f11"/>
                  <a:pt x="f6" y="f12"/>
                  <a:pt x="f5" y="f4"/>
                </a:cubicBezTo>
                <a:cubicBezTo>
                  <a:pt x="f13" y="f12"/>
                  <a:pt x="f2" y="f11"/>
                  <a:pt x="f2" y="f10"/>
                </a:cubicBezTo>
                <a:cubicBezTo>
                  <a:pt x="f2" y="f9"/>
                  <a:pt x="f13" y="f7"/>
                  <a:pt x="f5" y="f2"/>
                </a:cubicBezTo>
                <a:close/>
              </a:path>
            </a:pathLst>
          </a:custGeom>
          <a:solidFill>
            <a:srgbClr val="009490"/>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67" b="0" i="0" u="none" strike="noStrike" kern="1200" cap="none" spc="0" baseline="0">
              <a:solidFill>
                <a:srgbClr val="191919"/>
              </a:solidFill>
              <a:uFillTx/>
              <a:latin typeface="Arial"/>
            </a:endParaRPr>
          </a:p>
        </p:txBody>
      </p:sp>
      <p:sp>
        <p:nvSpPr>
          <p:cNvPr id="4" name="Google Shape;30;p4">
            <a:extLst>
              <a:ext uri="{FF2B5EF4-FFF2-40B4-BE49-F238E27FC236}">
                <a16:creationId xmlns:a16="http://schemas.microsoft.com/office/drawing/2014/main" id="{FD907216-0BCB-43B4-9396-19AD0EF63BA6}"/>
              </a:ext>
            </a:extLst>
          </p:cNvPr>
          <p:cNvSpPr/>
          <p:nvPr/>
        </p:nvSpPr>
        <p:spPr>
          <a:xfrm rot="10799991">
            <a:off x="1640031" y="-1387603"/>
            <a:ext cx="8913543" cy="8953503"/>
          </a:xfrm>
          <a:custGeom>
            <a:avLst/>
            <a:gdLst>
              <a:gd name="f0" fmla="val w"/>
              <a:gd name="f1" fmla="val h"/>
              <a:gd name="f2" fmla="val 0"/>
              <a:gd name="f3" fmla="val 6321665"/>
              <a:gd name="f4" fmla="val 6350000"/>
              <a:gd name="f5" fmla="val 3160833"/>
              <a:gd name="f6" fmla="val 4908795"/>
              <a:gd name="f7" fmla="val 7817"/>
              <a:gd name="f8" fmla="val 6321666"/>
              <a:gd name="f9" fmla="val 1427021"/>
              <a:gd name="f10" fmla="val 3175000"/>
              <a:gd name="f11" fmla="val 4922979"/>
              <a:gd name="f12" fmla="val 6342183"/>
              <a:gd name="f13" fmla="val 1412871"/>
              <a:gd name="f14" fmla="*/ f0 1 6321665"/>
              <a:gd name="f15" fmla="*/ f1 1 6350000"/>
              <a:gd name="f16" fmla="+- f4 0 f2"/>
              <a:gd name="f17" fmla="+- f3 0 f2"/>
              <a:gd name="f18" fmla="*/ f17 1 6321665"/>
              <a:gd name="f19" fmla="*/ f16 1 6350000"/>
              <a:gd name="f20" fmla="*/ f2 1 f18"/>
              <a:gd name="f21" fmla="*/ f3 1 f18"/>
              <a:gd name="f22" fmla="*/ f2 1 f19"/>
              <a:gd name="f23" fmla="*/ f4 1 f19"/>
              <a:gd name="f24" fmla="*/ f20 f14 1"/>
              <a:gd name="f25" fmla="*/ f21 f14 1"/>
              <a:gd name="f26" fmla="*/ f23 f15 1"/>
              <a:gd name="f27" fmla="*/ f22 f15 1"/>
            </a:gdLst>
            <a:ahLst/>
            <a:cxnLst>
              <a:cxn ang="3cd4">
                <a:pos x="hc" y="t"/>
              </a:cxn>
              <a:cxn ang="0">
                <a:pos x="r" y="vc"/>
              </a:cxn>
              <a:cxn ang="cd4">
                <a:pos x="hc" y="b"/>
              </a:cxn>
              <a:cxn ang="cd2">
                <a:pos x="l" y="vc"/>
              </a:cxn>
            </a:cxnLst>
            <a:rect l="f24" t="f27" r="f25" b="f26"/>
            <a:pathLst>
              <a:path w="6321665" h="6350000">
                <a:moveTo>
                  <a:pt x="f5" y="f2"/>
                </a:moveTo>
                <a:lnTo>
                  <a:pt x="f5" y="f2"/>
                </a:lnTo>
                <a:cubicBezTo>
                  <a:pt x="f6" y="f7"/>
                  <a:pt x="f8" y="f9"/>
                  <a:pt x="f8" y="f10"/>
                </a:cubicBezTo>
                <a:cubicBezTo>
                  <a:pt x="f8" y="f11"/>
                  <a:pt x="f6" y="f12"/>
                  <a:pt x="f5" y="f4"/>
                </a:cubicBezTo>
                <a:cubicBezTo>
                  <a:pt x="f13" y="f12"/>
                  <a:pt x="f2" y="f11"/>
                  <a:pt x="f2" y="f10"/>
                </a:cubicBezTo>
                <a:cubicBezTo>
                  <a:pt x="f2" y="f9"/>
                  <a:pt x="f13" y="f7"/>
                  <a:pt x="f5" y="f2"/>
                </a:cubicBezTo>
                <a:close/>
              </a:path>
            </a:pathLst>
          </a:custGeom>
          <a:solidFill>
            <a:srgbClr val="FFFFFF"/>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67" b="0" i="0" u="none" strike="noStrike" kern="1200" cap="none" spc="0" baseline="0">
              <a:solidFill>
                <a:srgbClr val="191919"/>
              </a:solidFill>
              <a:uFillTx/>
              <a:latin typeface="Arial"/>
            </a:endParaRPr>
          </a:p>
        </p:txBody>
      </p:sp>
      <p:sp>
        <p:nvSpPr>
          <p:cNvPr id="5" name="Google Shape;31;p4">
            <a:extLst>
              <a:ext uri="{FF2B5EF4-FFF2-40B4-BE49-F238E27FC236}">
                <a16:creationId xmlns:a16="http://schemas.microsoft.com/office/drawing/2014/main" id="{7569EDC2-08EF-4359-BBB8-CE344BD4007C}"/>
              </a:ext>
            </a:extLst>
          </p:cNvPr>
          <p:cNvSpPr txBox="1">
            <a:spLocks noGrp="1"/>
          </p:cNvSpPr>
          <p:nvPr>
            <p:ph type="body" idx="4294967295"/>
          </p:nvPr>
        </p:nvSpPr>
        <p:spPr>
          <a:xfrm>
            <a:off x="2461363" y="4165101"/>
            <a:ext cx="7270796" cy="1093201"/>
          </a:xfrm>
        </p:spPr>
        <p:txBody>
          <a:bodyPr anchorCtr="1"/>
          <a:lstStyle>
            <a:lvl1pPr marL="609584" indent="-457190" algn="ctr">
              <a:buSzPts val="1800"/>
              <a:defRPr lang="en-GB" sz="2400"/>
            </a:lvl1pPr>
          </a:lstStyle>
          <a:p>
            <a:pPr lvl="0"/>
            <a:endParaRPr lang="en-GB"/>
          </a:p>
        </p:txBody>
      </p:sp>
      <p:sp>
        <p:nvSpPr>
          <p:cNvPr id="6" name="Google Shape;32;p4">
            <a:extLst>
              <a:ext uri="{FF2B5EF4-FFF2-40B4-BE49-F238E27FC236}">
                <a16:creationId xmlns:a16="http://schemas.microsoft.com/office/drawing/2014/main" id="{838E1F0E-C27F-4D0B-A5A1-E9A3059A966C}"/>
              </a:ext>
            </a:extLst>
          </p:cNvPr>
          <p:cNvSpPr txBox="1">
            <a:spLocks noGrp="1"/>
          </p:cNvSpPr>
          <p:nvPr>
            <p:ph type="title"/>
          </p:nvPr>
        </p:nvSpPr>
        <p:spPr>
          <a:xfrm>
            <a:off x="2461400" y="2235195"/>
            <a:ext cx="7270796" cy="1673196"/>
          </a:xfrm>
        </p:spPr>
        <p:txBody>
          <a:bodyPr anchorCtr="1"/>
          <a:lstStyle>
            <a:lvl1pPr algn="ctr">
              <a:defRPr sz="5333"/>
            </a:lvl1pPr>
          </a:lstStyle>
          <a:p>
            <a:pPr lvl="0"/>
            <a:endParaRPr lang="en-GB"/>
          </a:p>
        </p:txBody>
      </p:sp>
    </p:spTree>
    <p:extLst>
      <p:ext uri="{BB962C8B-B14F-4D97-AF65-F5344CB8AC3E}">
        <p14:creationId xmlns:p14="http://schemas.microsoft.com/office/powerpoint/2010/main" val="287528604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_1">
    <p:bg>
      <p:bgPr>
        <a:solidFill>
          <a:srgbClr val="191919"/>
        </a:solidFill>
        <a:effectLst/>
      </p:bgPr>
    </p:bg>
    <p:spTree>
      <p:nvGrpSpPr>
        <p:cNvPr id="1" name=""/>
        <p:cNvGrpSpPr/>
        <p:nvPr/>
      </p:nvGrpSpPr>
      <p:grpSpPr>
        <a:xfrm>
          <a:off x="0" y="0"/>
          <a:ext cx="0" cy="0"/>
          <a:chOff x="0" y="0"/>
          <a:chExt cx="0" cy="0"/>
        </a:xfrm>
      </p:grpSpPr>
      <p:sp>
        <p:nvSpPr>
          <p:cNvPr id="2" name="Google Shape;21;p3">
            <a:extLst>
              <a:ext uri="{FF2B5EF4-FFF2-40B4-BE49-F238E27FC236}">
                <a16:creationId xmlns:a16="http://schemas.microsoft.com/office/drawing/2014/main" id="{8033C041-E093-4C97-ADB3-DBB1BABDA432}"/>
              </a:ext>
            </a:extLst>
          </p:cNvPr>
          <p:cNvSpPr/>
          <p:nvPr/>
        </p:nvSpPr>
        <p:spPr>
          <a:xfrm>
            <a:off x="10080665" y="5045586"/>
            <a:ext cx="3245123" cy="3259671"/>
          </a:xfrm>
          <a:custGeom>
            <a:avLst/>
            <a:gdLst>
              <a:gd name="f0" fmla="val w"/>
              <a:gd name="f1" fmla="val h"/>
              <a:gd name="f2" fmla="val 0"/>
              <a:gd name="f3" fmla="val 6321665"/>
              <a:gd name="f4" fmla="val 6350000"/>
              <a:gd name="f5" fmla="val 3160833"/>
              <a:gd name="f6" fmla="val 4908795"/>
              <a:gd name="f7" fmla="val 7817"/>
              <a:gd name="f8" fmla="val 6321666"/>
              <a:gd name="f9" fmla="val 1427021"/>
              <a:gd name="f10" fmla="val 3175000"/>
              <a:gd name="f11" fmla="val 4922979"/>
              <a:gd name="f12" fmla="val 6342183"/>
              <a:gd name="f13" fmla="val 1412871"/>
              <a:gd name="f14" fmla="*/ f0 1 6321665"/>
              <a:gd name="f15" fmla="*/ f1 1 6350000"/>
              <a:gd name="f16" fmla="+- f4 0 f2"/>
              <a:gd name="f17" fmla="+- f3 0 f2"/>
              <a:gd name="f18" fmla="*/ f17 1 6321665"/>
              <a:gd name="f19" fmla="*/ f16 1 6350000"/>
              <a:gd name="f20" fmla="*/ f2 1 f18"/>
              <a:gd name="f21" fmla="*/ f3 1 f18"/>
              <a:gd name="f22" fmla="*/ f2 1 f19"/>
              <a:gd name="f23" fmla="*/ f4 1 f19"/>
              <a:gd name="f24" fmla="*/ f20 f14 1"/>
              <a:gd name="f25" fmla="*/ f21 f14 1"/>
              <a:gd name="f26" fmla="*/ f23 f15 1"/>
              <a:gd name="f27" fmla="*/ f22 f15 1"/>
            </a:gdLst>
            <a:ahLst/>
            <a:cxnLst>
              <a:cxn ang="3cd4">
                <a:pos x="hc" y="t"/>
              </a:cxn>
              <a:cxn ang="0">
                <a:pos x="r" y="vc"/>
              </a:cxn>
              <a:cxn ang="cd4">
                <a:pos x="hc" y="b"/>
              </a:cxn>
              <a:cxn ang="cd2">
                <a:pos x="l" y="vc"/>
              </a:cxn>
            </a:cxnLst>
            <a:rect l="f24" t="f27" r="f25" b="f26"/>
            <a:pathLst>
              <a:path w="6321665" h="6350000">
                <a:moveTo>
                  <a:pt x="f5" y="f2"/>
                </a:moveTo>
                <a:lnTo>
                  <a:pt x="f5" y="f2"/>
                </a:lnTo>
                <a:cubicBezTo>
                  <a:pt x="f6" y="f7"/>
                  <a:pt x="f8" y="f9"/>
                  <a:pt x="f8" y="f10"/>
                </a:cubicBezTo>
                <a:cubicBezTo>
                  <a:pt x="f8" y="f11"/>
                  <a:pt x="f6" y="f12"/>
                  <a:pt x="f5" y="f4"/>
                </a:cubicBezTo>
                <a:cubicBezTo>
                  <a:pt x="f13" y="f12"/>
                  <a:pt x="f2" y="f11"/>
                  <a:pt x="f2" y="f10"/>
                </a:cubicBezTo>
                <a:cubicBezTo>
                  <a:pt x="f2" y="f9"/>
                  <a:pt x="f13" y="f7"/>
                  <a:pt x="f5" y="f2"/>
                </a:cubicBezTo>
                <a:close/>
              </a:path>
            </a:pathLst>
          </a:custGeom>
          <a:solidFill>
            <a:srgbClr val="D88CE1"/>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67" b="0" i="0" u="none" strike="noStrike" kern="1200" cap="none" spc="0" baseline="0">
              <a:solidFill>
                <a:srgbClr val="191919"/>
              </a:solidFill>
              <a:uFillTx/>
              <a:latin typeface="Arial"/>
            </a:endParaRPr>
          </a:p>
        </p:txBody>
      </p:sp>
      <p:sp>
        <p:nvSpPr>
          <p:cNvPr id="3" name="Google Shape;22;p3">
            <a:extLst>
              <a:ext uri="{FF2B5EF4-FFF2-40B4-BE49-F238E27FC236}">
                <a16:creationId xmlns:a16="http://schemas.microsoft.com/office/drawing/2014/main" id="{7B334C42-3667-4EED-935A-BD8F534EECFF}"/>
              </a:ext>
            </a:extLst>
          </p:cNvPr>
          <p:cNvSpPr/>
          <p:nvPr/>
        </p:nvSpPr>
        <p:spPr>
          <a:xfrm>
            <a:off x="5854007" y="1405633"/>
            <a:ext cx="1158974" cy="1164168"/>
          </a:xfrm>
          <a:custGeom>
            <a:avLst/>
            <a:gdLst>
              <a:gd name="f0" fmla="val w"/>
              <a:gd name="f1" fmla="val h"/>
              <a:gd name="f2" fmla="val 0"/>
              <a:gd name="f3" fmla="val 6321665"/>
              <a:gd name="f4" fmla="val 6350000"/>
              <a:gd name="f5" fmla="val 3160833"/>
              <a:gd name="f6" fmla="val 4908795"/>
              <a:gd name="f7" fmla="val 7817"/>
              <a:gd name="f8" fmla="val 6321666"/>
              <a:gd name="f9" fmla="val 1427021"/>
              <a:gd name="f10" fmla="val 3175000"/>
              <a:gd name="f11" fmla="val 4922979"/>
              <a:gd name="f12" fmla="val 6342183"/>
              <a:gd name="f13" fmla="val 1412871"/>
              <a:gd name="f14" fmla="*/ f0 1 6321665"/>
              <a:gd name="f15" fmla="*/ f1 1 6350000"/>
              <a:gd name="f16" fmla="+- f4 0 f2"/>
              <a:gd name="f17" fmla="+- f3 0 f2"/>
              <a:gd name="f18" fmla="*/ f17 1 6321665"/>
              <a:gd name="f19" fmla="*/ f16 1 6350000"/>
              <a:gd name="f20" fmla="*/ f2 1 f18"/>
              <a:gd name="f21" fmla="*/ f3 1 f18"/>
              <a:gd name="f22" fmla="*/ f2 1 f19"/>
              <a:gd name="f23" fmla="*/ f4 1 f19"/>
              <a:gd name="f24" fmla="*/ f20 f14 1"/>
              <a:gd name="f25" fmla="*/ f21 f14 1"/>
              <a:gd name="f26" fmla="*/ f23 f15 1"/>
              <a:gd name="f27" fmla="*/ f22 f15 1"/>
            </a:gdLst>
            <a:ahLst/>
            <a:cxnLst>
              <a:cxn ang="3cd4">
                <a:pos x="hc" y="t"/>
              </a:cxn>
              <a:cxn ang="0">
                <a:pos x="r" y="vc"/>
              </a:cxn>
              <a:cxn ang="cd4">
                <a:pos x="hc" y="b"/>
              </a:cxn>
              <a:cxn ang="cd2">
                <a:pos x="l" y="vc"/>
              </a:cxn>
            </a:cxnLst>
            <a:rect l="f24" t="f27" r="f25" b="f26"/>
            <a:pathLst>
              <a:path w="6321665" h="6350000">
                <a:moveTo>
                  <a:pt x="f5" y="f2"/>
                </a:moveTo>
                <a:lnTo>
                  <a:pt x="f5" y="f2"/>
                </a:lnTo>
                <a:cubicBezTo>
                  <a:pt x="f6" y="f7"/>
                  <a:pt x="f8" y="f9"/>
                  <a:pt x="f8" y="f10"/>
                </a:cubicBezTo>
                <a:cubicBezTo>
                  <a:pt x="f8" y="f11"/>
                  <a:pt x="f6" y="f12"/>
                  <a:pt x="f5" y="f4"/>
                </a:cubicBezTo>
                <a:cubicBezTo>
                  <a:pt x="f13" y="f12"/>
                  <a:pt x="f2" y="f11"/>
                  <a:pt x="f2" y="f10"/>
                </a:cubicBezTo>
                <a:cubicBezTo>
                  <a:pt x="f2" y="f9"/>
                  <a:pt x="f13" y="f7"/>
                  <a:pt x="f5" y="f2"/>
                </a:cubicBezTo>
                <a:close/>
              </a:path>
            </a:pathLst>
          </a:custGeom>
          <a:solidFill>
            <a:srgbClr val="009490"/>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67" b="0" i="0" u="none" strike="noStrike" kern="1200" cap="none" spc="0" baseline="0">
              <a:solidFill>
                <a:srgbClr val="191919"/>
              </a:solidFill>
              <a:uFillTx/>
              <a:latin typeface="Arial"/>
            </a:endParaRPr>
          </a:p>
        </p:txBody>
      </p:sp>
      <p:sp>
        <p:nvSpPr>
          <p:cNvPr id="4" name="Google Shape;23;p3">
            <a:extLst>
              <a:ext uri="{FF2B5EF4-FFF2-40B4-BE49-F238E27FC236}">
                <a16:creationId xmlns:a16="http://schemas.microsoft.com/office/drawing/2014/main" id="{342E38D6-2D40-4DDE-8CB8-FD07BFD2265D}"/>
              </a:ext>
            </a:extLst>
          </p:cNvPr>
          <p:cNvSpPr/>
          <p:nvPr/>
        </p:nvSpPr>
        <p:spPr>
          <a:xfrm>
            <a:off x="588782" y="6172200"/>
            <a:ext cx="1158974" cy="1164168"/>
          </a:xfrm>
          <a:custGeom>
            <a:avLst/>
            <a:gdLst>
              <a:gd name="f0" fmla="val w"/>
              <a:gd name="f1" fmla="val h"/>
              <a:gd name="f2" fmla="val 0"/>
              <a:gd name="f3" fmla="val 6321665"/>
              <a:gd name="f4" fmla="val 6350000"/>
              <a:gd name="f5" fmla="val 3160833"/>
              <a:gd name="f6" fmla="val 4908795"/>
              <a:gd name="f7" fmla="val 7817"/>
              <a:gd name="f8" fmla="val 6321666"/>
              <a:gd name="f9" fmla="val 1427021"/>
              <a:gd name="f10" fmla="val 3175000"/>
              <a:gd name="f11" fmla="val 4922979"/>
              <a:gd name="f12" fmla="val 6342183"/>
              <a:gd name="f13" fmla="val 1412871"/>
              <a:gd name="f14" fmla="*/ f0 1 6321665"/>
              <a:gd name="f15" fmla="*/ f1 1 6350000"/>
              <a:gd name="f16" fmla="+- f4 0 f2"/>
              <a:gd name="f17" fmla="+- f3 0 f2"/>
              <a:gd name="f18" fmla="*/ f17 1 6321665"/>
              <a:gd name="f19" fmla="*/ f16 1 6350000"/>
              <a:gd name="f20" fmla="*/ f2 1 f18"/>
              <a:gd name="f21" fmla="*/ f3 1 f18"/>
              <a:gd name="f22" fmla="*/ f2 1 f19"/>
              <a:gd name="f23" fmla="*/ f4 1 f19"/>
              <a:gd name="f24" fmla="*/ f20 f14 1"/>
              <a:gd name="f25" fmla="*/ f21 f14 1"/>
              <a:gd name="f26" fmla="*/ f23 f15 1"/>
              <a:gd name="f27" fmla="*/ f22 f15 1"/>
            </a:gdLst>
            <a:ahLst/>
            <a:cxnLst>
              <a:cxn ang="3cd4">
                <a:pos x="hc" y="t"/>
              </a:cxn>
              <a:cxn ang="0">
                <a:pos x="r" y="vc"/>
              </a:cxn>
              <a:cxn ang="cd4">
                <a:pos x="hc" y="b"/>
              </a:cxn>
              <a:cxn ang="cd2">
                <a:pos x="l" y="vc"/>
              </a:cxn>
            </a:cxnLst>
            <a:rect l="f24" t="f27" r="f25" b="f26"/>
            <a:pathLst>
              <a:path w="6321665" h="6350000">
                <a:moveTo>
                  <a:pt x="f5" y="f2"/>
                </a:moveTo>
                <a:lnTo>
                  <a:pt x="f5" y="f2"/>
                </a:lnTo>
                <a:cubicBezTo>
                  <a:pt x="f6" y="f7"/>
                  <a:pt x="f8" y="f9"/>
                  <a:pt x="f8" y="f10"/>
                </a:cubicBezTo>
                <a:cubicBezTo>
                  <a:pt x="f8" y="f11"/>
                  <a:pt x="f6" y="f12"/>
                  <a:pt x="f5" y="f4"/>
                </a:cubicBezTo>
                <a:cubicBezTo>
                  <a:pt x="f13" y="f12"/>
                  <a:pt x="f2" y="f11"/>
                  <a:pt x="f2" y="f10"/>
                </a:cubicBezTo>
                <a:cubicBezTo>
                  <a:pt x="f2" y="f9"/>
                  <a:pt x="f13" y="f7"/>
                  <a:pt x="f5" y="f2"/>
                </a:cubicBezTo>
                <a:close/>
              </a:path>
            </a:pathLst>
          </a:custGeom>
          <a:solidFill>
            <a:srgbClr val="E8BFED"/>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67" b="0" i="0" u="none" strike="noStrike" kern="1200" cap="none" spc="0" baseline="0">
              <a:solidFill>
                <a:srgbClr val="191919"/>
              </a:solidFill>
              <a:uFillTx/>
              <a:latin typeface="Arial"/>
            </a:endParaRPr>
          </a:p>
        </p:txBody>
      </p:sp>
      <p:sp>
        <p:nvSpPr>
          <p:cNvPr id="5" name="Google Shape;24;p3">
            <a:extLst>
              <a:ext uri="{FF2B5EF4-FFF2-40B4-BE49-F238E27FC236}">
                <a16:creationId xmlns:a16="http://schemas.microsoft.com/office/drawing/2014/main" id="{A2979A76-E0B3-4ADB-BB57-088393F0EBAB}"/>
              </a:ext>
            </a:extLst>
          </p:cNvPr>
          <p:cNvSpPr/>
          <p:nvPr/>
        </p:nvSpPr>
        <p:spPr>
          <a:xfrm>
            <a:off x="1592674" y="-473924"/>
            <a:ext cx="1158974" cy="1164168"/>
          </a:xfrm>
          <a:custGeom>
            <a:avLst/>
            <a:gdLst>
              <a:gd name="f0" fmla="val w"/>
              <a:gd name="f1" fmla="val h"/>
              <a:gd name="f2" fmla="val 0"/>
              <a:gd name="f3" fmla="val 6321665"/>
              <a:gd name="f4" fmla="val 6350000"/>
              <a:gd name="f5" fmla="val 3160833"/>
              <a:gd name="f6" fmla="val 4908795"/>
              <a:gd name="f7" fmla="val 7817"/>
              <a:gd name="f8" fmla="val 6321666"/>
              <a:gd name="f9" fmla="val 1427021"/>
              <a:gd name="f10" fmla="val 3175000"/>
              <a:gd name="f11" fmla="val 4922979"/>
              <a:gd name="f12" fmla="val 6342183"/>
              <a:gd name="f13" fmla="val 1412871"/>
              <a:gd name="f14" fmla="*/ f0 1 6321665"/>
              <a:gd name="f15" fmla="*/ f1 1 6350000"/>
              <a:gd name="f16" fmla="+- f4 0 f2"/>
              <a:gd name="f17" fmla="+- f3 0 f2"/>
              <a:gd name="f18" fmla="*/ f17 1 6321665"/>
              <a:gd name="f19" fmla="*/ f16 1 6350000"/>
              <a:gd name="f20" fmla="*/ f2 1 f18"/>
              <a:gd name="f21" fmla="*/ f3 1 f18"/>
              <a:gd name="f22" fmla="*/ f2 1 f19"/>
              <a:gd name="f23" fmla="*/ f4 1 f19"/>
              <a:gd name="f24" fmla="*/ f20 f14 1"/>
              <a:gd name="f25" fmla="*/ f21 f14 1"/>
              <a:gd name="f26" fmla="*/ f23 f15 1"/>
              <a:gd name="f27" fmla="*/ f22 f15 1"/>
            </a:gdLst>
            <a:ahLst/>
            <a:cxnLst>
              <a:cxn ang="3cd4">
                <a:pos x="hc" y="t"/>
              </a:cxn>
              <a:cxn ang="0">
                <a:pos x="r" y="vc"/>
              </a:cxn>
              <a:cxn ang="cd4">
                <a:pos x="hc" y="b"/>
              </a:cxn>
              <a:cxn ang="cd2">
                <a:pos x="l" y="vc"/>
              </a:cxn>
            </a:cxnLst>
            <a:rect l="f24" t="f27" r="f25" b="f26"/>
            <a:pathLst>
              <a:path w="6321665" h="6350000">
                <a:moveTo>
                  <a:pt x="f5" y="f2"/>
                </a:moveTo>
                <a:lnTo>
                  <a:pt x="f5" y="f2"/>
                </a:lnTo>
                <a:cubicBezTo>
                  <a:pt x="f6" y="f7"/>
                  <a:pt x="f8" y="f9"/>
                  <a:pt x="f8" y="f10"/>
                </a:cubicBezTo>
                <a:cubicBezTo>
                  <a:pt x="f8" y="f11"/>
                  <a:pt x="f6" y="f12"/>
                  <a:pt x="f5" y="f4"/>
                </a:cubicBezTo>
                <a:cubicBezTo>
                  <a:pt x="f13" y="f12"/>
                  <a:pt x="f2" y="f11"/>
                  <a:pt x="f2" y="f10"/>
                </a:cubicBezTo>
                <a:cubicBezTo>
                  <a:pt x="f2" y="f9"/>
                  <a:pt x="f13" y="f7"/>
                  <a:pt x="f5" y="f2"/>
                </a:cubicBezTo>
                <a:close/>
              </a:path>
            </a:pathLst>
          </a:custGeom>
          <a:solidFill>
            <a:srgbClr val="D88CE1"/>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67" b="0" i="0" u="none" strike="noStrike" kern="1200" cap="none" spc="0" baseline="0">
              <a:solidFill>
                <a:srgbClr val="191919"/>
              </a:solidFill>
              <a:uFillTx/>
              <a:latin typeface="Arial"/>
            </a:endParaRPr>
          </a:p>
        </p:txBody>
      </p:sp>
      <p:sp>
        <p:nvSpPr>
          <p:cNvPr id="6" name="Google Shape;25;p3">
            <a:extLst>
              <a:ext uri="{FF2B5EF4-FFF2-40B4-BE49-F238E27FC236}">
                <a16:creationId xmlns:a16="http://schemas.microsoft.com/office/drawing/2014/main" id="{F44386EB-2459-4DC2-BE00-DE15FA0C2A68}"/>
              </a:ext>
            </a:extLst>
          </p:cNvPr>
          <p:cNvSpPr txBox="1">
            <a:spLocks noGrp="1"/>
          </p:cNvSpPr>
          <p:nvPr>
            <p:ph type="title"/>
          </p:nvPr>
        </p:nvSpPr>
        <p:spPr>
          <a:xfrm>
            <a:off x="842866" y="1877418"/>
            <a:ext cx="4617601" cy="2310396"/>
          </a:xfrm>
        </p:spPr>
        <p:txBody>
          <a:bodyPr/>
          <a:lstStyle>
            <a:lvl1pPr>
              <a:defRPr sz="5333">
                <a:solidFill>
                  <a:srgbClr val="FFFFFF"/>
                </a:solidFill>
              </a:defRPr>
            </a:lvl1pPr>
          </a:lstStyle>
          <a:p>
            <a:pPr lvl="0"/>
            <a:endParaRPr lang="en-GB"/>
          </a:p>
        </p:txBody>
      </p:sp>
      <p:sp>
        <p:nvSpPr>
          <p:cNvPr id="7" name="Google Shape;26;p3">
            <a:extLst>
              <a:ext uri="{FF2B5EF4-FFF2-40B4-BE49-F238E27FC236}">
                <a16:creationId xmlns:a16="http://schemas.microsoft.com/office/drawing/2014/main" id="{926B8268-6CA6-478E-A478-22C87EC0C145}"/>
              </a:ext>
            </a:extLst>
          </p:cNvPr>
          <p:cNvSpPr txBox="1">
            <a:spLocks noGrp="1"/>
          </p:cNvSpPr>
          <p:nvPr>
            <p:ph type="subTitle" idx="4294967295"/>
          </p:nvPr>
        </p:nvSpPr>
        <p:spPr>
          <a:xfrm>
            <a:off x="842866" y="4482215"/>
            <a:ext cx="4617601" cy="604400"/>
          </a:xfrm>
        </p:spPr>
        <p:txBody>
          <a:bodyPr/>
          <a:lstStyle>
            <a:lvl1pPr>
              <a:buNone/>
              <a:defRPr lang="en-GB" sz="2267">
                <a:solidFill>
                  <a:srgbClr val="E8BFED"/>
                </a:solidFill>
              </a:defRPr>
            </a:lvl1pPr>
          </a:lstStyle>
          <a:p>
            <a:pPr lvl="0"/>
            <a:endParaRPr lang="en-GB"/>
          </a:p>
        </p:txBody>
      </p:sp>
    </p:spTree>
    <p:extLst>
      <p:ext uri="{BB962C8B-B14F-4D97-AF65-F5344CB8AC3E}">
        <p14:creationId xmlns:p14="http://schemas.microsoft.com/office/powerpoint/2010/main" val="130477255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6581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p:bg>
      <p:bgPr>
        <a:solidFill>
          <a:srgbClr val="191919"/>
        </a:solidFill>
        <a:effectLst/>
      </p:bgPr>
    </p:bg>
    <p:spTree>
      <p:nvGrpSpPr>
        <p:cNvPr id="1" name=""/>
        <p:cNvGrpSpPr/>
        <p:nvPr/>
      </p:nvGrpSpPr>
      <p:grpSpPr>
        <a:xfrm>
          <a:off x="0" y="0"/>
          <a:ext cx="0" cy="0"/>
          <a:chOff x="0" y="0"/>
          <a:chExt cx="0" cy="0"/>
        </a:xfrm>
      </p:grpSpPr>
      <p:sp>
        <p:nvSpPr>
          <p:cNvPr id="2" name="Google Shape;9;p2">
            <a:extLst>
              <a:ext uri="{FF2B5EF4-FFF2-40B4-BE49-F238E27FC236}">
                <a16:creationId xmlns:a16="http://schemas.microsoft.com/office/drawing/2014/main" id="{ABBB17E3-5287-4909-A145-7E02454D8777}"/>
              </a:ext>
            </a:extLst>
          </p:cNvPr>
          <p:cNvSpPr/>
          <p:nvPr/>
        </p:nvSpPr>
        <p:spPr>
          <a:xfrm>
            <a:off x="7490161" y="2638738"/>
            <a:ext cx="2563218" cy="2563218"/>
          </a:xfrm>
          <a:custGeom>
            <a:avLst/>
            <a:gdLst>
              <a:gd name="f0" fmla="val w"/>
              <a:gd name="f1" fmla="val h"/>
              <a:gd name="f2" fmla="val 0"/>
              <a:gd name="f3" fmla="val 6355080"/>
              <a:gd name="f4" fmla="val 3177540"/>
              <a:gd name="f5" fmla="val 2329180"/>
              <a:gd name="f6" fmla="val 1530350"/>
              <a:gd name="f7" fmla="val 6024880"/>
              <a:gd name="f8" fmla="val 930910"/>
              <a:gd name="f9" fmla="val 5424170"/>
              <a:gd name="f10" fmla="val 330200"/>
              <a:gd name="f11" fmla="val 4824730"/>
              <a:gd name="f12" fmla="val 4025900"/>
              <a:gd name="f13" fmla="val 1531620"/>
              <a:gd name="f14" fmla="val 190500"/>
              <a:gd name="f15" fmla="val 2379980"/>
              <a:gd name="f16" fmla="val 1629410"/>
              <a:gd name="f17" fmla="val 501650"/>
              <a:gd name="f18" fmla="val 1065530"/>
              <a:gd name="f19" fmla="val 3975100"/>
              <a:gd name="f20" fmla="val 4725670"/>
              <a:gd name="f21" fmla="val 5289550"/>
              <a:gd name="f22" fmla="val 5853430"/>
              <a:gd name="f23" fmla="val 6164580"/>
              <a:gd name="f24" fmla="*/ f0 1 6355080"/>
              <a:gd name="f25" fmla="*/ f1 1 6355080"/>
              <a:gd name="f26" fmla="+- f3 0 f2"/>
              <a:gd name="f27" fmla="*/ f26 1 6355080"/>
              <a:gd name="f28" fmla="*/ f2 1 f27"/>
              <a:gd name="f29" fmla="*/ f3 1 f27"/>
              <a:gd name="f30" fmla="*/ f28 f24 1"/>
              <a:gd name="f31" fmla="*/ f29 f24 1"/>
              <a:gd name="f32" fmla="*/ f29 f25 1"/>
              <a:gd name="f33" fmla="*/ f28 f25 1"/>
            </a:gdLst>
            <a:ahLst/>
            <a:cxnLst>
              <a:cxn ang="3cd4">
                <a:pos x="hc" y="t"/>
              </a:cxn>
              <a:cxn ang="0">
                <a:pos x="r" y="vc"/>
              </a:cxn>
              <a:cxn ang="cd4">
                <a:pos x="hc" y="b"/>
              </a:cxn>
              <a:cxn ang="cd2">
                <a:pos x="l" y="vc"/>
              </a:cxn>
            </a:cxnLst>
            <a:rect l="f30" t="f33" r="f31" b="f32"/>
            <a:pathLst>
              <a:path w="6355080" h="6355080">
                <a:moveTo>
                  <a:pt x="f4" y="f3"/>
                </a:moveTo>
                <a:cubicBezTo>
                  <a:pt x="f5" y="f3"/>
                  <a:pt x="f6" y="f7"/>
                  <a:pt x="f8" y="f9"/>
                </a:cubicBezTo>
                <a:cubicBezTo>
                  <a:pt x="f10" y="f11"/>
                  <a:pt x="f2" y="f12"/>
                  <a:pt x="f2" y="f4"/>
                </a:cubicBezTo>
                <a:cubicBezTo>
                  <a:pt x="f2" y="f5"/>
                  <a:pt x="f10" y="f6"/>
                  <a:pt x="f8" y="f8"/>
                </a:cubicBezTo>
                <a:cubicBezTo>
                  <a:pt x="f6" y="f10"/>
                  <a:pt x="f5" y="f2"/>
                  <a:pt x="f4" y="f2"/>
                </a:cubicBezTo>
                <a:cubicBezTo>
                  <a:pt x="f12" y="f2"/>
                  <a:pt x="f11" y="f10"/>
                  <a:pt x="f9" y="f8"/>
                </a:cubicBezTo>
                <a:cubicBezTo>
                  <a:pt x="f7" y="f13"/>
                  <a:pt x="f3" y="f5"/>
                  <a:pt x="f3" y="f4"/>
                </a:cubicBezTo>
                <a:cubicBezTo>
                  <a:pt x="f3" y="f12"/>
                  <a:pt x="f7" y="f11"/>
                  <a:pt x="f9" y="f9"/>
                </a:cubicBezTo>
                <a:cubicBezTo>
                  <a:pt x="f11" y="f7"/>
                  <a:pt x="f12" y="f3"/>
                  <a:pt x="f4" y="f3"/>
                </a:cubicBezTo>
                <a:close/>
                <a:moveTo>
                  <a:pt x="f4" y="f14"/>
                </a:moveTo>
                <a:cubicBezTo>
                  <a:pt x="f15" y="f14"/>
                  <a:pt x="f16" y="f17"/>
                  <a:pt x="f18" y="f18"/>
                </a:cubicBezTo>
                <a:cubicBezTo>
                  <a:pt x="f17" y="f16"/>
                  <a:pt x="f14" y="f15"/>
                  <a:pt x="f14" y="f4"/>
                </a:cubicBezTo>
                <a:cubicBezTo>
                  <a:pt x="f14" y="f19"/>
                  <a:pt x="f17" y="f20"/>
                  <a:pt x="f18" y="f21"/>
                </a:cubicBezTo>
                <a:cubicBezTo>
                  <a:pt x="f16" y="f22"/>
                  <a:pt x="f15" y="f23"/>
                  <a:pt x="f4" y="f23"/>
                </a:cubicBezTo>
                <a:cubicBezTo>
                  <a:pt x="f19" y="f23"/>
                  <a:pt x="f20" y="f22"/>
                  <a:pt x="f21" y="f21"/>
                </a:cubicBezTo>
                <a:cubicBezTo>
                  <a:pt x="f22" y="f20"/>
                  <a:pt x="f23" y="f19"/>
                  <a:pt x="f23" y="f4"/>
                </a:cubicBezTo>
                <a:cubicBezTo>
                  <a:pt x="f23" y="f15"/>
                  <a:pt x="f22" y="f16"/>
                  <a:pt x="f21" y="f18"/>
                </a:cubicBezTo>
                <a:cubicBezTo>
                  <a:pt x="f20" y="f17"/>
                  <a:pt x="f19" y="f14"/>
                  <a:pt x="f4" y="f14"/>
                </a:cubicBezTo>
                <a:close/>
              </a:path>
            </a:pathLst>
          </a:custGeom>
          <a:solidFill>
            <a:srgbClr val="009490">
              <a:alpha val="9800"/>
            </a:srgbClr>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67" b="0" i="0" u="none" strike="noStrike" kern="1200" cap="none" spc="0" baseline="0">
              <a:solidFill>
                <a:srgbClr val="191919"/>
              </a:solidFill>
              <a:uFillTx/>
              <a:latin typeface="Arial"/>
            </a:endParaRPr>
          </a:p>
        </p:txBody>
      </p:sp>
      <p:sp>
        <p:nvSpPr>
          <p:cNvPr id="3" name="Google Shape;10;p2">
            <a:extLst>
              <a:ext uri="{FF2B5EF4-FFF2-40B4-BE49-F238E27FC236}">
                <a16:creationId xmlns:a16="http://schemas.microsoft.com/office/drawing/2014/main" id="{DB61624C-954E-4B74-AF8D-2E869364AF86}"/>
              </a:ext>
            </a:extLst>
          </p:cNvPr>
          <p:cNvSpPr/>
          <p:nvPr/>
        </p:nvSpPr>
        <p:spPr>
          <a:xfrm>
            <a:off x="10228825" y="5207224"/>
            <a:ext cx="3076544" cy="3090333"/>
          </a:xfrm>
          <a:custGeom>
            <a:avLst/>
            <a:gdLst>
              <a:gd name="f0" fmla="val w"/>
              <a:gd name="f1" fmla="val h"/>
              <a:gd name="f2" fmla="val 0"/>
              <a:gd name="f3" fmla="val 6321665"/>
              <a:gd name="f4" fmla="val 6350000"/>
              <a:gd name="f5" fmla="val 3160833"/>
              <a:gd name="f6" fmla="val 4908795"/>
              <a:gd name="f7" fmla="val 7817"/>
              <a:gd name="f8" fmla="val 6321666"/>
              <a:gd name="f9" fmla="val 1427021"/>
              <a:gd name="f10" fmla="val 3175000"/>
              <a:gd name="f11" fmla="val 4922979"/>
              <a:gd name="f12" fmla="val 6342183"/>
              <a:gd name="f13" fmla="val 1412871"/>
              <a:gd name="f14" fmla="*/ f0 1 6321665"/>
              <a:gd name="f15" fmla="*/ f1 1 6350000"/>
              <a:gd name="f16" fmla="+- f4 0 f2"/>
              <a:gd name="f17" fmla="+- f3 0 f2"/>
              <a:gd name="f18" fmla="*/ f17 1 6321665"/>
              <a:gd name="f19" fmla="*/ f16 1 6350000"/>
              <a:gd name="f20" fmla="*/ f2 1 f18"/>
              <a:gd name="f21" fmla="*/ f3 1 f18"/>
              <a:gd name="f22" fmla="*/ f2 1 f19"/>
              <a:gd name="f23" fmla="*/ f4 1 f19"/>
              <a:gd name="f24" fmla="*/ f20 f14 1"/>
              <a:gd name="f25" fmla="*/ f21 f14 1"/>
              <a:gd name="f26" fmla="*/ f23 f15 1"/>
              <a:gd name="f27" fmla="*/ f22 f15 1"/>
            </a:gdLst>
            <a:ahLst/>
            <a:cxnLst>
              <a:cxn ang="3cd4">
                <a:pos x="hc" y="t"/>
              </a:cxn>
              <a:cxn ang="0">
                <a:pos x="r" y="vc"/>
              </a:cxn>
              <a:cxn ang="cd4">
                <a:pos x="hc" y="b"/>
              </a:cxn>
              <a:cxn ang="cd2">
                <a:pos x="l" y="vc"/>
              </a:cxn>
            </a:cxnLst>
            <a:rect l="f24" t="f27" r="f25" b="f26"/>
            <a:pathLst>
              <a:path w="6321665" h="6350000">
                <a:moveTo>
                  <a:pt x="f5" y="f2"/>
                </a:moveTo>
                <a:lnTo>
                  <a:pt x="f5" y="f2"/>
                </a:lnTo>
                <a:cubicBezTo>
                  <a:pt x="f6" y="f7"/>
                  <a:pt x="f8" y="f9"/>
                  <a:pt x="f8" y="f10"/>
                </a:cubicBezTo>
                <a:cubicBezTo>
                  <a:pt x="f8" y="f11"/>
                  <a:pt x="f6" y="f12"/>
                  <a:pt x="f5" y="f4"/>
                </a:cubicBezTo>
                <a:cubicBezTo>
                  <a:pt x="f13" y="f12"/>
                  <a:pt x="f2" y="f11"/>
                  <a:pt x="f2" y="f10"/>
                </a:cubicBezTo>
                <a:cubicBezTo>
                  <a:pt x="f2" y="f9"/>
                  <a:pt x="f13" y="f7"/>
                  <a:pt x="f5" y="f2"/>
                </a:cubicBezTo>
                <a:close/>
              </a:path>
            </a:pathLst>
          </a:custGeom>
          <a:solidFill>
            <a:srgbClr val="D88CE1"/>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67" b="0" i="0" u="none" strike="noStrike" kern="1200" cap="none" spc="0" baseline="0">
              <a:solidFill>
                <a:srgbClr val="191919"/>
              </a:solidFill>
              <a:uFillTx/>
              <a:latin typeface="Arial"/>
            </a:endParaRPr>
          </a:p>
        </p:txBody>
      </p:sp>
      <p:sp>
        <p:nvSpPr>
          <p:cNvPr id="4" name="Google Shape;11;p2">
            <a:extLst>
              <a:ext uri="{FF2B5EF4-FFF2-40B4-BE49-F238E27FC236}">
                <a16:creationId xmlns:a16="http://schemas.microsoft.com/office/drawing/2014/main" id="{D918F29A-364F-4273-A4D1-DFA7EF82269D}"/>
              </a:ext>
            </a:extLst>
          </p:cNvPr>
          <p:cNvSpPr/>
          <p:nvPr/>
        </p:nvSpPr>
        <p:spPr>
          <a:xfrm>
            <a:off x="-2384206" y="127805"/>
            <a:ext cx="3076544" cy="3090333"/>
          </a:xfrm>
          <a:custGeom>
            <a:avLst/>
            <a:gdLst>
              <a:gd name="f0" fmla="val w"/>
              <a:gd name="f1" fmla="val h"/>
              <a:gd name="f2" fmla="val 0"/>
              <a:gd name="f3" fmla="val 6321665"/>
              <a:gd name="f4" fmla="val 6350000"/>
              <a:gd name="f5" fmla="val 3160833"/>
              <a:gd name="f6" fmla="val 4908795"/>
              <a:gd name="f7" fmla="val 7817"/>
              <a:gd name="f8" fmla="val 6321666"/>
              <a:gd name="f9" fmla="val 1427021"/>
              <a:gd name="f10" fmla="val 3175000"/>
              <a:gd name="f11" fmla="val 4922979"/>
              <a:gd name="f12" fmla="val 6342183"/>
              <a:gd name="f13" fmla="val 1412871"/>
              <a:gd name="f14" fmla="*/ f0 1 6321665"/>
              <a:gd name="f15" fmla="*/ f1 1 6350000"/>
              <a:gd name="f16" fmla="+- f4 0 f2"/>
              <a:gd name="f17" fmla="+- f3 0 f2"/>
              <a:gd name="f18" fmla="*/ f17 1 6321665"/>
              <a:gd name="f19" fmla="*/ f16 1 6350000"/>
              <a:gd name="f20" fmla="*/ f2 1 f18"/>
              <a:gd name="f21" fmla="*/ f3 1 f18"/>
              <a:gd name="f22" fmla="*/ f2 1 f19"/>
              <a:gd name="f23" fmla="*/ f4 1 f19"/>
              <a:gd name="f24" fmla="*/ f20 f14 1"/>
              <a:gd name="f25" fmla="*/ f21 f14 1"/>
              <a:gd name="f26" fmla="*/ f23 f15 1"/>
              <a:gd name="f27" fmla="*/ f22 f15 1"/>
            </a:gdLst>
            <a:ahLst/>
            <a:cxnLst>
              <a:cxn ang="3cd4">
                <a:pos x="hc" y="t"/>
              </a:cxn>
              <a:cxn ang="0">
                <a:pos x="r" y="vc"/>
              </a:cxn>
              <a:cxn ang="cd4">
                <a:pos x="hc" y="b"/>
              </a:cxn>
              <a:cxn ang="cd2">
                <a:pos x="l" y="vc"/>
              </a:cxn>
            </a:cxnLst>
            <a:rect l="f24" t="f27" r="f25" b="f26"/>
            <a:pathLst>
              <a:path w="6321665" h="6350000">
                <a:moveTo>
                  <a:pt x="f5" y="f2"/>
                </a:moveTo>
                <a:lnTo>
                  <a:pt x="f5" y="f2"/>
                </a:lnTo>
                <a:cubicBezTo>
                  <a:pt x="f6" y="f7"/>
                  <a:pt x="f8" y="f9"/>
                  <a:pt x="f8" y="f10"/>
                </a:cubicBezTo>
                <a:cubicBezTo>
                  <a:pt x="f8" y="f11"/>
                  <a:pt x="f6" y="f12"/>
                  <a:pt x="f5" y="f4"/>
                </a:cubicBezTo>
                <a:cubicBezTo>
                  <a:pt x="f13" y="f12"/>
                  <a:pt x="f2" y="f11"/>
                  <a:pt x="f2" y="f10"/>
                </a:cubicBezTo>
                <a:cubicBezTo>
                  <a:pt x="f2" y="f9"/>
                  <a:pt x="f13" y="f7"/>
                  <a:pt x="f5" y="f2"/>
                </a:cubicBezTo>
                <a:close/>
              </a:path>
            </a:pathLst>
          </a:custGeom>
          <a:solidFill>
            <a:srgbClr val="D88CE1"/>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67" b="0" i="0" u="none" strike="noStrike" kern="1200" cap="none" spc="0" baseline="0">
              <a:solidFill>
                <a:srgbClr val="191919"/>
              </a:solidFill>
              <a:uFillTx/>
              <a:latin typeface="Arial"/>
            </a:endParaRPr>
          </a:p>
        </p:txBody>
      </p:sp>
      <p:sp>
        <p:nvSpPr>
          <p:cNvPr id="5" name="Google Shape;12;p2">
            <a:extLst>
              <a:ext uri="{FF2B5EF4-FFF2-40B4-BE49-F238E27FC236}">
                <a16:creationId xmlns:a16="http://schemas.microsoft.com/office/drawing/2014/main" id="{82F674B0-3138-4B97-964A-262A4AFB74F5}"/>
              </a:ext>
            </a:extLst>
          </p:cNvPr>
          <p:cNvSpPr/>
          <p:nvPr/>
        </p:nvSpPr>
        <p:spPr>
          <a:xfrm>
            <a:off x="7852053" y="2279590"/>
            <a:ext cx="2563218" cy="2563218"/>
          </a:xfrm>
          <a:custGeom>
            <a:avLst/>
            <a:gdLst>
              <a:gd name="f0" fmla="val w"/>
              <a:gd name="f1" fmla="val h"/>
              <a:gd name="f2" fmla="val 0"/>
              <a:gd name="f3" fmla="val 6355080"/>
              <a:gd name="f4" fmla="val 3177540"/>
              <a:gd name="f5" fmla="val 2329180"/>
              <a:gd name="f6" fmla="val 1530350"/>
              <a:gd name="f7" fmla="val 6024880"/>
              <a:gd name="f8" fmla="val 930910"/>
              <a:gd name="f9" fmla="val 5424170"/>
              <a:gd name="f10" fmla="val 330200"/>
              <a:gd name="f11" fmla="val 4824730"/>
              <a:gd name="f12" fmla="val 4025900"/>
              <a:gd name="f13" fmla="val 1531620"/>
              <a:gd name="f14" fmla="val 190500"/>
              <a:gd name="f15" fmla="val 2379980"/>
              <a:gd name="f16" fmla="val 1629410"/>
              <a:gd name="f17" fmla="val 501650"/>
              <a:gd name="f18" fmla="val 1065530"/>
              <a:gd name="f19" fmla="val 3975100"/>
              <a:gd name="f20" fmla="val 4725670"/>
              <a:gd name="f21" fmla="val 5289550"/>
              <a:gd name="f22" fmla="val 5853430"/>
              <a:gd name="f23" fmla="val 6164580"/>
              <a:gd name="f24" fmla="*/ f0 1 6355080"/>
              <a:gd name="f25" fmla="*/ f1 1 6355080"/>
              <a:gd name="f26" fmla="+- f3 0 f2"/>
              <a:gd name="f27" fmla="*/ f26 1 6355080"/>
              <a:gd name="f28" fmla="*/ f2 1 f27"/>
              <a:gd name="f29" fmla="*/ f3 1 f27"/>
              <a:gd name="f30" fmla="*/ f28 f24 1"/>
              <a:gd name="f31" fmla="*/ f29 f24 1"/>
              <a:gd name="f32" fmla="*/ f29 f25 1"/>
              <a:gd name="f33" fmla="*/ f28 f25 1"/>
            </a:gdLst>
            <a:ahLst/>
            <a:cxnLst>
              <a:cxn ang="3cd4">
                <a:pos x="hc" y="t"/>
              </a:cxn>
              <a:cxn ang="0">
                <a:pos x="r" y="vc"/>
              </a:cxn>
              <a:cxn ang="cd4">
                <a:pos x="hc" y="b"/>
              </a:cxn>
              <a:cxn ang="cd2">
                <a:pos x="l" y="vc"/>
              </a:cxn>
            </a:cxnLst>
            <a:rect l="f30" t="f33" r="f31" b="f32"/>
            <a:pathLst>
              <a:path w="6355080" h="6355080">
                <a:moveTo>
                  <a:pt x="f4" y="f3"/>
                </a:moveTo>
                <a:cubicBezTo>
                  <a:pt x="f5" y="f3"/>
                  <a:pt x="f6" y="f7"/>
                  <a:pt x="f8" y="f9"/>
                </a:cubicBezTo>
                <a:cubicBezTo>
                  <a:pt x="f10" y="f11"/>
                  <a:pt x="f2" y="f12"/>
                  <a:pt x="f2" y="f4"/>
                </a:cubicBezTo>
                <a:cubicBezTo>
                  <a:pt x="f2" y="f5"/>
                  <a:pt x="f10" y="f6"/>
                  <a:pt x="f8" y="f8"/>
                </a:cubicBezTo>
                <a:cubicBezTo>
                  <a:pt x="f6" y="f10"/>
                  <a:pt x="f5" y="f2"/>
                  <a:pt x="f4" y="f2"/>
                </a:cubicBezTo>
                <a:cubicBezTo>
                  <a:pt x="f12" y="f2"/>
                  <a:pt x="f11" y="f10"/>
                  <a:pt x="f9" y="f8"/>
                </a:cubicBezTo>
                <a:cubicBezTo>
                  <a:pt x="f7" y="f13"/>
                  <a:pt x="f3" y="f5"/>
                  <a:pt x="f3" y="f4"/>
                </a:cubicBezTo>
                <a:cubicBezTo>
                  <a:pt x="f3" y="f12"/>
                  <a:pt x="f7" y="f11"/>
                  <a:pt x="f9" y="f9"/>
                </a:cubicBezTo>
                <a:cubicBezTo>
                  <a:pt x="f11" y="f7"/>
                  <a:pt x="f12" y="f3"/>
                  <a:pt x="f4" y="f3"/>
                </a:cubicBezTo>
                <a:close/>
                <a:moveTo>
                  <a:pt x="f4" y="f14"/>
                </a:moveTo>
                <a:cubicBezTo>
                  <a:pt x="f15" y="f14"/>
                  <a:pt x="f16" y="f17"/>
                  <a:pt x="f18" y="f18"/>
                </a:cubicBezTo>
                <a:cubicBezTo>
                  <a:pt x="f17" y="f16"/>
                  <a:pt x="f14" y="f15"/>
                  <a:pt x="f14" y="f4"/>
                </a:cubicBezTo>
                <a:cubicBezTo>
                  <a:pt x="f14" y="f19"/>
                  <a:pt x="f17" y="f20"/>
                  <a:pt x="f18" y="f21"/>
                </a:cubicBezTo>
                <a:cubicBezTo>
                  <a:pt x="f16" y="f22"/>
                  <a:pt x="f15" y="f23"/>
                  <a:pt x="f4" y="f23"/>
                </a:cubicBezTo>
                <a:cubicBezTo>
                  <a:pt x="f19" y="f23"/>
                  <a:pt x="f20" y="f22"/>
                  <a:pt x="f21" y="f21"/>
                </a:cubicBezTo>
                <a:cubicBezTo>
                  <a:pt x="f22" y="f20"/>
                  <a:pt x="f23" y="f19"/>
                  <a:pt x="f23" y="f4"/>
                </a:cubicBezTo>
                <a:cubicBezTo>
                  <a:pt x="f23" y="f15"/>
                  <a:pt x="f22" y="f16"/>
                  <a:pt x="f21" y="f18"/>
                </a:cubicBezTo>
                <a:cubicBezTo>
                  <a:pt x="f20" y="f17"/>
                  <a:pt x="f19" y="f14"/>
                  <a:pt x="f4" y="f14"/>
                </a:cubicBezTo>
                <a:close/>
              </a:path>
            </a:pathLst>
          </a:custGeom>
          <a:solidFill>
            <a:srgbClr val="009490">
              <a:alpha val="19610"/>
            </a:srgbClr>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67" b="0" i="0" u="none" strike="noStrike" kern="1200" cap="none" spc="0" baseline="0">
              <a:solidFill>
                <a:srgbClr val="191919"/>
              </a:solidFill>
              <a:uFillTx/>
              <a:latin typeface="Arial"/>
            </a:endParaRPr>
          </a:p>
        </p:txBody>
      </p:sp>
      <p:sp>
        <p:nvSpPr>
          <p:cNvPr id="6" name="Google Shape;13;p2">
            <a:extLst>
              <a:ext uri="{FF2B5EF4-FFF2-40B4-BE49-F238E27FC236}">
                <a16:creationId xmlns:a16="http://schemas.microsoft.com/office/drawing/2014/main" id="{6E5E66FE-7E7F-404D-A565-7DB23F21DE95}"/>
              </a:ext>
            </a:extLst>
          </p:cNvPr>
          <p:cNvSpPr/>
          <p:nvPr/>
        </p:nvSpPr>
        <p:spPr>
          <a:xfrm>
            <a:off x="8213936" y="1920432"/>
            <a:ext cx="2563218" cy="2563218"/>
          </a:xfrm>
          <a:custGeom>
            <a:avLst/>
            <a:gdLst>
              <a:gd name="f0" fmla="val w"/>
              <a:gd name="f1" fmla="val h"/>
              <a:gd name="f2" fmla="val 0"/>
              <a:gd name="f3" fmla="val 6355080"/>
              <a:gd name="f4" fmla="val 3177540"/>
              <a:gd name="f5" fmla="val 2329180"/>
              <a:gd name="f6" fmla="val 1530350"/>
              <a:gd name="f7" fmla="val 6024880"/>
              <a:gd name="f8" fmla="val 930910"/>
              <a:gd name="f9" fmla="val 5424170"/>
              <a:gd name="f10" fmla="val 330200"/>
              <a:gd name="f11" fmla="val 4824730"/>
              <a:gd name="f12" fmla="val 4025900"/>
              <a:gd name="f13" fmla="val 1531620"/>
              <a:gd name="f14" fmla="val 190500"/>
              <a:gd name="f15" fmla="val 2379980"/>
              <a:gd name="f16" fmla="val 1629410"/>
              <a:gd name="f17" fmla="val 501650"/>
              <a:gd name="f18" fmla="val 1065530"/>
              <a:gd name="f19" fmla="val 3975100"/>
              <a:gd name="f20" fmla="val 4725670"/>
              <a:gd name="f21" fmla="val 5289550"/>
              <a:gd name="f22" fmla="val 5853430"/>
              <a:gd name="f23" fmla="val 6164580"/>
              <a:gd name="f24" fmla="*/ f0 1 6355080"/>
              <a:gd name="f25" fmla="*/ f1 1 6355080"/>
              <a:gd name="f26" fmla="+- f3 0 f2"/>
              <a:gd name="f27" fmla="*/ f26 1 6355080"/>
              <a:gd name="f28" fmla="*/ f2 1 f27"/>
              <a:gd name="f29" fmla="*/ f3 1 f27"/>
              <a:gd name="f30" fmla="*/ f28 f24 1"/>
              <a:gd name="f31" fmla="*/ f29 f24 1"/>
              <a:gd name="f32" fmla="*/ f29 f25 1"/>
              <a:gd name="f33" fmla="*/ f28 f25 1"/>
            </a:gdLst>
            <a:ahLst/>
            <a:cxnLst>
              <a:cxn ang="3cd4">
                <a:pos x="hc" y="t"/>
              </a:cxn>
              <a:cxn ang="0">
                <a:pos x="r" y="vc"/>
              </a:cxn>
              <a:cxn ang="cd4">
                <a:pos x="hc" y="b"/>
              </a:cxn>
              <a:cxn ang="cd2">
                <a:pos x="l" y="vc"/>
              </a:cxn>
            </a:cxnLst>
            <a:rect l="f30" t="f33" r="f31" b="f32"/>
            <a:pathLst>
              <a:path w="6355080" h="6355080">
                <a:moveTo>
                  <a:pt x="f4" y="f3"/>
                </a:moveTo>
                <a:cubicBezTo>
                  <a:pt x="f5" y="f3"/>
                  <a:pt x="f6" y="f7"/>
                  <a:pt x="f8" y="f9"/>
                </a:cubicBezTo>
                <a:cubicBezTo>
                  <a:pt x="f10" y="f11"/>
                  <a:pt x="f2" y="f12"/>
                  <a:pt x="f2" y="f4"/>
                </a:cubicBezTo>
                <a:cubicBezTo>
                  <a:pt x="f2" y="f5"/>
                  <a:pt x="f10" y="f6"/>
                  <a:pt x="f8" y="f8"/>
                </a:cubicBezTo>
                <a:cubicBezTo>
                  <a:pt x="f6" y="f10"/>
                  <a:pt x="f5" y="f2"/>
                  <a:pt x="f4" y="f2"/>
                </a:cubicBezTo>
                <a:cubicBezTo>
                  <a:pt x="f12" y="f2"/>
                  <a:pt x="f11" y="f10"/>
                  <a:pt x="f9" y="f8"/>
                </a:cubicBezTo>
                <a:cubicBezTo>
                  <a:pt x="f7" y="f13"/>
                  <a:pt x="f3" y="f5"/>
                  <a:pt x="f3" y="f4"/>
                </a:cubicBezTo>
                <a:cubicBezTo>
                  <a:pt x="f3" y="f12"/>
                  <a:pt x="f7" y="f11"/>
                  <a:pt x="f9" y="f9"/>
                </a:cubicBezTo>
                <a:cubicBezTo>
                  <a:pt x="f11" y="f7"/>
                  <a:pt x="f12" y="f3"/>
                  <a:pt x="f4" y="f3"/>
                </a:cubicBezTo>
                <a:close/>
                <a:moveTo>
                  <a:pt x="f4" y="f14"/>
                </a:moveTo>
                <a:cubicBezTo>
                  <a:pt x="f15" y="f14"/>
                  <a:pt x="f16" y="f17"/>
                  <a:pt x="f18" y="f18"/>
                </a:cubicBezTo>
                <a:cubicBezTo>
                  <a:pt x="f17" y="f16"/>
                  <a:pt x="f14" y="f15"/>
                  <a:pt x="f14" y="f4"/>
                </a:cubicBezTo>
                <a:cubicBezTo>
                  <a:pt x="f14" y="f19"/>
                  <a:pt x="f17" y="f20"/>
                  <a:pt x="f18" y="f21"/>
                </a:cubicBezTo>
                <a:cubicBezTo>
                  <a:pt x="f16" y="f22"/>
                  <a:pt x="f15" y="f23"/>
                  <a:pt x="f4" y="f23"/>
                </a:cubicBezTo>
                <a:cubicBezTo>
                  <a:pt x="f19" y="f23"/>
                  <a:pt x="f20" y="f22"/>
                  <a:pt x="f21" y="f21"/>
                </a:cubicBezTo>
                <a:cubicBezTo>
                  <a:pt x="f22" y="f20"/>
                  <a:pt x="f23" y="f19"/>
                  <a:pt x="f23" y="f4"/>
                </a:cubicBezTo>
                <a:cubicBezTo>
                  <a:pt x="f23" y="f15"/>
                  <a:pt x="f22" y="f16"/>
                  <a:pt x="f21" y="f18"/>
                </a:cubicBezTo>
                <a:cubicBezTo>
                  <a:pt x="f20" y="f17"/>
                  <a:pt x="f19" y="f14"/>
                  <a:pt x="f4" y="f14"/>
                </a:cubicBezTo>
                <a:close/>
              </a:path>
            </a:pathLst>
          </a:custGeom>
          <a:solidFill>
            <a:srgbClr val="009490">
              <a:alpha val="40000"/>
            </a:srgbClr>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67" b="0" i="0" u="none" strike="noStrike" kern="1200" cap="none" spc="0" baseline="0">
              <a:solidFill>
                <a:srgbClr val="191919"/>
              </a:solidFill>
              <a:uFillTx/>
              <a:latin typeface="Arial"/>
            </a:endParaRPr>
          </a:p>
        </p:txBody>
      </p:sp>
      <p:sp>
        <p:nvSpPr>
          <p:cNvPr id="7" name="Google Shape;14;p2">
            <a:extLst>
              <a:ext uri="{FF2B5EF4-FFF2-40B4-BE49-F238E27FC236}">
                <a16:creationId xmlns:a16="http://schemas.microsoft.com/office/drawing/2014/main" id="{7734A72C-DEE7-4A45-8ADC-23E3126EE00A}"/>
              </a:ext>
            </a:extLst>
          </p:cNvPr>
          <p:cNvSpPr/>
          <p:nvPr/>
        </p:nvSpPr>
        <p:spPr>
          <a:xfrm>
            <a:off x="8575828" y="1561273"/>
            <a:ext cx="2563218" cy="2563218"/>
          </a:xfrm>
          <a:custGeom>
            <a:avLst/>
            <a:gdLst>
              <a:gd name="f0" fmla="val w"/>
              <a:gd name="f1" fmla="val h"/>
              <a:gd name="f2" fmla="val 0"/>
              <a:gd name="f3" fmla="val 6355080"/>
              <a:gd name="f4" fmla="val 3177540"/>
              <a:gd name="f5" fmla="val 2329180"/>
              <a:gd name="f6" fmla="val 1530350"/>
              <a:gd name="f7" fmla="val 6024880"/>
              <a:gd name="f8" fmla="val 930910"/>
              <a:gd name="f9" fmla="val 5424170"/>
              <a:gd name="f10" fmla="val 330200"/>
              <a:gd name="f11" fmla="val 4824730"/>
              <a:gd name="f12" fmla="val 4025900"/>
              <a:gd name="f13" fmla="val 1531620"/>
              <a:gd name="f14" fmla="val 190500"/>
              <a:gd name="f15" fmla="val 2379980"/>
              <a:gd name="f16" fmla="val 1629410"/>
              <a:gd name="f17" fmla="val 501650"/>
              <a:gd name="f18" fmla="val 1065530"/>
              <a:gd name="f19" fmla="val 3975100"/>
              <a:gd name="f20" fmla="val 4725670"/>
              <a:gd name="f21" fmla="val 5289550"/>
              <a:gd name="f22" fmla="val 5853430"/>
              <a:gd name="f23" fmla="val 6164580"/>
              <a:gd name="f24" fmla="*/ f0 1 6355080"/>
              <a:gd name="f25" fmla="*/ f1 1 6355080"/>
              <a:gd name="f26" fmla="+- f3 0 f2"/>
              <a:gd name="f27" fmla="*/ f26 1 6355080"/>
              <a:gd name="f28" fmla="*/ f2 1 f27"/>
              <a:gd name="f29" fmla="*/ f3 1 f27"/>
              <a:gd name="f30" fmla="*/ f28 f24 1"/>
              <a:gd name="f31" fmla="*/ f29 f24 1"/>
              <a:gd name="f32" fmla="*/ f29 f25 1"/>
              <a:gd name="f33" fmla="*/ f28 f25 1"/>
            </a:gdLst>
            <a:ahLst/>
            <a:cxnLst>
              <a:cxn ang="3cd4">
                <a:pos x="hc" y="t"/>
              </a:cxn>
              <a:cxn ang="0">
                <a:pos x="r" y="vc"/>
              </a:cxn>
              <a:cxn ang="cd4">
                <a:pos x="hc" y="b"/>
              </a:cxn>
              <a:cxn ang="cd2">
                <a:pos x="l" y="vc"/>
              </a:cxn>
            </a:cxnLst>
            <a:rect l="f30" t="f33" r="f31" b="f32"/>
            <a:pathLst>
              <a:path w="6355080" h="6355080">
                <a:moveTo>
                  <a:pt x="f4" y="f3"/>
                </a:moveTo>
                <a:cubicBezTo>
                  <a:pt x="f5" y="f3"/>
                  <a:pt x="f6" y="f7"/>
                  <a:pt x="f8" y="f9"/>
                </a:cubicBezTo>
                <a:cubicBezTo>
                  <a:pt x="f10" y="f11"/>
                  <a:pt x="f2" y="f12"/>
                  <a:pt x="f2" y="f4"/>
                </a:cubicBezTo>
                <a:cubicBezTo>
                  <a:pt x="f2" y="f5"/>
                  <a:pt x="f10" y="f6"/>
                  <a:pt x="f8" y="f8"/>
                </a:cubicBezTo>
                <a:cubicBezTo>
                  <a:pt x="f6" y="f10"/>
                  <a:pt x="f5" y="f2"/>
                  <a:pt x="f4" y="f2"/>
                </a:cubicBezTo>
                <a:cubicBezTo>
                  <a:pt x="f12" y="f2"/>
                  <a:pt x="f11" y="f10"/>
                  <a:pt x="f9" y="f8"/>
                </a:cubicBezTo>
                <a:cubicBezTo>
                  <a:pt x="f7" y="f13"/>
                  <a:pt x="f3" y="f5"/>
                  <a:pt x="f3" y="f4"/>
                </a:cubicBezTo>
                <a:cubicBezTo>
                  <a:pt x="f3" y="f12"/>
                  <a:pt x="f7" y="f11"/>
                  <a:pt x="f9" y="f9"/>
                </a:cubicBezTo>
                <a:cubicBezTo>
                  <a:pt x="f11" y="f7"/>
                  <a:pt x="f12" y="f3"/>
                  <a:pt x="f4" y="f3"/>
                </a:cubicBezTo>
                <a:close/>
                <a:moveTo>
                  <a:pt x="f4" y="f14"/>
                </a:moveTo>
                <a:cubicBezTo>
                  <a:pt x="f15" y="f14"/>
                  <a:pt x="f16" y="f17"/>
                  <a:pt x="f18" y="f18"/>
                </a:cubicBezTo>
                <a:cubicBezTo>
                  <a:pt x="f17" y="f16"/>
                  <a:pt x="f14" y="f15"/>
                  <a:pt x="f14" y="f4"/>
                </a:cubicBezTo>
                <a:cubicBezTo>
                  <a:pt x="f14" y="f19"/>
                  <a:pt x="f17" y="f20"/>
                  <a:pt x="f18" y="f21"/>
                </a:cubicBezTo>
                <a:cubicBezTo>
                  <a:pt x="f16" y="f22"/>
                  <a:pt x="f15" y="f23"/>
                  <a:pt x="f4" y="f23"/>
                </a:cubicBezTo>
                <a:cubicBezTo>
                  <a:pt x="f19" y="f23"/>
                  <a:pt x="f20" y="f22"/>
                  <a:pt x="f21" y="f21"/>
                </a:cubicBezTo>
                <a:cubicBezTo>
                  <a:pt x="f22" y="f20"/>
                  <a:pt x="f23" y="f19"/>
                  <a:pt x="f23" y="f4"/>
                </a:cubicBezTo>
                <a:cubicBezTo>
                  <a:pt x="f23" y="f15"/>
                  <a:pt x="f22" y="f16"/>
                  <a:pt x="f21" y="f18"/>
                </a:cubicBezTo>
                <a:cubicBezTo>
                  <a:pt x="f20" y="f17"/>
                  <a:pt x="f19" y="f14"/>
                  <a:pt x="f4" y="f14"/>
                </a:cubicBezTo>
                <a:close/>
              </a:path>
            </a:pathLst>
          </a:custGeom>
          <a:solidFill>
            <a:srgbClr val="009490">
              <a:alpha val="60000"/>
            </a:srgbClr>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67" b="0" i="0" u="none" strike="noStrike" kern="1200" cap="none" spc="0" baseline="0">
              <a:solidFill>
                <a:srgbClr val="191919"/>
              </a:solidFill>
              <a:uFillTx/>
              <a:latin typeface="Arial"/>
            </a:endParaRPr>
          </a:p>
        </p:txBody>
      </p:sp>
      <p:sp>
        <p:nvSpPr>
          <p:cNvPr id="8" name="Google Shape;15;p2">
            <a:extLst>
              <a:ext uri="{FF2B5EF4-FFF2-40B4-BE49-F238E27FC236}">
                <a16:creationId xmlns:a16="http://schemas.microsoft.com/office/drawing/2014/main" id="{FF5B78D7-D614-4DBA-9D05-A221EA9DBC68}"/>
              </a:ext>
            </a:extLst>
          </p:cNvPr>
          <p:cNvSpPr/>
          <p:nvPr/>
        </p:nvSpPr>
        <p:spPr>
          <a:xfrm>
            <a:off x="8937720" y="1202125"/>
            <a:ext cx="2563218" cy="2563218"/>
          </a:xfrm>
          <a:custGeom>
            <a:avLst/>
            <a:gdLst>
              <a:gd name="f0" fmla="val w"/>
              <a:gd name="f1" fmla="val h"/>
              <a:gd name="f2" fmla="val 0"/>
              <a:gd name="f3" fmla="val 6355080"/>
              <a:gd name="f4" fmla="val 3177540"/>
              <a:gd name="f5" fmla="val 2329180"/>
              <a:gd name="f6" fmla="val 1530350"/>
              <a:gd name="f7" fmla="val 6024880"/>
              <a:gd name="f8" fmla="val 930910"/>
              <a:gd name="f9" fmla="val 5424170"/>
              <a:gd name="f10" fmla="val 330200"/>
              <a:gd name="f11" fmla="val 4824730"/>
              <a:gd name="f12" fmla="val 4025900"/>
              <a:gd name="f13" fmla="val 1531620"/>
              <a:gd name="f14" fmla="val 190500"/>
              <a:gd name="f15" fmla="val 2379980"/>
              <a:gd name="f16" fmla="val 1629410"/>
              <a:gd name="f17" fmla="val 501650"/>
              <a:gd name="f18" fmla="val 1065530"/>
              <a:gd name="f19" fmla="val 3975100"/>
              <a:gd name="f20" fmla="val 4725670"/>
              <a:gd name="f21" fmla="val 5289550"/>
              <a:gd name="f22" fmla="val 5853430"/>
              <a:gd name="f23" fmla="val 6164580"/>
              <a:gd name="f24" fmla="*/ f0 1 6355080"/>
              <a:gd name="f25" fmla="*/ f1 1 6355080"/>
              <a:gd name="f26" fmla="+- f3 0 f2"/>
              <a:gd name="f27" fmla="*/ f26 1 6355080"/>
              <a:gd name="f28" fmla="*/ f2 1 f27"/>
              <a:gd name="f29" fmla="*/ f3 1 f27"/>
              <a:gd name="f30" fmla="*/ f28 f24 1"/>
              <a:gd name="f31" fmla="*/ f29 f24 1"/>
              <a:gd name="f32" fmla="*/ f29 f25 1"/>
              <a:gd name="f33" fmla="*/ f28 f25 1"/>
            </a:gdLst>
            <a:ahLst/>
            <a:cxnLst>
              <a:cxn ang="3cd4">
                <a:pos x="hc" y="t"/>
              </a:cxn>
              <a:cxn ang="0">
                <a:pos x="r" y="vc"/>
              </a:cxn>
              <a:cxn ang="cd4">
                <a:pos x="hc" y="b"/>
              </a:cxn>
              <a:cxn ang="cd2">
                <a:pos x="l" y="vc"/>
              </a:cxn>
            </a:cxnLst>
            <a:rect l="f30" t="f33" r="f31" b="f32"/>
            <a:pathLst>
              <a:path w="6355080" h="6355080">
                <a:moveTo>
                  <a:pt x="f4" y="f3"/>
                </a:moveTo>
                <a:cubicBezTo>
                  <a:pt x="f5" y="f3"/>
                  <a:pt x="f6" y="f7"/>
                  <a:pt x="f8" y="f9"/>
                </a:cubicBezTo>
                <a:cubicBezTo>
                  <a:pt x="f10" y="f11"/>
                  <a:pt x="f2" y="f12"/>
                  <a:pt x="f2" y="f4"/>
                </a:cubicBezTo>
                <a:cubicBezTo>
                  <a:pt x="f2" y="f5"/>
                  <a:pt x="f10" y="f6"/>
                  <a:pt x="f8" y="f8"/>
                </a:cubicBezTo>
                <a:cubicBezTo>
                  <a:pt x="f6" y="f10"/>
                  <a:pt x="f5" y="f2"/>
                  <a:pt x="f4" y="f2"/>
                </a:cubicBezTo>
                <a:cubicBezTo>
                  <a:pt x="f12" y="f2"/>
                  <a:pt x="f11" y="f10"/>
                  <a:pt x="f9" y="f8"/>
                </a:cubicBezTo>
                <a:cubicBezTo>
                  <a:pt x="f7" y="f13"/>
                  <a:pt x="f3" y="f5"/>
                  <a:pt x="f3" y="f4"/>
                </a:cubicBezTo>
                <a:cubicBezTo>
                  <a:pt x="f3" y="f12"/>
                  <a:pt x="f7" y="f11"/>
                  <a:pt x="f9" y="f9"/>
                </a:cubicBezTo>
                <a:cubicBezTo>
                  <a:pt x="f11" y="f7"/>
                  <a:pt x="f12" y="f3"/>
                  <a:pt x="f4" y="f3"/>
                </a:cubicBezTo>
                <a:close/>
                <a:moveTo>
                  <a:pt x="f4" y="f14"/>
                </a:moveTo>
                <a:cubicBezTo>
                  <a:pt x="f15" y="f14"/>
                  <a:pt x="f16" y="f17"/>
                  <a:pt x="f18" y="f18"/>
                </a:cubicBezTo>
                <a:cubicBezTo>
                  <a:pt x="f17" y="f16"/>
                  <a:pt x="f14" y="f15"/>
                  <a:pt x="f14" y="f4"/>
                </a:cubicBezTo>
                <a:cubicBezTo>
                  <a:pt x="f14" y="f19"/>
                  <a:pt x="f17" y="f20"/>
                  <a:pt x="f18" y="f21"/>
                </a:cubicBezTo>
                <a:cubicBezTo>
                  <a:pt x="f16" y="f22"/>
                  <a:pt x="f15" y="f23"/>
                  <a:pt x="f4" y="f23"/>
                </a:cubicBezTo>
                <a:cubicBezTo>
                  <a:pt x="f19" y="f23"/>
                  <a:pt x="f20" y="f22"/>
                  <a:pt x="f21" y="f21"/>
                </a:cubicBezTo>
                <a:cubicBezTo>
                  <a:pt x="f22" y="f20"/>
                  <a:pt x="f23" y="f19"/>
                  <a:pt x="f23" y="f4"/>
                </a:cubicBezTo>
                <a:cubicBezTo>
                  <a:pt x="f23" y="f15"/>
                  <a:pt x="f22" y="f16"/>
                  <a:pt x="f21" y="f18"/>
                </a:cubicBezTo>
                <a:cubicBezTo>
                  <a:pt x="f20" y="f17"/>
                  <a:pt x="f19" y="f14"/>
                  <a:pt x="f4" y="f14"/>
                </a:cubicBezTo>
                <a:close/>
              </a:path>
            </a:pathLst>
          </a:custGeom>
          <a:solidFill>
            <a:srgbClr val="009490"/>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67" b="0" i="0" u="none" strike="noStrike" kern="1200" cap="none" spc="0" baseline="0">
              <a:solidFill>
                <a:srgbClr val="191919"/>
              </a:solidFill>
              <a:uFillTx/>
              <a:latin typeface="Arial"/>
            </a:endParaRPr>
          </a:p>
        </p:txBody>
      </p:sp>
      <p:sp>
        <p:nvSpPr>
          <p:cNvPr id="9" name="Google Shape;16;p2">
            <a:extLst>
              <a:ext uri="{FF2B5EF4-FFF2-40B4-BE49-F238E27FC236}">
                <a16:creationId xmlns:a16="http://schemas.microsoft.com/office/drawing/2014/main" id="{83867163-55AC-4EF6-9983-608B8C222FD1}"/>
              </a:ext>
            </a:extLst>
          </p:cNvPr>
          <p:cNvSpPr/>
          <p:nvPr/>
        </p:nvSpPr>
        <p:spPr>
          <a:xfrm>
            <a:off x="2880533" y="5573761"/>
            <a:ext cx="2563218" cy="2563218"/>
          </a:xfrm>
          <a:custGeom>
            <a:avLst/>
            <a:gdLst>
              <a:gd name="f0" fmla="val w"/>
              <a:gd name="f1" fmla="val h"/>
              <a:gd name="f2" fmla="val 0"/>
              <a:gd name="f3" fmla="val 6355080"/>
              <a:gd name="f4" fmla="val 3177540"/>
              <a:gd name="f5" fmla="val 2329180"/>
              <a:gd name="f6" fmla="val 1530350"/>
              <a:gd name="f7" fmla="val 6024880"/>
              <a:gd name="f8" fmla="val 930910"/>
              <a:gd name="f9" fmla="val 5424170"/>
              <a:gd name="f10" fmla="val 330200"/>
              <a:gd name="f11" fmla="val 4824730"/>
              <a:gd name="f12" fmla="val 4025900"/>
              <a:gd name="f13" fmla="val 1531620"/>
              <a:gd name="f14" fmla="val 190500"/>
              <a:gd name="f15" fmla="val 2379980"/>
              <a:gd name="f16" fmla="val 1629410"/>
              <a:gd name="f17" fmla="val 501650"/>
              <a:gd name="f18" fmla="val 1065530"/>
              <a:gd name="f19" fmla="val 3975100"/>
              <a:gd name="f20" fmla="val 4725670"/>
              <a:gd name="f21" fmla="val 5289550"/>
              <a:gd name="f22" fmla="val 5853430"/>
              <a:gd name="f23" fmla="val 6164580"/>
              <a:gd name="f24" fmla="*/ f0 1 6355080"/>
              <a:gd name="f25" fmla="*/ f1 1 6355080"/>
              <a:gd name="f26" fmla="+- f3 0 f2"/>
              <a:gd name="f27" fmla="*/ f26 1 6355080"/>
              <a:gd name="f28" fmla="*/ f2 1 f27"/>
              <a:gd name="f29" fmla="*/ f3 1 f27"/>
              <a:gd name="f30" fmla="*/ f28 f24 1"/>
              <a:gd name="f31" fmla="*/ f29 f24 1"/>
              <a:gd name="f32" fmla="*/ f29 f25 1"/>
              <a:gd name="f33" fmla="*/ f28 f25 1"/>
            </a:gdLst>
            <a:ahLst/>
            <a:cxnLst>
              <a:cxn ang="3cd4">
                <a:pos x="hc" y="t"/>
              </a:cxn>
              <a:cxn ang="0">
                <a:pos x="r" y="vc"/>
              </a:cxn>
              <a:cxn ang="cd4">
                <a:pos x="hc" y="b"/>
              </a:cxn>
              <a:cxn ang="cd2">
                <a:pos x="l" y="vc"/>
              </a:cxn>
            </a:cxnLst>
            <a:rect l="f30" t="f33" r="f31" b="f32"/>
            <a:pathLst>
              <a:path w="6355080" h="6355080">
                <a:moveTo>
                  <a:pt x="f4" y="f3"/>
                </a:moveTo>
                <a:cubicBezTo>
                  <a:pt x="f5" y="f3"/>
                  <a:pt x="f6" y="f7"/>
                  <a:pt x="f8" y="f9"/>
                </a:cubicBezTo>
                <a:cubicBezTo>
                  <a:pt x="f10" y="f11"/>
                  <a:pt x="f2" y="f12"/>
                  <a:pt x="f2" y="f4"/>
                </a:cubicBezTo>
                <a:cubicBezTo>
                  <a:pt x="f2" y="f5"/>
                  <a:pt x="f10" y="f6"/>
                  <a:pt x="f8" y="f8"/>
                </a:cubicBezTo>
                <a:cubicBezTo>
                  <a:pt x="f6" y="f10"/>
                  <a:pt x="f5" y="f2"/>
                  <a:pt x="f4" y="f2"/>
                </a:cubicBezTo>
                <a:cubicBezTo>
                  <a:pt x="f12" y="f2"/>
                  <a:pt x="f11" y="f10"/>
                  <a:pt x="f9" y="f8"/>
                </a:cubicBezTo>
                <a:cubicBezTo>
                  <a:pt x="f7" y="f13"/>
                  <a:pt x="f3" y="f5"/>
                  <a:pt x="f3" y="f4"/>
                </a:cubicBezTo>
                <a:cubicBezTo>
                  <a:pt x="f3" y="f12"/>
                  <a:pt x="f7" y="f11"/>
                  <a:pt x="f9" y="f9"/>
                </a:cubicBezTo>
                <a:cubicBezTo>
                  <a:pt x="f11" y="f7"/>
                  <a:pt x="f12" y="f3"/>
                  <a:pt x="f4" y="f3"/>
                </a:cubicBezTo>
                <a:close/>
                <a:moveTo>
                  <a:pt x="f4" y="f14"/>
                </a:moveTo>
                <a:cubicBezTo>
                  <a:pt x="f15" y="f14"/>
                  <a:pt x="f16" y="f17"/>
                  <a:pt x="f18" y="f18"/>
                </a:cubicBezTo>
                <a:cubicBezTo>
                  <a:pt x="f17" y="f16"/>
                  <a:pt x="f14" y="f15"/>
                  <a:pt x="f14" y="f4"/>
                </a:cubicBezTo>
                <a:cubicBezTo>
                  <a:pt x="f14" y="f19"/>
                  <a:pt x="f17" y="f20"/>
                  <a:pt x="f18" y="f21"/>
                </a:cubicBezTo>
                <a:cubicBezTo>
                  <a:pt x="f16" y="f22"/>
                  <a:pt x="f15" y="f23"/>
                  <a:pt x="f4" y="f23"/>
                </a:cubicBezTo>
                <a:cubicBezTo>
                  <a:pt x="f19" y="f23"/>
                  <a:pt x="f20" y="f22"/>
                  <a:pt x="f21" y="f21"/>
                </a:cubicBezTo>
                <a:cubicBezTo>
                  <a:pt x="f22" y="f20"/>
                  <a:pt x="f23" y="f19"/>
                  <a:pt x="f23" y="f4"/>
                </a:cubicBezTo>
                <a:cubicBezTo>
                  <a:pt x="f23" y="f15"/>
                  <a:pt x="f22" y="f16"/>
                  <a:pt x="f21" y="f18"/>
                </a:cubicBezTo>
                <a:cubicBezTo>
                  <a:pt x="f20" y="f17"/>
                  <a:pt x="f19" y="f14"/>
                  <a:pt x="f4" y="f14"/>
                </a:cubicBezTo>
                <a:close/>
              </a:path>
            </a:pathLst>
          </a:custGeom>
          <a:solidFill>
            <a:srgbClr val="009490"/>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67" b="0" i="0" u="none" strike="noStrike" kern="1200" cap="none" spc="0" baseline="0">
              <a:solidFill>
                <a:srgbClr val="191919"/>
              </a:solidFill>
              <a:uFillTx/>
              <a:latin typeface="Arial"/>
            </a:endParaRPr>
          </a:p>
        </p:txBody>
      </p:sp>
      <p:sp>
        <p:nvSpPr>
          <p:cNvPr id="10" name="Google Shape;17;p2">
            <a:extLst>
              <a:ext uri="{FF2B5EF4-FFF2-40B4-BE49-F238E27FC236}">
                <a16:creationId xmlns:a16="http://schemas.microsoft.com/office/drawing/2014/main" id="{154DAF3A-13EE-49F0-9E74-A46513A42EEF}"/>
              </a:ext>
            </a:extLst>
          </p:cNvPr>
          <p:cNvSpPr/>
          <p:nvPr/>
        </p:nvSpPr>
        <p:spPr>
          <a:xfrm>
            <a:off x="5562532" y="-2094140"/>
            <a:ext cx="3076544" cy="3090333"/>
          </a:xfrm>
          <a:custGeom>
            <a:avLst/>
            <a:gdLst>
              <a:gd name="f0" fmla="val w"/>
              <a:gd name="f1" fmla="val h"/>
              <a:gd name="f2" fmla="val 0"/>
              <a:gd name="f3" fmla="val 6321665"/>
              <a:gd name="f4" fmla="val 6350000"/>
              <a:gd name="f5" fmla="val 3160833"/>
              <a:gd name="f6" fmla="val 4908795"/>
              <a:gd name="f7" fmla="val 7817"/>
              <a:gd name="f8" fmla="val 6321666"/>
              <a:gd name="f9" fmla="val 1427021"/>
              <a:gd name="f10" fmla="val 3175000"/>
              <a:gd name="f11" fmla="val 4922979"/>
              <a:gd name="f12" fmla="val 6342183"/>
              <a:gd name="f13" fmla="val 1412871"/>
              <a:gd name="f14" fmla="*/ f0 1 6321665"/>
              <a:gd name="f15" fmla="*/ f1 1 6350000"/>
              <a:gd name="f16" fmla="+- f4 0 f2"/>
              <a:gd name="f17" fmla="+- f3 0 f2"/>
              <a:gd name="f18" fmla="*/ f17 1 6321665"/>
              <a:gd name="f19" fmla="*/ f16 1 6350000"/>
              <a:gd name="f20" fmla="*/ f2 1 f18"/>
              <a:gd name="f21" fmla="*/ f3 1 f18"/>
              <a:gd name="f22" fmla="*/ f2 1 f19"/>
              <a:gd name="f23" fmla="*/ f4 1 f19"/>
              <a:gd name="f24" fmla="*/ f20 f14 1"/>
              <a:gd name="f25" fmla="*/ f21 f14 1"/>
              <a:gd name="f26" fmla="*/ f23 f15 1"/>
              <a:gd name="f27" fmla="*/ f22 f15 1"/>
            </a:gdLst>
            <a:ahLst/>
            <a:cxnLst>
              <a:cxn ang="3cd4">
                <a:pos x="hc" y="t"/>
              </a:cxn>
              <a:cxn ang="0">
                <a:pos x="r" y="vc"/>
              </a:cxn>
              <a:cxn ang="cd4">
                <a:pos x="hc" y="b"/>
              </a:cxn>
              <a:cxn ang="cd2">
                <a:pos x="l" y="vc"/>
              </a:cxn>
            </a:cxnLst>
            <a:rect l="f24" t="f27" r="f25" b="f26"/>
            <a:pathLst>
              <a:path w="6321665" h="6350000">
                <a:moveTo>
                  <a:pt x="f5" y="f2"/>
                </a:moveTo>
                <a:lnTo>
                  <a:pt x="f5" y="f2"/>
                </a:lnTo>
                <a:cubicBezTo>
                  <a:pt x="f6" y="f7"/>
                  <a:pt x="f8" y="f9"/>
                  <a:pt x="f8" y="f10"/>
                </a:cubicBezTo>
                <a:cubicBezTo>
                  <a:pt x="f8" y="f11"/>
                  <a:pt x="f6" y="f12"/>
                  <a:pt x="f5" y="f4"/>
                </a:cubicBezTo>
                <a:cubicBezTo>
                  <a:pt x="f13" y="f12"/>
                  <a:pt x="f2" y="f11"/>
                  <a:pt x="f2" y="f10"/>
                </a:cubicBezTo>
                <a:cubicBezTo>
                  <a:pt x="f2" y="f9"/>
                  <a:pt x="f13" y="f7"/>
                  <a:pt x="f5" y="f2"/>
                </a:cubicBezTo>
                <a:close/>
              </a:path>
            </a:pathLst>
          </a:custGeom>
          <a:solidFill>
            <a:srgbClr val="E8BFED"/>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67" b="0" i="0" u="none" strike="noStrike" kern="1200" cap="none" spc="0" baseline="0">
              <a:solidFill>
                <a:srgbClr val="191919"/>
              </a:solidFill>
              <a:uFillTx/>
              <a:latin typeface="Arial"/>
            </a:endParaRPr>
          </a:p>
        </p:txBody>
      </p:sp>
      <p:sp>
        <p:nvSpPr>
          <p:cNvPr id="11" name="Google Shape;18;p2">
            <a:extLst>
              <a:ext uri="{FF2B5EF4-FFF2-40B4-BE49-F238E27FC236}">
                <a16:creationId xmlns:a16="http://schemas.microsoft.com/office/drawing/2014/main" id="{DCD14973-A500-4BD6-9F5D-B237A5814E3E}"/>
              </a:ext>
            </a:extLst>
          </p:cNvPr>
          <p:cNvSpPr txBox="1">
            <a:spLocks noGrp="1"/>
          </p:cNvSpPr>
          <p:nvPr>
            <p:ph type="ctrTitle"/>
          </p:nvPr>
        </p:nvSpPr>
        <p:spPr>
          <a:xfrm>
            <a:off x="692328" y="1991700"/>
            <a:ext cx="5758799" cy="3164400"/>
          </a:xfrm>
        </p:spPr>
        <p:txBody>
          <a:bodyPr anchor="ctr"/>
          <a:lstStyle>
            <a:lvl1pPr>
              <a:defRPr sz="6667">
                <a:solidFill>
                  <a:srgbClr val="FFFFFF"/>
                </a:solidFill>
              </a:defRPr>
            </a:lvl1pPr>
          </a:lstStyle>
          <a:p>
            <a:pPr lvl="0"/>
            <a:endParaRPr lang="en-GB"/>
          </a:p>
        </p:txBody>
      </p:sp>
    </p:spTree>
    <p:extLst>
      <p:ext uri="{BB962C8B-B14F-4D97-AF65-F5344CB8AC3E}">
        <p14:creationId xmlns:p14="http://schemas.microsoft.com/office/powerpoint/2010/main" val="159286952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Subtitle">
    <p:bg>
      <p:bgPr>
        <a:solidFill>
          <a:srgbClr val="000000"/>
        </a:solidFill>
        <a:effectLst/>
      </p:bgPr>
    </p:bg>
    <p:spTree>
      <p:nvGrpSpPr>
        <p:cNvPr id="1" name=""/>
        <p:cNvGrpSpPr/>
        <p:nvPr/>
      </p:nvGrpSpPr>
      <p:grpSpPr>
        <a:xfrm>
          <a:off x="0" y="0"/>
          <a:ext cx="0" cy="0"/>
          <a:chOff x="0" y="0"/>
          <a:chExt cx="0" cy="0"/>
        </a:xfrm>
      </p:grpSpPr>
      <p:sp>
        <p:nvSpPr>
          <p:cNvPr id="2" name="Google Shape;22;p3">
            <a:extLst>
              <a:ext uri="{FF2B5EF4-FFF2-40B4-BE49-F238E27FC236}">
                <a16:creationId xmlns:a16="http://schemas.microsoft.com/office/drawing/2014/main" id="{0E97B874-FC1F-409C-99EC-21063293FD9E}"/>
              </a:ext>
            </a:extLst>
          </p:cNvPr>
          <p:cNvSpPr/>
          <p:nvPr/>
        </p:nvSpPr>
        <p:spPr>
          <a:xfrm>
            <a:off x="2123200" y="-543802"/>
            <a:ext cx="7945596" cy="79455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cap="flat">
            <a:noFill/>
            <a:prstDash val="solid"/>
          </a:ln>
        </p:spPr>
        <p:txBody>
          <a:bodyPr vert="horz" wrap="square" lIns="121898" tIns="121898" rIns="121898" bIns="121898"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191919"/>
              </a:solidFill>
              <a:uFillTx/>
              <a:latin typeface="Arial"/>
            </a:endParaRPr>
          </a:p>
        </p:txBody>
      </p:sp>
      <p:grpSp>
        <p:nvGrpSpPr>
          <p:cNvPr id="3" name="Google Shape;23;p3">
            <a:extLst>
              <a:ext uri="{FF2B5EF4-FFF2-40B4-BE49-F238E27FC236}">
                <a16:creationId xmlns:a16="http://schemas.microsoft.com/office/drawing/2014/main" id="{AA09038D-5D69-4D83-AA0D-45278FFD54EA}"/>
              </a:ext>
            </a:extLst>
          </p:cNvPr>
          <p:cNvGrpSpPr/>
          <p:nvPr/>
        </p:nvGrpSpPr>
        <p:grpSpPr>
          <a:xfrm>
            <a:off x="8570223" y="3336846"/>
            <a:ext cx="3099596" cy="3099596"/>
            <a:chOff x="8570223" y="3336846"/>
            <a:chExt cx="3099596" cy="3099596"/>
          </a:xfrm>
        </p:grpSpPr>
        <p:sp>
          <p:nvSpPr>
            <p:cNvPr id="4" name="Google Shape;24;p3">
              <a:extLst>
                <a:ext uri="{FF2B5EF4-FFF2-40B4-BE49-F238E27FC236}">
                  <a16:creationId xmlns:a16="http://schemas.microsoft.com/office/drawing/2014/main" id="{FABCC3E5-14CF-4868-83B8-56266BE949AE}"/>
                </a:ext>
              </a:extLst>
            </p:cNvPr>
            <p:cNvSpPr/>
            <p:nvPr/>
          </p:nvSpPr>
          <p:spPr>
            <a:xfrm>
              <a:off x="8570223" y="3336846"/>
              <a:ext cx="3099596" cy="30995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9528" cap="flat">
              <a:solidFill>
                <a:srgbClr val="CCCCCC"/>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191919"/>
                </a:solidFill>
                <a:uFillTx/>
                <a:latin typeface="Arial"/>
              </a:endParaRPr>
            </a:p>
          </p:txBody>
        </p:sp>
        <p:sp>
          <p:nvSpPr>
            <p:cNvPr id="5" name="Google Shape;25;p3">
              <a:extLst>
                <a:ext uri="{FF2B5EF4-FFF2-40B4-BE49-F238E27FC236}">
                  <a16:creationId xmlns:a16="http://schemas.microsoft.com/office/drawing/2014/main" id="{45F50EAC-2938-4FE1-B0CC-134D489669A7}"/>
                </a:ext>
              </a:extLst>
            </p:cNvPr>
            <p:cNvSpPr/>
            <p:nvPr/>
          </p:nvSpPr>
          <p:spPr>
            <a:xfrm>
              <a:off x="9364388" y="4131012"/>
              <a:ext cx="1511201" cy="151120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9528" cap="flat">
              <a:solidFill>
                <a:srgbClr val="CCCCCC"/>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191919"/>
                </a:solidFill>
                <a:uFillTx/>
                <a:latin typeface="Arial"/>
              </a:endParaRPr>
            </a:p>
          </p:txBody>
        </p:sp>
        <p:sp>
          <p:nvSpPr>
            <p:cNvPr id="6" name="Google Shape;26;p3">
              <a:extLst>
                <a:ext uri="{FF2B5EF4-FFF2-40B4-BE49-F238E27FC236}">
                  <a16:creationId xmlns:a16="http://schemas.microsoft.com/office/drawing/2014/main" id="{0160CC1E-6BF6-4968-8A4D-4EB270C11312}"/>
                </a:ext>
              </a:extLst>
            </p:cNvPr>
            <p:cNvSpPr/>
            <p:nvPr/>
          </p:nvSpPr>
          <p:spPr>
            <a:xfrm>
              <a:off x="9020592" y="3787207"/>
              <a:ext cx="2198802" cy="219880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9528" cap="flat">
              <a:solidFill>
                <a:srgbClr val="CCCCCC"/>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191919"/>
                </a:solidFill>
                <a:uFillTx/>
                <a:latin typeface="Arial"/>
              </a:endParaRPr>
            </a:p>
          </p:txBody>
        </p:sp>
        <p:sp>
          <p:nvSpPr>
            <p:cNvPr id="7" name="Google Shape;27;p3">
              <a:extLst>
                <a:ext uri="{FF2B5EF4-FFF2-40B4-BE49-F238E27FC236}">
                  <a16:creationId xmlns:a16="http://schemas.microsoft.com/office/drawing/2014/main" id="{69239B38-4702-480C-8483-4D6DECA54057}"/>
                </a:ext>
              </a:extLst>
            </p:cNvPr>
            <p:cNvSpPr/>
            <p:nvPr/>
          </p:nvSpPr>
          <p:spPr>
            <a:xfrm>
              <a:off x="9621627" y="4388242"/>
              <a:ext cx="996796" cy="9967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9528" cap="flat">
              <a:solidFill>
                <a:srgbClr val="CCCCCC"/>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191919"/>
                </a:solidFill>
                <a:uFillTx/>
                <a:latin typeface="Arial"/>
              </a:endParaRPr>
            </a:p>
          </p:txBody>
        </p:sp>
      </p:grpSp>
      <p:sp>
        <p:nvSpPr>
          <p:cNvPr id="8" name="Google Shape;28;p3">
            <a:extLst>
              <a:ext uri="{FF2B5EF4-FFF2-40B4-BE49-F238E27FC236}">
                <a16:creationId xmlns:a16="http://schemas.microsoft.com/office/drawing/2014/main" id="{579F5442-97F9-4316-BBC8-ED83A4AD9DEE}"/>
              </a:ext>
            </a:extLst>
          </p:cNvPr>
          <p:cNvSpPr txBox="1">
            <a:spLocks noGrp="1"/>
          </p:cNvSpPr>
          <p:nvPr>
            <p:ph type="title"/>
          </p:nvPr>
        </p:nvSpPr>
        <p:spPr>
          <a:xfrm>
            <a:off x="3426403" y="2982397"/>
            <a:ext cx="5339199" cy="1275597"/>
          </a:xfrm>
        </p:spPr>
        <p:txBody>
          <a:bodyPr lIns="91421" tIns="91421" rIns="91421" bIns="91421" anchorCtr="1"/>
          <a:lstStyle>
            <a:lvl1pPr algn="ctr">
              <a:defRPr sz="6933">
                <a:solidFill>
                  <a:srgbClr val="000000"/>
                </a:solidFill>
              </a:defRPr>
            </a:lvl1pPr>
          </a:lstStyle>
          <a:p>
            <a:pPr lvl="0"/>
            <a:endParaRPr lang="en-GB"/>
          </a:p>
        </p:txBody>
      </p:sp>
      <p:sp>
        <p:nvSpPr>
          <p:cNvPr id="9" name="Google Shape;29;p3">
            <a:extLst>
              <a:ext uri="{FF2B5EF4-FFF2-40B4-BE49-F238E27FC236}">
                <a16:creationId xmlns:a16="http://schemas.microsoft.com/office/drawing/2014/main" id="{C92B641A-C760-412E-B08D-267CB22403A9}"/>
              </a:ext>
            </a:extLst>
          </p:cNvPr>
          <p:cNvSpPr txBox="1">
            <a:spLocks noGrp="1"/>
          </p:cNvSpPr>
          <p:nvPr>
            <p:ph type="subTitle" idx="4294967295"/>
          </p:nvPr>
        </p:nvSpPr>
        <p:spPr>
          <a:xfrm>
            <a:off x="3426403" y="4251603"/>
            <a:ext cx="5339199" cy="1046402"/>
          </a:xfrm>
        </p:spPr>
        <p:txBody>
          <a:bodyPr lIns="91421" tIns="91421" rIns="91421" bIns="91421" anchorCtr="1"/>
          <a:lstStyle>
            <a:lvl1pPr algn="ctr">
              <a:buNone/>
              <a:defRPr lang="en-GB" sz="1867">
                <a:solidFill>
                  <a:srgbClr val="000000"/>
                </a:solidFill>
              </a:defRPr>
            </a:lvl1pPr>
          </a:lstStyle>
          <a:p>
            <a:pPr lvl="0"/>
            <a:endParaRPr lang="en-GB"/>
          </a:p>
        </p:txBody>
      </p:sp>
      <p:grpSp>
        <p:nvGrpSpPr>
          <p:cNvPr id="10" name="Google Shape;30;p3">
            <a:extLst>
              <a:ext uri="{FF2B5EF4-FFF2-40B4-BE49-F238E27FC236}">
                <a16:creationId xmlns:a16="http://schemas.microsoft.com/office/drawing/2014/main" id="{2C28054C-F98B-4367-89CF-40D47C9DF932}"/>
              </a:ext>
            </a:extLst>
          </p:cNvPr>
          <p:cNvGrpSpPr/>
          <p:nvPr/>
        </p:nvGrpSpPr>
        <p:grpSpPr>
          <a:xfrm>
            <a:off x="1019766" y="585828"/>
            <a:ext cx="2565998" cy="2565998"/>
            <a:chOff x="1019766" y="585828"/>
            <a:chExt cx="2565998" cy="2565998"/>
          </a:xfrm>
        </p:grpSpPr>
        <p:sp>
          <p:nvSpPr>
            <p:cNvPr id="11" name="Google Shape;31;p3">
              <a:extLst>
                <a:ext uri="{FF2B5EF4-FFF2-40B4-BE49-F238E27FC236}">
                  <a16:creationId xmlns:a16="http://schemas.microsoft.com/office/drawing/2014/main" id="{58D4F272-E03B-42B4-9AFE-C6CDDC8AD963}"/>
                </a:ext>
              </a:extLst>
            </p:cNvPr>
            <p:cNvSpPr/>
            <p:nvPr/>
          </p:nvSpPr>
          <p:spPr>
            <a:xfrm>
              <a:off x="1261177" y="827239"/>
              <a:ext cx="2083003" cy="2083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666666">
                <a:alpha val="52690"/>
              </a:srgbClr>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191919"/>
                </a:solidFill>
                <a:uFillTx/>
                <a:latin typeface="Arial"/>
              </a:endParaRPr>
            </a:p>
          </p:txBody>
        </p:sp>
        <p:sp>
          <p:nvSpPr>
            <p:cNvPr id="12" name="Google Shape;32;p3">
              <a:extLst>
                <a:ext uri="{FF2B5EF4-FFF2-40B4-BE49-F238E27FC236}">
                  <a16:creationId xmlns:a16="http://schemas.microsoft.com/office/drawing/2014/main" id="{3CD02AF9-A20C-4897-9E70-B1CD93D4CF8A}"/>
                </a:ext>
              </a:extLst>
            </p:cNvPr>
            <p:cNvSpPr/>
            <p:nvPr/>
          </p:nvSpPr>
          <p:spPr>
            <a:xfrm>
              <a:off x="1376473" y="942545"/>
              <a:ext cx="1851998" cy="18519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666666">
                <a:alpha val="52690"/>
              </a:srgbClr>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191919"/>
                </a:solidFill>
                <a:uFillTx/>
                <a:latin typeface="Arial"/>
              </a:endParaRPr>
            </a:p>
          </p:txBody>
        </p:sp>
        <p:sp>
          <p:nvSpPr>
            <p:cNvPr id="13" name="Google Shape;33;p3">
              <a:extLst>
                <a:ext uri="{FF2B5EF4-FFF2-40B4-BE49-F238E27FC236}">
                  <a16:creationId xmlns:a16="http://schemas.microsoft.com/office/drawing/2014/main" id="{DF11BB55-E109-4916-89A3-75F5133B8EA0}"/>
                </a:ext>
              </a:extLst>
            </p:cNvPr>
            <p:cNvSpPr/>
            <p:nvPr/>
          </p:nvSpPr>
          <p:spPr>
            <a:xfrm>
              <a:off x="1019766" y="585828"/>
              <a:ext cx="2565998" cy="2565998"/>
            </a:xfrm>
            <a:custGeom>
              <a:avLst/>
              <a:gdLst>
                <a:gd name="f0" fmla="val 21600000"/>
                <a:gd name="f1" fmla="val 10800000"/>
                <a:gd name="f2" fmla="val 5400000"/>
                <a:gd name="f3" fmla="val 180"/>
                <a:gd name="f4" fmla="val w"/>
                <a:gd name="f5" fmla="val h"/>
                <a:gd name="f6" fmla="val ss"/>
                <a:gd name="f7" fmla="val 0"/>
                <a:gd name="f8" fmla="*/ 5419351 1 1725033"/>
                <a:gd name="f9" fmla="+- 0 0 21600000"/>
                <a:gd name="f10" fmla="val 495"/>
                <a:gd name="f11" fmla="+- 0 0 -360"/>
                <a:gd name="f12" fmla="+- 0 0 -180"/>
                <a:gd name="f13" fmla="abs f4"/>
                <a:gd name="f14" fmla="abs f5"/>
                <a:gd name="f15" fmla="abs f6"/>
                <a:gd name="f16" fmla="+- 2700000 f2 0"/>
                <a:gd name="f17" fmla="*/ f11 f1 1"/>
                <a:gd name="f18" fmla="*/ f12 f1 1"/>
                <a:gd name="f19" fmla="?: f13 f4 1"/>
                <a:gd name="f20" fmla="?: f14 f5 1"/>
                <a:gd name="f21" fmla="?: f15 f6 1"/>
                <a:gd name="f22" fmla="+- f16 0 f2"/>
                <a:gd name="f23" fmla="*/ f17 1 f3"/>
                <a:gd name="f24" fmla="*/ f18 1 f3"/>
                <a:gd name="f25" fmla="*/ f19 1 21600"/>
                <a:gd name="f26" fmla="*/ f20 1 21600"/>
                <a:gd name="f27" fmla="*/ 21600 f19 1"/>
                <a:gd name="f28" fmla="*/ 21600 f20 1"/>
                <a:gd name="f29" fmla="+- f22 f2 0"/>
                <a:gd name="f30" fmla="+- f23 0 f2"/>
                <a:gd name="f31" fmla="+- f24 0 f2"/>
                <a:gd name="f32" fmla="min f26 f25"/>
                <a:gd name="f33" fmla="*/ f27 1 f21"/>
                <a:gd name="f34" fmla="*/ f28 1 f21"/>
                <a:gd name="f35" fmla="*/ f29 f8 1"/>
                <a:gd name="f36" fmla="val f33"/>
                <a:gd name="f37" fmla="val f34"/>
                <a:gd name="f38" fmla="*/ f35 1 f1"/>
                <a:gd name="f39" fmla="*/ f7 f32 1"/>
                <a:gd name="f40" fmla="+- f37 0 f7"/>
                <a:gd name="f41" fmla="+- f36 0 f7"/>
                <a:gd name="f42" fmla="+- 0 0 f38"/>
                <a:gd name="f43" fmla="*/ f40 1 2"/>
                <a:gd name="f44" fmla="*/ f41 1 2"/>
                <a:gd name="f45" fmla="min f41 f40"/>
                <a:gd name="f46" fmla="+- 0 0 f42"/>
                <a:gd name="f47" fmla="+- f7 f43 0"/>
                <a:gd name="f48" fmla="+- f7 f44 0"/>
                <a:gd name="f49" fmla="*/ f45 f10 1"/>
                <a:gd name="f50" fmla="*/ f46 f1 1"/>
                <a:gd name="f51" fmla="*/ f44 f32 1"/>
                <a:gd name="f52" fmla="*/ f43 f32 1"/>
                <a:gd name="f53" fmla="*/ f49 1 100000"/>
                <a:gd name="f54" fmla="*/ f50 1 f8"/>
                <a:gd name="f55" fmla="*/ f47 f32 1"/>
                <a:gd name="f56" fmla="+- f54 0 f2"/>
                <a:gd name="f57" fmla="+- f44 0 f53"/>
                <a:gd name="f58" fmla="+- f43 0 f53"/>
                <a:gd name="f59" fmla="*/ f53 f32 1"/>
                <a:gd name="f60" fmla="cos 1 f56"/>
                <a:gd name="f61" fmla="sin 1 f56"/>
                <a:gd name="f62" fmla="*/ f57 f32 1"/>
                <a:gd name="f63" fmla="*/ f58 f32 1"/>
                <a:gd name="f64" fmla="+- 0 0 f60"/>
                <a:gd name="f65" fmla="+- 0 0 f61"/>
                <a:gd name="f66" fmla="+- 0 0 f64"/>
                <a:gd name="f67" fmla="+- 0 0 f65"/>
                <a:gd name="f68" fmla="val f66"/>
                <a:gd name="f69" fmla="val f67"/>
                <a:gd name="f70" fmla="*/ f68 f44 1"/>
                <a:gd name="f71" fmla="*/ f69 f43 1"/>
                <a:gd name="f72" fmla="+- f48 0 f70"/>
                <a:gd name="f73" fmla="+- f48 f70 0"/>
                <a:gd name="f74" fmla="+- f47 0 f71"/>
                <a:gd name="f75" fmla="+- f47 f71 0"/>
                <a:gd name="f76" fmla="*/ f72 f32 1"/>
                <a:gd name="f77" fmla="*/ f74 f32 1"/>
                <a:gd name="f78" fmla="*/ f73 f32 1"/>
                <a:gd name="f79" fmla="*/ f75 f32 1"/>
              </a:gdLst>
              <a:ahLst/>
              <a:cxnLst>
                <a:cxn ang="3cd4">
                  <a:pos x="hc" y="t"/>
                </a:cxn>
                <a:cxn ang="0">
                  <a:pos x="r" y="vc"/>
                </a:cxn>
                <a:cxn ang="cd4">
                  <a:pos x="hc" y="b"/>
                </a:cxn>
                <a:cxn ang="cd2">
                  <a:pos x="l" y="vc"/>
                </a:cxn>
                <a:cxn ang="f30">
                  <a:pos x="f76" y="f77"/>
                </a:cxn>
                <a:cxn ang="f31">
                  <a:pos x="f76" y="f79"/>
                </a:cxn>
                <a:cxn ang="f31">
                  <a:pos x="f78" y="f79"/>
                </a:cxn>
                <a:cxn ang="f30">
                  <a:pos x="f78" y="f77"/>
                </a:cxn>
              </a:cxnLst>
              <a:rect l="f76" t="f77" r="f78" b="f79"/>
              <a:pathLst>
                <a:path>
                  <a:moveTo>
                    <a:pt x="f39" y="f55"/>
                  </a:moveTo>
                  <a:arcTo wR="f51" hR="f52" stAng="f1" swAng="f0"/>
                  <a:close/>
                  <a:moveTo>
                    <a:pt x="f59" y="f55"/>
                  </a:moveTo>
                  <a:arcTo wR="f62" hR="f63" stAng="f1" swAng="f9"/>
                  <a:close/>
                </a:path>
              </a:pathLst>
            </a:custGeom>
            <a:solidFill>
              <a:srgbClr val="666666">
                <a:alpha val="52690"/>
              </a:srgbClr>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191919"/>
                </a:solidFill>
                <a:uFillTx/>
                <a:latin typeface="Arial"/>
              </a:endParaRPr>
            </a:p>
          </p:txBody>
        </p:sp>
      </p:grpSp>
    </p:spTree>
    <p:extLst>
      <p:ext uri="{BB962C8B-B14F-4D97-AF65-F5344CB8AC3E}">
        <p14:creationId xmlns:p14="http://schemas.microsoft.com/office/powerpoint/2010/main" val="183152916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Title + 1 column">
    <p:spTree>
      <p:nvGrpSpPr>
        <p:cNvPr id="1" name=""/>
        <p:cNvGrpSpPr/>
        <p:nvPr/>
      </p:nvGrpSpPr>
      <p:grpSpPr>
        <a:xfrm>
          <a:off x="0" y="0"/>
          <a:ext cx="0" cy="0"/>
          <a:chOff x="0" y="0"/>
          <a:chExt cx="0" cy="0"/>
        </a:xfrm>
      </p:grpSpPr>
      <p:sp>
        <p:nvSpPr>
          <p:cNvPr id="2" name="Google Shape;46;p5">
            <a:extLst>
              <a:ext uri="{FF2B5EF4-FFF2-40B4-BE49-F238E27FC236}">
                <a16:creationId xmlns:a16="http://schemas.microsoft.com/office/drawing/2014/main" id="{9C7544FA-3E92-4062-8781-F93F559E0258}"/>
              </a:ext>
            </a:extLst>
          </p:cNvPr>
          <p:cNvSpPr/>
          <p:nvPr/>
        </p:nvSpPr>
        <p:spPr>
          <a:xfrm>
            <a:off x="8108935" y="1018669"/>
            <a:ext cx="4820799" cy="48207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9528" cap="flat">
            <a:solidFill>
              <a:srgbClr val="E8E8E8"/>
            </a:solidFill>
            <a:prstDash val="solid"/>
            <a:round/>
          </a:ln>
        </p:spPr>
        <p:txBody>
          <a:bodyPr vert="horz" wrap="square" lIns="121898" tIns="121898" rIns="121898" bIns="121898"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191919"/>
              </a:solidFill>
              <a:uFillTx/>
              <a:latin typeface="Arial"/>
            </a:endParaRPr>
          </a:p>
        </p:txBody>
      </p:sp>
      <p:grpSp>
        <p:nvGrpSpPr>
          <p:cNvPr id="3" name="Google Shape;47;p5">
            <a:extLst>
              <a:ext uri="{FF2B5EF4-FFF2-40B4-BE49-F238E27FC236}">
                <a16:creationId xmlns:a16="http://schemas.microsoft.com/office/drawing/2014/main" id="{EA07BD81-040A-4470-90AA-362511FBBD82}"/>
              </a:ext>
            </a:extLst>
          </p:cNvPr>
          <p:cNvGrpSpPr/>
          <p:nvPr/>
        </p:nvGrpSpPr>
        <p:grpSpPr>
          <a:xfrm>
            <a:off x="-590309" y="449711"/>
            <a:ext cx="3099596" cy="3099596"/>
            <a:chOff x="-590309" y="449711"/>
            <a:chExt cx="3099596" cy="3099596"/>
          </a:xfrm>
        </p:grpSpPr>
        <p:sp>
          <p:nvSpPr>
            <p:cNvPr id="4" name="Google Shape;48;p5">
              <a:extLst>
                <a:ext uri="{FF2B5EF4-FFF2-40B4-BE49-F238E27FC236}">
                  <a16:creationId xmlns:a16="http://schemas.microsoft.com/office/drawing/2014/main" id="{450E3E71-5EE4-477D-A19F-9384A1B18ADA}"/>
                </a:ext>
              </a:extLst>
            </p:cNvPr>
            <p:cNvSpPr/>
            <p:nvPr/>
          </p:nvSpPr>
          <p:spPr>
            <a:xfrm>
              <a:off x="-590309" y="449711"/>
              <a:ext cx="3099596" cy="30995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9528" cap="flat">
              <a:solidFill>
                <a:srgbClr val="E8E8E8"/>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191919"/>
                </a:solidFill>
                <a:uFillTx/>
                <a:latin typeface="Arial"/>
              </a:endParaRPr>
            </a:p>
          </p:txBody>
        </p:sp>
        <p:sp>
          <p:nvSpPr>
            <p:cNvPr id="5" name="Google Shape;49;p5">
              <a:extLst>
                <a:ext uri="{FF2B5EF4-FFF2-40B4-BE49-F238E27FC236}">
                  <a16:creationId xmlns:a16="http://schemas.microsoft.com/office/drawing/2014/main" id="{16F82558-582A-4CCB-AC6B-73CE25324649}"/>
                </a:ext>
              </a:extLst>
            </p:cNvPr>
            <p:cNvSpPr/>
            <p:nvPr/>
          </p:nvSpPr>
          <p:spPr>
            <a:xfrm>
              <a:off x="203856" y="1243876"/>
              <a:ext cx="1511201" cy="151120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9528" cap="flat">
              <a:solidFill>
                <a:srgbClr val="E8E8E8"/>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191919"/>
                </a:solidFill>
                <a:uFillTx/>
                <a:latin typeface="Arial"/>
              </a:endParaRPr>
            </a:p>
          </p:txBody>
        </p:sp>
        <p:sp>
          <p:nvSpPr>
            <p:cNvPr id="6" name="Google Shape;50;p5">
              <a:extLst>
                <a:ext uri="{FF2B5EF4-FFF2-40B4-BE49-F238E27FC236}">
                  <a16:creationId xmlns:a16="http://schemas.microsoft.com/office/drawing/2014/main" id="{5FB7542D-B829-4E4E-B71E-A85721C58EC4}"/>
                </a:ext>
              </a:extLst>
            </p:cNvPr>
            <p:cNvSpPr/>
            <p:nvPr/>
          </p:nvSpPr>
          <p:spPr>
            <a:xfrm>
              <a:off x="-139939" y="900080"/>
              <a:ext cx="2198802" cy="219880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9528" cap="flat">
              <a:solidFill>
                <a:srgbClr val="E8E8E8"/>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191919"/>
                </a:solidFill>
                <a:uFillTx/>
                <a:latin typeface="Arial"/>
              </a:endParaRPr>
            </a:p>
          </p:txBody>
        </p:sp>
        <p:sp>
          <p:nvSpPr>
            <p:cNvPr id="7" name="Google Shape;51;p5">
              <a:extLst>
                <a:ext uri="{FF2B5EF4-FFF2-40B4-BE49-F238E27FC236}">
                  <a16:creationId xmlns:a16="http://schemas.microsoft.com/office/drawing/2014/main" id="{D949E676-A33F-4410-B3A4-7A863FD45C52}"/>
                </a:ext>
              </a:extLst>
            </p:cNvPr>
            <p:cNvSpPr/>
            <p:nvPr/>
          </p:nvSpPr>
          <p:spPr>
            <a:xfrm>
              <a:off x="461095" y="1501115"/>
              <a:ext cx="996796" cy="9967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9528" cap="flat">
              <a:solidFill>
                <a:srgbClr val="E8E8E8"/>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191919"/>
                </a:solidFill>
                <a:uFillTx/>
                <a:latin typeface="Arial"/>
              </a:endParaRPr>
            </a:p>
          </p:txBody>
        </p:sp>
      </p:grpSp>
      <p:sp>
        <p:nvSpPr>
          <p:cNvPr id="8" name="Google Shape;52;p5">
            <a:extLst>
              <a:ext uri="{FF2B5EF4-FFF2-40B4-BE49-F238E27FC236}">
                <a16:creationId xmlns:a16="http://schemas.microsoft.com/office/drawing/2014/main" id="{1CF0B525-DB2A-41FA-AFDB-E9BAEDCA5A28}"/>
              </a:ext>
            </a:extLst>
          </p:cNvPr>
          <p:cNvSpPr/>
          <p:nvPr/>
        </p:nvSpPr>
        <p:spPr>
          <a:xfrm>
            <a:off x="11407999" y="6101937"/>
            <a:ext cx="580799" cy="5807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cap="flat">
            <a:noFill/>
            <a:prstDash val="solid"/>
          </a:ln>
        </p:spPr>
        <p:txBody>
          <a:bodyPr vert="horz" wrap="square" lIns="121898" tIns="121898" rIns="121898" bIns="121898"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191919"/>
              </a:solidFill>
              <a:uFillTx/>
              <a:latin typeface="Arial"/>
            </a:endParaRPr>
          </a:p>
        </p:txBody>
      </p:sp>
      <p:sp>
        <p:nvSpPr>
          <p:cNvPr id="9" name="Google Shape;53;p5">
            <a:extLst>
              <a:ext uri="{FF2B5EF4-FFF2-40B4-BE49-F238E27FC236}">
                <a16:creationId xmlns:a16="http://schemas.microsoft.com/office/drawing/2014/main" id="{16E56908-407E-4904-861B-50BAA612F58A}"/>
              </a:ext>
            </a:extLst>
          </p:cNvPr>
          <p:cNvSpPr txBox="1">
            <a:spLocks noGrp="1"/>
          </p:cNvSpPr>
          <p:nvPr>
            <p:ph type="title"/>
          </p:nvPr>
        </p:nvSpPr>
        <p:spPr>
          <a:xfrm>
            <a:off x="609603" y="1554836"/>
            <a:ext cx="6960403" cy="910797"/>
          </a:xfrm>
        </p:spPr>
        <p:txBody>
          <a:bodyPr lIns="91421" tIns="91421" rIns="91421" bIns="91421"/>
          <a:lstStyle>
            <a:lvl1pPr>
              <a:defRPr/>
            </a:lvl1pPr>
          </a:lstStyle>
          <a:p>
            <a:pPr lvl="0"/>
            <a:endParaRPr lang="en-GB"/>
          </a:p>
        </p:txBody>
      </p:sp>
      <p:sp>
        <p:nvSpPr>
          <p:cNvPr id="10" name="Google Shape;54;p5">
            <a:extLst>
              <a:ext uri="{FF2B5EF4-FFF2-40B4-BE49-F238E27FC236}">
                <a16:creationId xmlns:a16="http://schemas.microsoft.com/office/drawing/2014/main" id="{0FF8C7F4-057D-4229-A75F-F9F2C72DFB2F}"/>
              </a:ext>
            </a:extLst>
          </p:cNvPr>
          <p:cNvSpPr txBox="1">
            <a:spLocks noGrp="1"/>
          </p:cNvSpPr>
          <p:nvPr>
            <p:ph type="body" idx="1"/>
          </p:nvPr>
        </p:nvSpPr>
        <p:spPr>
          <a:xfrm>
            <a:off x="1426171" y="2610730"/>
            <a:ext cx="6143999" cy="3491197"/>
          </a:xfrm>
        </p:spPr>
        <p:txBody>
          <a:bodyPr lIns="91421" tIns="91421" rIns="91421" bIns="91421"/>
          <a:lstStyle>
            <a:lvl1pPr marL="609584" indent="-440256">
              <a:spcBef>
                <a:spcPts val="800"/>
              </a:spcBef>
              <a:buSzPts val="1600"/>
              <a:buChar char="￮"/>
              <a:defRPr lang="en-GB"/>
            </a:lvl1pPr>
          </a:lstStyle>
          <a:p>
            <a:pPr lvl="0"/>
            <a:endParaRPr lang="en-GB"/>
          </a:p>
        </p:txBody>
      </p:sp>
      <p:sp>
        <p:nvSpPr>
          <p:cNvPr id="11" name="Google Shape;55;p5">
            <a:extLst>
              <a:ext uri="{FF2B5EF4-FFF2-40B4-BE49-F238E27FC236}">
                <a16:creationId xmlns:a16="http://schemas.microsoft.com/office/drawing/2014/main" id="{7A904F0C-E289-4044-A852-A6A234ACC2A8}"/>
              </a:ext>
            </a:extLst>
          </p:cNvPr>
          <p:cNvSpPr txBox="1">
            <a:spLocks noGrp="1"/>
          </p:cNvSpPr>
          <p:nvPr>
            <p:ph type="sldNum" sz="quarter" idx="8"/>
          </p:nvPr>
        </p:nvSpPr>
        <p:spPr>
          <a:xfrm>
            <a:off x="11407834" y="6101937"/>
            <a:ext cx="580799" cy="580799"/>
          </a:xfrm>
          <a:prstGeom prst="rect">
            <a:avLst/>
          </a:prstGeom>
          <a:noFill/>
          <a:ln>
            <a:noFill/>
          </a:ln>
        </p:spPr>
        <p:txBody>
          <a:bodyPr vert="horz" wrap="square" lIns="91421" tIns="91421" rIns="91421" bIns="91421" anchor="ctr" anchorCtr="1" compatLnSpc="1">
            <a:noAutofit/>
          </a:bodyPr>
          <a:lstStyle>
            <a:lvl1pPr marL="0" marR="0" lvl="0" indent="0" algn="ctr" defTabSz="914400" rtl="0" fontAlgn="auto" hangingPunct="1">
              <a:lnSpc>
                <a:spcPct val="100000"/>
              </a:lnSpc>
              <a:spcBef>
                <a:spcPts val="0"/>
              </a:spcBef>
              <a:spcAft>
                <a:spcPts val="0"/>
              </a:spcAft>
              <a:buNone/>
              <a:tabLst/>
              <a:defRPr lang="en-US" sz="1800" b="0" i="0" u="none" strike="noStrike" kern="1200" cap="none" spc="0" baseline="0">
                <a:solidFill>
                  <a:srgbClr val="191919"/>
                </a:solidFill>
                <a:uFillTx/>
                <a:latin typeface="Arial"/>
              </a:defRPr>
            </a:lvl1pPr>
          </a:lstStyle>
          <a:p>
            <a:pPr lvl="0"/>
            <a:fld id="{425CF870-52AB-4F1F-83C6-C0DE8885ED31}" type="slidenum">
              <a:t>‹#›</a:t>
            </a:fld>
            <a:endParaRPr lang="en-US"/>
          </a:p>
        </p:txBody>
      </p:sp>
      <p:sp>
        <p:nvSpPr>
          <p:cNvPr id="12" name="Google Shape;56;p5">
            <a:extLst>
              <a:ext uri="{FF2B5EF4-FFF2-40B4-BE49-F238E27FC236}">
                <a16:creationId xmlns:a16="http://schemas.microsoft.com/office/drawing/2014/main" id="{EA21B046-19AC-4247-869A-2812B7479DFD}"/>
              </a:ext>
            </a:extLst>
          </p:cNvPr>
          <p:cNvSpPr/>
          <p:nvPr/>
        </p:nvSpPr>
        <p:spPr>
          <a:xfrm>
            <a:off x="8363870" y="1273603"/>
            <a:ext cx="4310801" cy="431080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alpha val="6539"/>
            </a:srgbClr>
          </a:solidFill>
          <a:ln cap="flat">
            <a:noFill/>
            <a:prstDash val="solid"/>
          </a:ln>
        </p:spPr>
        <p:txBody>
          <a:bodyPr vert="horz" wrap="square" lIns="121898" tIns="121898" rIns="121898" bIns="121898"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191919"/>
              </a:solidFill>
              <a:uFillTx/>
              <a:latin typeface="Arial"/>
            </a:endParaRPr>
          </a:p>
        </p:txBody>
      </p:sp>
    </p:spTree>
    <p:extLst>
      <p:ext uri="{BB962C8B-B14F-4D97-AF65-F5344CB8AC3E}">
        <p14:creationId xmlns:p14="http://schemas.microsoft.com/office/powerpoint/2010/main" val="363111879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ubtitle">
    <p:bg>
      <p:bgPr>
        <a:solidFill>
          <a:srgbClr val="000000"/>
        </a:solidFill>
        <a:effectLst/>
      </p:bgPr>
    </p:bg>
    <p:spTree>
      <p:nvGrpSpPr>
        <p:cNvPr id="1" name=""/>
        <p:cNvGrpSpPr/>
        <p:nvPr/>
      </p:nvGrpSpPr>
      <p:grpSpPr>
        <a:xfrm>
          <a:off x="0" y="0"/>
          <a:ext cx="0" cy="0"/>
          <a:chOff x="0" y="0"/>
          <a:chExt cx="0" cy="0"/>
        </a:xfrm>
      </p:grpSpPr>
      <p:sp>
        <p:nvSpPr>
          <p:cNvPr id="2" name="Google Shape;21;p3">
            <a:extLst>
              <a:ext uri="{FF2B5EF4-FFF2-40B4-BE49-F238E27FC236}">
                <a16:creationId xmlns:a16="http://schemas.microsoft.com/office/drawing/2014/main" id="{F60D55BE-04ED-4B02-A0AA-AE72E523FD74}"/>
              </a:ext>
            </a:extLst>
          </p:cNvPr>
          <p:cNvSpPr/>
          <p:nvPr/>
        </p:nvSpPr>
        <p:spPr>
          <a:xfrm>
            <a:off x="10080665" y="5045586"/>
            <a:ext cx="3245123" cy="3259671"/>
          </a:xfrm>
          <a:custGeom>
            <a:avLst/>
            <a:gdLst>
              <a:gd name="f0" fmla="val w"/>
              <a:gd name="f1" fmla="val h"/>
              <a:gd name="f2" fmla="val 0"/>
              <a:gd name="f3" fmla="val 6321665"/>
              <a:gd name="f4" fmla="val 6350000"/>
              <a:gd name="f5" fmla="val 3160833"/>
              <a:gd name="f6" fmla="val 4908795"/>
              <a:gd name="f7" fmla="val 7817"/>
              <a:gd name="f8" fmla="val 6321666"/>
              <a:gd name="f9" fmla="val 1427021"/>
              <a:gd name="f10" fmla="val 3175000"/>
              <a:gd name="f11" fmla="val 4922979"/>
              <a:gd name="f12" fmla="val 6342183"/>
              <a:gd name="f13" fmla="val 1412871"/>
              <a:gd name="f14" fmla="*/ f0 1 6321665"/>
              <a:gd name="f15" fmla="*/ f1 1 6350000"/>
              <a:gd name="f16" fmla="val f2"/>
              <a:gd name="f17" fmla="val f3"/>
              <a:gd name="f18" fmla="val f4"/>
              <a:gd name="f19" fmla="+- f18 0 f16"/>
              <a:gd name="f20" fmla="+- f17 0 f16"/>
              <a:gd name="f21" fmla="*/ f20 1 6321665"/>
              <a:gd name="f22" fmla="*/ f19 1 6350000"/>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6321665" h="6350000">
                <a:moveTo>
                  <a:pt x="f5" y="f2"/>
                </a:moveTo>
                <a:lnTo>
                  <a:pt x="f5" y="f2"/>
                </a:lnTo>
                <a:cubicBezTo>
                  <a:pt x="f6" y="f7"/>
                  <a:pt x="f8" y="f9"/>
                  <a:pt x="f8" y="f10"/>
                </a:cubicBezTo>
                <a:cubicBezTo>
                  <a:pt x="f8" y="f11"/>
                  <a:pt x="f6" y="f12"/>
                  <a:pt x="f5" y="f4"/>
                </a:cubicBezTo>
                <a:cubicBezTo>
                  <a:pt x="f13" y="f12"/>
                  <a:pt x="f2" y="f11"/>
                  <a:pt x="f2" y="f10"/>
                </a:cubicBezTo>
                <a:cubicBezTo>
                  <a:pt x="f2" y="f9"/>
                  <a:pt x="f13" y="f7"/>
                  <a:pt x="f5" y="f2"/>
                </a:cubicBezTo>
                <a:close/>
              </a:path>
            </a:pathLst>
          </a:custGeom>
          <a:solidFill>
            <a:srgbClr val="E7E6E6"/>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alibri"/>
            </a:endParaRPr>
          </a:p>
        </p:txBody>
      </p:sp>
      <p:sp>
        <p:nvSpPr>
          <p:cNvPr id="3" name="Google Shape;22;p3">
            <a:extLst>
              <a:ext uri="{FF2B5EF4-FFF2-40B4-BE49-F238E27FC236}">
                <a16:creationId xmlns:a16="http://schemas.microsoft.com/office/drawing/2014/main" id="{5081EA7F-D85D-4622-8878-CAE3AE217054}"/>
              </a:ext>
            </a:extLst>
          </p:cNvPr>
          <p:cNvSpPr/>
          <p:nvPr/>
        </p:nvSpPr>
        <p:spPr>
          <a:xfrm>
            <a:off x="5854007" y="1405633"/>
            <a:ext cx="1158974" cy="1164168"/>
          </a:xfrm>
          <a:custGeom>
            <a:avLst/>
            <a:gdLst>
              <a:gd name="f0" fmla="val w"/>
              <a:gd name="f1" fmla="val h"/>
              <a:gd name="f2" fmla="val 0"/>
              <a:gd name="f3" fmla="val 6321665"/>
              <a:gd name="f4" fmla="val 6350000"/>
              <a:gd name="f5" fmla="val 3160833"/>
              <a:gd name="f6" fmla="val 4908795"/>
              <a:gd name="f7" fmla="val 7817"/>
              <a:gd name="f8" fmla="val 6321666"/>
              <a:gd name="f9" fmla="val 1427021"/>
              <a:gd name="f10" fmla="val 3175000"/>
              <a:gd name="f11" fmla="val 4922979"/>
              <a:gd name="f12" fmla="val 6342183"/>
              <a:gd name="f13" fmla="val 1412871"/>
              <a:gd name="f14" fmla="*/ f0 1 6321665"/>
              <a:gd name="f15" fmla="*/ f1 1 6350000"/>
              <a:gd name="f16" fmla="val f2"/>
              <a:gd name="f17" fmla="val f3"/>
              <a:gd name="f18" fmla="val f4"/>
              <a:gd name="f19" fmla="+- f18 0 f16"/>
              <a:gd name="f20" fmla="+- f17 0 f16"/>
              <a:gd name="f21" fmla="*/ f20 1 6321665"/>
              <a:gd name="f22" fmla="*/ f19 1 6350000"/>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6321665" h="6350000">
                <a:moveTo>
                  <a:pt x="f5" y="f2"/>
                </a:moveTo>
                <a:lnTo>
                  <a:pt x="f5" y="f2"/>
                </a:lnTo>
                <a:cubicBezTo>
                  <a:pt x="f6" y="f7"/>
                  <a:pt x="f8" y="f9"/>
                  <a:pt x="f8" y="f10"/>
                </a:cubicBezTo>
                <a:cubicBezTo>
                  <a:pt x="f8" y="f11"/>
                  <a:pt x="f6" y="f12"/>
                  <a:pt x="f5" y="f4"/>
                </a:cubicBezTo>
                <a:cubicBezTo>
                  <a:pt x="f13" y="f12"/>
                  <a:pt x="f2" y="f11"/>
                  <a:pt x="f2" y="f10"/>
                </a:cubicBezTo>
                <a:cubicBezTo>
                  <a:pt x="f2" y="f9"/>
                  <a:pt x="f13" y="f7"/>
                  <a:pt x="f5" y="f2"/>
                </a:cubicBezTo>
                <a:close/>
              </a:path>
            </a:pathLst>
          </a:custGeom>
          <a:solidFill>
            <a:srgbClr val="4472C4"/>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alibri"/>
            </a:endParaRPr>
          </a:p>
        </p:txBody>
      </p:sp>
      <p:sp>
        <p:nvSpPr>
          <p:cNvPr id="4" name="Google Shape;23;p3">
            <a:extLst>
              <a:ext uri="{FF2B5EF4-FFF2-40B4-BE49-F238E27FC236}">
                <a16:creationId xmlns:a16="http://schemas.microsoft.com/office/drawing/2014/main" id="{596F2313-8DFF-49A2-839C-004550875697}"/>
              </a:ext>
            </a:extLst>
          </p:cNvPr>
          <p:cNvSpPr/>
          <p:nvPr/>
        </p:nvSpPr>
        <p:spPr>
          <a:xfrm>
            <a:off x="588782" y="6172200"/>
            <a:ext cx="1158974" cy="1164168"/>
          </a:xfrm>
          <a:custGeom>
            <a:avLst/>
            <a:gdLst>
              <a:gd name="f0" fmla="val w"/>
              <a:gd name="f1" fmla="val h"/>
              <a:gd name="f2" fmla="val 0"/>
              <a:gd name="f3" fmla="val 6321665"/>
              <a:gd name="f4" fmla="val 6350000"/>
              <a:gd name="f5" fmla="val 3160833"/>
              <a:gd name="f6" fmla="val 4908795"/>
              <a:gd name="f7" fmla="val 7817"/>
              <a:gd name="f8" fmla="val 6321666"/>
              <a:gd name="f9" fmla="val 1427021"/>
              <a:gd name="f10" fmla="val 3175000"/>
              <a:gd name="f11" fmla="val 4922979"/>
              <a:gd name="f12" fmla="val 6342183"/>
              <a:gd name="f13" fmla="val 1412871"/>
              <a:gd name="f14" fmla="*/ f0 1 6321665"/>
              <a:gd name="f15" fmla="*/ f1 1 6350000"/>
              <a:gd name="f16" fmla="val f2"/>
              <a:gd name="f17" fmla="val f3"/>
              <a:gd name="f18" fmla="val f4"/>
              <a:gd name="f19" fmla="+- f18 0 f16"/>
              <a:gd name="f20" fmla="+- f17 0 f16"/>
              <a:gd name="f21" fmla="*/ f20 1 6321665"/>
              <a:gd name="f22" fmla="*/ f19 1 6350000"/>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6321665" h="6350000">
                <a:moveTo>
                  <a:pt x="f5" y="f2"/>
                </a:moveTo>
                <a:lnTo>
                  <a:pt x="f5" y="f2"/>
                </a:lnTo>
                <a:cubicBezTo>
                  <a:pt x="f6" y="f7"/>
                  <a:pt x="f8" y="f9"/>
                  <a:pt x="f8" y="f10"/>
                </a:cubicBezTo>
                <a:cubicBezTo>
                  <a:pt x="f8" y="f11"/>
                  <a:pt x="f6" y="f12"/>
                  <a:pt x="f5" y="f4"/>
                </a:cubicBezTo>
                <a:cubicBezTo>
                  <a:pt x="f13" y="f12"/>
                  <a:pt x="f2" y="f11"/>
                  <a:pt x="f2" y="f10"/>
                </a:cubicBezTo>
                <a:cubicBezTo>
                  <a:pt x="f2" y="f9"/>
                  <a:pt x="f13" y="f7"/>
                  <a:pt x="f5" y="f2"/>
                </a:cubicBezTo>
                <a:close/>
              </a:path>
            </a:pathLst>
          </a:custGeom>
          <a:solidFill>
            <a:srgbClr val="44546A"/>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alibri"/>
            </a:endParaRPr>
          </a:p>
        </p:txBody>
      </p:sp>
      <p:sp>
        <p:nvSpPr>
          <p:cNvPr id="5" name="Google Shape;24;p3">
            <a:extLst>
              <a:ext uri="{FF2B5EF4-FFF2-40B4-BE49-F238E27FC236}">
                <a16:creationId xmlns:a16="http://schemas.microsoft.com/office/drawing/2014/main" id="{1F7C8496-6D2A-492E-8F4D-6252639581E7}"/>
              </a:ext>
            </a:extLst>
          </p:cNvPr>
          <p:cNvSpPr/>
          <p:nvPr/>
        </p:nvSpPr>
        <p:spPr>
          <a:xfrm>
            <a:off x="1592674" y="-473924"/>
            <a:ext cx="1158974" cy="1164168"/>
          </a:xfrm>
          <a:custGeom>
            <a:avLst/>
            <a:gdLst>
              <a:gd name="f0" fmla="val w"/>
              <a:gd name="f1" fmla="val h"/>
              <a:gd name="f2" fmla="val 0"/>
              <a:gd name="f3" fmla="val 6321665"/>
              <a:gd name="f4" fmla="val 6350000"/>
              <a:gd name="f5" fmla="val 3160833"/>
              <a:gd name="f6" fmla="val 4908795"/>
              <a:gd name="f7" fmla="val 7817"/>
              <a:gd name="f8" fmla="val 6321666"/>
              <a:gd name="f9" fmla="val 1427021"/>
              <a:gd name="f10" fmla="val 3175000"/>
              <a:gd name="f11" fmla="val 4922979"/>
              <a:gd name="f12" fmla="val 6342183"/>
              <a:gd name="f13" fmla="val 1412871"/>
              <a:gd name="f14" fmla="*/ f0 1 6321665"/>
              <a:gd name="f15" fmla="*/ f1 1 6350000"/>
              <a:gd name="f16" fmla="val f2"/>
              <a:gd name="f17" fmla="val f3"/>
              <a:gd name="f18" fmla="val f4"/>
              <a:gd name="f19" fmla="+- f18 0 f16"/>
              <a:gd name="f20" fmla="+- f17 0 f16"/>
              <a:gd name="f21" fmla="*/ f20 1 6321665"/>
              <a:gd name="f22" fmla="*/ f19 1 6350000"/>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6321665" h="6350000">
                <a:moveTo>
                  <a:pt x="f5" y="f2"/>
                </a:moveTo>
                <a:lnTo>
                  <a:pt x="f5" y="f2"/>
                </a:lnTo>
                <a:cubicBezTo>
                  <a:pt x="f6" y="f7"/>
                  <a:pt x="f8" y="f9"/>
                  <a:pt x="f8" y="f10"/>
                </a:cubicBezTo>
                <a:cubicBezTo>
                  <a:pt x="f8" y="f11"/>
                  <a:pt x="f6" y="f12"/>
                  <a:pt x="f5" y="f4"/>
                </a:cubicBezTo>
                <a:cubicBezTo>
                  <a:pt x="f13" y="f12"/>
                  <a:pt x="f2" y="f11"/>
                  <a:pt x="f2" y="f10"/>
                </a:cubicBezTo>
                <a:cubicBezTo>
                  <a:pt x="f2" y="f9"/>
                  <a:pt x="f13" y="f7"/>
                  <a:pt x="f5" y="f2"/>
                </a:cubicBezTo>
                <a:close/>
              </a:path>
            </a:pathLst>
          </a:custGeom>
          <a:solidFill>
            <a:srgbClr val="E7E6E6"/>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alibri"/>
            </a:endParaRPr>
          </a:p>
        </p:txBody>
      </p:sp>
      <p:sp>
        <p:nvSpPr>
          <p:cNvPr id="6" name="Google Shape;25;p3">
            <a:extLst>
              <a:ext uri="{FF2B5EF4-FFF2-40B4-BE49-F238E27FC236}">
                <a16:creationId xmlns:a16="http://schemas.microsoft.com/office/drawing/2014/main" id="{AA4DE222-22CE-48A9-BA8A-D17C3F2677D6}"/>
              </a:ext>
            </a:extLst>
          </p:cNvPr>
          <p:cNvSpPr txBox="1">
            <a:spLocks noGrp="1"/>
          </p:cNvSpPr>
          <p:nvPr>
            <p:ph type="title"/>
          </p:nvPr>
        </p:nvSpPr>
        <p:spPr>
          <a:xfrm>
            <a:off x="842866" y="1877418"/>
            <a:ext cx="4617601" cy="2310396"/>
          </a:xfrm>
        </p:spPr>
        <p:txBody>
          <a:bodyPr/>
          <a:lstStyle>
            <a:lvl1pPr>
              <a:defRPr sz="5333">
                <a:solidFill>
                  <a:srgbClr val="FFFFFF"/>
                </a:solidFill>
              </a:defRPr>
            </a:lvl1pPr>
          </a:lstStyle>
          <a:p>
            <a:pPr lvl="0"/>
            <a:endParaRPr lang="en-GB"/>
          </a:p>
        </p:txBody>
      </p:sp>
      <p:sp>
        <p:nvSpPr>
          <p:cNvPr id="7" name="Google Shape;26;p3">
            <a:extLst>
              <a:ext uri="{FF2B5EF4-FFF2-40B4-BE49-F238E27FC236}">
                <a16:creationId xmlns:a16="http://schemas.microsoft.com/office/drawing/2014/main" id="{97F86CDD-4A24-438D-AB75-80A534C45CDF}"/>
              </a:ext>
            </a:extLst>
          </p:cNvPr>
          <p:cNvSpPr txBox="1">
            <a:spLocks noGrp="1"/>
          </p:cNvSpPr>
          <p:nvPr>
            <p:ph type="subTitle" idx="4294967295"/>
          </p:nvPr>
        </p:nvSpPr>
        <p:spPr>
          <a:xfrm>
            <a:off x="842866" y="4482215"/>
            <a:ext cx="4617601" cy="604400"/>
          </a:xfrm>
        </p:spPr>
        <p:txBody>
          <a:bodyPr/>
          <a:lstStyle>
            <a:lvl1pPr>
              <a:buNone/>
              <a:defRPr lang="en-GB" sz="2267">
                <a:solidFill>
                  <a:srgbClr val="44546A"/>
                </a:solidFill>
              </a:defRPr>
            </a:lvl1pPr>
          </a:lstStyle>
          <a:p>
            <a:pPr lvl="0"/>
            <a:endParaRPr lang="en-GB"/>
          </a:p>
        </p:txBody>
      </p:sp>
    </p:spTree>
    <p:extLst>
      <p:ext uri="{BB962C8B-B14F-4D97-AF65-F5344CB8AC3E}">
        <p14:creationId xmlns:p14="http://schemas.microsoft.com/office/powerpoint/2010/main" val="351647628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03012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Google Shape;6;p1">
            <a:extLst>
              <a:ext uri="{FF2B5EF4-FFF2-40B4-BE49-F238E27FC236}">
                <a16:creationId xmlns:a16="http://schemas.microsoft.com/office/drawing/2014/main" id="{655F8476-4458-4249-A8B6-77CDBF2C6469}"/>
              </a:ext>
            </a:extLst>
          </p:cNvPr>
          <p:cNvSpPr txBox="1">
            <a:spLocks noGrp="1"/>
          </p:cNvSpPr>
          <p:nvPr>
            <p:ph type="title"/>
          </p:nvPr>
        </p:nvSpPr>
        <p:spPr>
          <a:xfrm>
            <a:off x="1140403" y="1114662"/>
            <a:ext cx="9911199" cy="528404"/>
          </a:xfrm>
          <a:prstGeom prst="rect">
            <a:avLst/>
          </a:prstGeom>
          <a:noFill/>
          <a:ln>
            <a:noFill/>
          </a:ln>
        </p:spPr>
        <p:txBody>
          <a:bodyPr vert="horz" wrap="square" lIns="0" tIns="0" rIns="0" bIns="0" anchor="b" anchorCtr="0" compatLnSpc="1">
            <a:noAutofit/>
          </a:bodyPr>
          <a:lstStyle/>
          <a:p>
            <a:pPr lvl="0"/>
            <a:endParaRPr lang="en-GB"/>
          </a:p>
        </p:txBody>
      </p:sp>
      <p:sp>
        <p:nvSpPr>
          <p:cNvPr id="3" name="Google Shape;7;p1">
            <a:extLst>
              <a:ext uri="{FF2B5EF4-FFF2-40B4-BE49-F238E27FC236}">
                <a16:creationId xmlns:a16="http://schemas.microsoft.com/office/drawing/2014/main" id="{37834B39-3FE6-4FDA-A721-6008C5FA69FC}"/>
              </a:ext>
            </a:extLst>
          </p:cNvPr>
          <p:cNvSpPr txBox="1">
            <a:spLocks noGrp="1"/>
          </p:cNvSpPr>
          <p:nvPr>
            <p:ph type="body" idx="1"/>
          </p:nvPr>
        </p:nvSpPr>
        <p:spPr>
          <a:xfrm>
            <a:off x="1140403" y="1805263"/>
            <a:ext cx="9911199" cy="4045195"/>
          </a:xfrm>
          <a:prstGeom prst="rect">
            <a:avLst/>
          </a:prstGeom>
          <a:noFill/>
          <a:ln>
            <a:noFill/>
          </a:ln>
        </p:spPr>
        <p:txBody>
          <a:bodyPr vert="horz" wrap="square" lIns="0" tIns="0" rIns="0" bIns="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p:fade thruBlk="1"/>
  </p:transition>
  <p:txStyles>
    <p:titleStyle>
      <a:lvl1pPr marL="0" marR="0" lvl="0" indent="0" algn="l" defTabSz="914400" rtl="0" fontAlgn="auto" hangingPunct="1">
        <a:lnSpc>
          <a:spcPct val="100000"/>
        </a:lnSpc>
        <a:spcBef>
          <a:spcPts val="0"/>
        </a:spcBef>
        <a:spcAft>
          <a:spcPts val="0"/>
        </a:spcAft>
        <a:buNone/>
        <a:tabLst/>
        <a:defRPr lang="en-GB" sz="3500" b="0" i="0" u="none" strike="noStrike" kern="0" cap="none" spc="0" baseline="0">
          <a:solidFill>
            <a:srgbClr val="191919"/>
          </a:solidFill>
          <a:uFillTx/>
          <a:latin typeface="Rubik"/>
          <a:ea typeface="Rubik"/>
          <a:cs typeface="Rubik"/>
        </a:defRPr>
      </a:lvl1pPr>
    </p:titleStyle>
    <p:bodyStyle>
      <a:lvl1pPr marL="457200" marR="0" lvl="0" indent="-336554" algn="l" defTabSz="914400" rtl="0" fontAlgn="auto" hangingPunct="1">
        <a:lnSpc>
          <a:spcPct val="120000"/>
        </a:lnSpc>
        <a:spcBef>
          <a:spcPts val="0"/>
        </a:spcBef>
        <a:spcAft>
          <a:spcPts val="0"/>
        </a:spcAft>
        <a:buClr>
          <a:srgbClr val="191919"/>
        </a:buClr>
        <a:buSzPts val="1700"/>
        <a:buFont typeface="Rubik"/>
        <a:buChar char="●"/>
        <a:tabLst/>
        <a:defRPr lang="en-US" sz="1700" b="0" i="0" u="none" strike="noStrike" kern="0" cap="none" spc="0" baseline="0">
          <a:solidFill>
            <a:srgbClr val="191919"/>
          </a:solidFill>
          <a:uFillTx/>
          <a:latin typeface="Rubik"/>
          <a:ea typeface="Rubik"/>
          <a:cs typeface="Rubik"/>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Google Shape;6;p1">
            <a:extLst>
              <a:ext uri="{FF2B5EF4-FFF2-40B4-BE49-F238E27FC236}">
                <a16:creationId xmlns:a16="http://schemas.microsoft.com/office/drawing/2014/main" id="{4F23B7CF-FAFD-495D-AF0C-61655F99FC56}"/>
              </a:ext>
            </a:extLst>
          </p:cNvPr>
          <p:cNvSpPr txBox="1">
            <a:spLocks noGrp="1"/>
          </p:cNvSpPr>
          <p:nvPr>
            <p:ph type="title"/>
          </p:nvPr>
        </p:nvSpPr>
        <p:spPr>
          <a:xfrm>
            <a:off x="1140403" y="1114662"/>
            <a:ext cx="9911199" cy="528404"/>
          </a:xfrm>
          <a:prstGeom prst="rect">
            <a:avLst/>
          </a:prstGeom>
          <a:noFill/>
          <a:ln>
            <a:noFill/>
          </a:ln>
        </p:spPr>
        <p:txBody>
          <a:bodyPr vert="horz" wrap="square" lIns="0" tIns="0" rIns="0" bIns="0" anchor="b" anchorCtr="0" compatLnSpc="1">
            <a:noAutofit/>
          </a:bodyPr>
          <a:lstStyle/>
          <a:p>
            <a:pPr lvl="0"/>
            <a:endParaRPr lang="en-GB"/>
          </a:p>
        </p:txBody>
      </p:sp>
      <p:sp>
        <p:nvSpPr>
          <p:cNvPr id="3" name="Google Shape;7;p1">
            <a:extLst>
              <a:ext uri="{FF2B5EF4-FFF2-40B4-BE49-F238E27FC236}">
                <a16:creationId xmlns:a16="http://schemas.microsoft.com/office/drawing/2014/main" id="{6662E656-194A-4A66-9430-F85C98FE62B5}"/>
              </a:ext>
            </a:extLst>
          </p:cNvPr>
          <p:cNvSpPr txBox="1">
            <a:spLocks noGrp="1"/>
          </p:cNvSpPr>
          <p:nvPr>
            <p:ph type="body" idx="1"/>
          </p:nvPr>
        </p:nvSpPr>
        <p:spPr>
          <a:xfrm>
            <a:off x="1140403" y="1805263"/>
            <a:ext cx="9911199" cy="4045195"/>
          </a:xfrm>
          <a:prstGeom prst="rect">
            <a:avLst/>
          </a:prstGeom>
          <a:noFill/>
          <a:ln>
            <a:noFill/>
          </a:ln>
        </p:spPr>
        <p:txBody>
          <a:bodyPr vert="horz" wrap="square" lIns="0" tIns="0" rIns="0" bIns="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 bg1="lt1" tx1="dk1" bg2="lt2" tx2="dk2" accent1="accent1" accent2="accent2" accent3="accent3" accent4="accent4" accent5="accent5" accent6="accent6" hlink="hlink" folHlink="folHlink"/>
  <p:sldLayoutIdLst>
    <p:sldLayoutId id="2147483658" r:id="rId1"/>
  </p:sldLayoutIdLst>
  <p:transition>
    <p:fade thruBlk="1"/>
  </p:transition>
  <p:txStyles>
    <p:titleStyle>
      <a:lvl1pPr marL="0" marR="0" lvl="0" indent="0" algn="l" defTabSz="914400" rtl="0" fontAlgn="auto" hangingPunct="1">
        <a:lnSpc>
          <a:spcPct val="100000"/>
        </a:lnSpc>
        <a:spcBef>
          <a:spcPts val="0"/>
        </a:spcBef>
        <a:spcAft>
          <a:spcPts val="0"/>
        </a:spcAft>
        <a:buNone/>
        <a:tabLst/>
        <a:defRPr lang="en-GB" sz="3500" b="0" i="0" u="none" strike="noStrike" kern="0" cap="none" spc="0" baseline="0">
          <a:solidFill>
            <a:srgbClr val="191919"/>
          </a:solidFill>
          <a:uFillTx/>
          <a:latin typeface="Rubik"/>
          <a:ea typeface="Rubik"/>
          <a:cs typeface="Rubik"/>
        </a:defRPr>
      </a:lvl1pPr>
    </p:titleStyle>
    <p:bodyStyle>
      <a:lvl1pPr marL="457200" marR="0" lvl="0" indent="-336554" algn="l" defTabSz="914400" rtl="0" fontAlgn="auto" hangingPunct="1">
        <a:lnSpc>
          <a:spcPct val="120000"/>
        </a:lnSpc>
        <a:spcBef>
          <a:spcPts val="0"/>
        </a:spcBef>
        <a:spcAft>
          <a:spcPts val="0"/>
        </a:spcAft>
        <a:buClr>
          <a:srgbClr val="191919"/>
        </a:buClr>
        <a:buSzPts val="1700"/>
        <a:buFont typeface="Rubik"/>
        <a:buChar char="●"/>
        <a:tabLst/>
        <a:defRPr lang="en-GB" sz="1700" b="0" i="0" u="none" strike="noStrike" kern="0" cap="none" spc="0" baseline="0">
          <a:solidFill>
            <a:srgbClr val="191919"/>
          </a:solidFill>
          <a:uFillTx/>
          <a:latin typeface="Rubik"/>
          <a:ea typeface="Rubik"/>
          <a:cs typeface="Rubik"/>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4.png"/><Relationship Id="rId5" Type="http://schemas.openxmlformats.org/officeDocument/2006/relationships/image" Target="../media/image9.png"/><Relationship Id="rId15" Type="http://schemas.openxmlformats.org/officeDocument/2006/relationships/image" Target="../media/image14.png"/><Relationship Id="rId10" Type="http://schemas.openxmlformats.org/officeDocument/2006/relationships/image" Target="../media/image2.png"/><Relationship Id="rId4" Type="http://schemas.openxmlformats.org/officeDocument/2006/relationships/image" Target="../media/image8.png"/><Relationship Id="rId9" Type="http://schemas.microsoft.com/office/2007/relationships/hdphoto" Target="../media/hdphoto1.wdp"/><Relationship Id="rId1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gif"/></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6.jpeg"/><Relationship Id="rId7"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5.jpe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4.png"/><Relationship Id="rId5" Type="http://schemas.openxmlformats.org/officeDocument/2006/relationships/image" Target="../media/image9.png"/><Relationship Id="rId15" Type="http://schemas.openxmlformats.org/officeDocument/2006/relationships/image" Target="../media/image14.png"/><Relationship Id="rId10" Type="http://schemas.openxmlformats.org/officeDocument/2006/relationships/image" Target="../media/image2.png"/><Relationship Id="rId4" Type="http://schemas.openxmlformats.org/officeDocument/2006/relationships/image" Target="../media/image8.png"/><Relationship Id="rId9" Type="http://schemas.microsoft.com/office/2007/relationships/hdphoto" Target="../media/hdphoto1.wdp"/><Relationship Id="rId1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hyperlink" Target="mailto:rochelle.featherstone@nhs.net" TargetMode="External"/><Relationship Id="rId5" Type="http://schemas.openxmlformats.org/officeDocument/2006/relationships/hyperlink" Target="mailto:elise.featherstone@nhs.net" TargetMode="Externa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4.png"/><Relationship Id="rId5" Type="http://schemas.openxmlformats.org/officeDocument/2006/relationships/image" Target="../media/image9.png"/><Relationship Id="rId15" Type="http://schemas.openxmlformats.org/officeDocument/2006/relationships/image" Target="../media/image14.png"/><Relationship Id="rId10" Type="http://schemas.openxmlformats.org/officeDocument/2006/relationships/image" Target="../media/image2.png"/><Relationship Id="rId4" Type="http://schemas.openxmlformats.org/officeDocument/2006/relationships/image" Target="../media/image8.png"/><Relationship Id="rId9" Type="http://schemas.microsoft.com/office/2007/relationships/hdphoto" Target="../media/hdphoto1.wdp"/><Relationship Id="rId1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FD9CD3-14B3-4D74-9BF0-B07BE9B475AB}"/>
              </a:ext>
            </a:extLst>
          </p:cNvPr>
          <p:cNvSpPr/>
          <p:nvPr/>
        </p:nvSpPr>
        <p:spPr>
          <a:xfrm>
            <a:off x="0" y="-46288"/>
            <a:ext cx="12192000" cy="6904287"/>
          </a:xfrm>
          <a:prstGeom prst="rect">
            <a:avLst/>
          </a:prstGeom>
          <a:solidFill>
            <a:srgbClr val="67B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Google Shape;67;p11">
            <a:extLst>
              <a:ext uri="{FF2B5EF4-FFF2-40B4-BE49-F238E27FC236}">
                <a16:creationId xmlns:a16="http://schemas.microsoft.com/office/drawing/2014/main" id="{2A4877E5-B041-40DA-B15D-77870B3AAFAF}"/>
              </a:ext>
            </a:extLst>
          </p:cNvPr>
          <p:cNvSpPr txBox="1"/>
          <p:nvPr/>
        </p:nvSpPr>
        <p:spPr>
          <a:xfrm>
            <a:off x="1975307" y="1417171"/>
            <a:ext cx="4120693" cy="3077961"/>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6667" b="1" i="0" u="none" strike="noStrike" kern="1200" cap="none" spc="0" baseline="0">
                <a:solidFill>
                  <a:schemeClr val="bg1"/>
                </a:solidFill>
                <a:uFillTx/>
                <a:latin typeface="Segoe UI Black" panose="020B0A02040204020203" pitchFamily="34" charset="0"/>
                <a:ea typeface="Segoe UI Black" panose="020B0A02040204020203" pitchFamily="34" charset="0"/>
                <a:cs typeface="Rubik"/>
              </a:rPr>
              <a:t>Living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6667" b="1" i="0" u="none" strike="noStrike" kern="1200" cap="none" spc="0" baseline="0">
                <a:solidFill>
                  <a:schemeClr val="bg1"/>
                </a:solidFill>
                <a:uFillTx/>
                <a:latin typeface="Segoe UI Black" panose="020B0A02040204020203" pitchFamily="34" charset="0"/>
                <a:ea typeface="Segoe UI Black" panose="020B0A02040204020203" pitchFamily="34" charset="0"/>
                <a:cs typeface="Rubik"/>
              </a:rPr>
              <a:t>With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6667" b="1" i="0" u="none" strike="noStrike" kern="1200" cap="none" spc="0" baseline="0">
                <a:solidFill>
                  <a:schemeClr val="bg1"/>
                </a:solidFill>
                <a:uFillTx/>
                <a:latin typeface="Segoe UI Black" panose="020B0A02040204020203" pitchFamily="34" charset="0"/>
                <a:ea typeface="Segoe UI Black" panose="020B0A02040204020203" pitchFamily="34" charset="0"/>
                <a:cs typeface="Rubik"/>
              </a:rPr>
              <a:t>Diabetes</a:t>
            </a:r>
            <a:endParaRPr lang="en-GB" sz="933" b="1" i="0" u="none" strike="noStrike" kern="1200" cap="none" spc="0" baseline="0">
              <a:solidFill>
                <a:schemeClr val="bg1"/>
              </a:solidFill>
              <a:uFillTx/>
              <a:latin typeface="Segoe UI Black" panose="020B0A02040204020203" pitchFamily="34" charset="0"/>
              <a:ea typeface="Segoe UI Black" panose="020B0A02040204020203" pitchFamily="34" charset="0"/>
              <a:cs typeface="Arial"/>
            </a:endParaRPr>
          </a:p>
        </p:txBody>
      </p:sp>
      <p:sp>
        <p:nvSpPr>
          <p:cNvPr id="6" name="Google Shape;67;p11">
            <a:extLst>
              <a:ext uri="{FF2B5EF4-FFF2-40B4-BE49-F238E27FC236}">
                <a16:creationId xmlns:a16="http://schemas.microsoft.com/office/drawing/2014/main" id="{77A38F53-30B0-4F40-9382-9674EE06618B}"/>
              </a:ext>
            </a:extLst>
          </p:cNvPr>
          <p:cNvSpPr txBox="1"/>
          <p:nvPr/>
        </p:nvSpPr>
        <p:spPr>
          <a:xfrm>
            <a:off x="2045581" y="4495132"/>
            <a:ext cx="4557314" cy="61555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FFFFFF"/>
                </a:solidFill>
                <a:uFillTx/>
                <a:latin typeface="Century Gothic" panose="020B0502020202020204" pitchFamily="34" charset="0"/>
                <a:ea typeface="Rubik"/>
                <a:cs typeface="Rubik"/>
              </a:rPr>
              <a:t>Patient Perspective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1">
                <a:solidFill>
                  <a:srgbClr val="FFFFFF"/>
                </a:solidFill>
                <a:latin typeface="Century Gothic" panose="020B0502020202020204" pitchFamily="34" charset="0"/>
                <a:ea typeface="Rubik"/>
                <a:cs typeface="Rubik"/>
              </a:rPr>
              <a:t>Elise and Rochelle Featherstone</a:t>
            </a:r>
            <a:endParaRPr lang="en-GB" sz="2000" b="1" i="0" u="none" strike="noStrike" kern="1200" cap="none" spc="0" baseline="0">
              <a:solidFill>
                <a:srgbClr val="FFFFFF"/>
              </a:solidFill>
              <a:uFillTx/>
              <a:latin typeface="Century Gothic" panose="020B0502020202020204" pitchFamily="34" charset="0"/>
              <a:ea typeface="Rubik"/>
              <a:cs typeface="Rubik"/>
            </a:endParaRPr>
          </a:p>
        </p:txBody>
      </p:sp>
      <p:sp>
        <p:nvSpPr>
          <p:cNvPr id="7" name="Oval 6">
            <a:extLst>
              <a:ext uri="{FF2B5EF4-FFF2-40B4-BE49-F238E27FC236}">
                <a16:creationId xmlns:a16="http://schemas.microsoft.com/office/drawing/2014/main" id="{C9C2E6CF-FA59-4B59-A317-E90A8B732781}"/>
              </a:ext>
            </a:extLst>
          </p:cNvPr>
          <p:cNvSpPr/>
          <p:nvPr/>
        </p:nvSpPr>
        <p:spPr>
          <a:xfrm>
            <a:off x="-986118" y="268941"/>
            <a:ext cx="2277036" cy="2294965"/>
          </a:xfrm>
          <a:prstGeom prst="ellipse">
            <a:avLst/>
          </a:prstGeom>
          <a:solidFill>
            <a:srgbClr val="F86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5FB21C9E-B43A-4766-9977-4EE98F2D2F32}"/>
              </a:ext>
            </a:extLst>
          </p:cNvPr>
          <p:cNvSpPr/>
          <p:nvPr/>
        </p:nvSpPr>
        <p:spPr>
          <a:xfrm>
            <a:off x="10282518" y="5440829"/>
            <a:ext cx="2451422" cy="2491714"/>
          </a:xfrm>
          <a:prstGeom prst="ellipse">
            <a:avLst/>
          </a:prstGeom>
          <a:solidFill>
            <a:srgbClr val="009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1C08E20A-0958-4786-9663-E25E1373E008}"/>
              </a:ext>
            </a:extLst>
          </p:cNvPr>
          <p:cNvSpPr/>
          <p:nvPr/>
        </p:nvSpPr>
        <p:spPr>
          <a:xfrm>
            <a:off x="6524065" y="-1566067"/>
            <a:ext cx="2667000" cy="2667000"/>
          </a:xfrm>
          <a:prstGeom prst="ellipse">
            <a:avLst/>
          </a:prstGeom>
          <a:solidFill>
            <a:srgbClr val="FCB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164AD6E-BCB9-465F-93FA-58FED91BB4B1}"/>
              </a:ext>
            </a:extLst>
          </p:cNvPr>
          <p:cNvSpPr/>
          <p:nvPr/>
        </p:nvSpPr>
        <p:spPr>
          <a:xfrm>
            <a:off x="3155489" y="5835674"/>
            <a:ext cx="2667000" cy="266700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BD5C6339-0AF5-40EA-82A7-9C7508B0D2EA}"/>
              </a:ext>
            </a:extLst>
          </p:cNvPr>
          <p:cNvGrpSpPr/>
          <p:nvPr/>
        </p:nvGrpSpPr>
        <p:grpSpPr>
          <a:xfrm>
            <a:off x="7675536" y="1253500"/>
            <a:ext cx="3832693" cy="3669841"/>
            <a:chOff x="7675536" y="1253500"/>
            <a:chExt cx="3832693" cy="3669841"/>
          </a:xfrm>
        </p:grpSpPr>
        <p:sp>
          <p:nvSpPr>
            <p:cNvPr id="11" name="Oval 10">
              <a:extLst>
                <a:ext uri="{FF2B5EF4-FFF2-40B4-BE49-F238E27FC236}">
                  <a16:creationId xmlns:a16="http://schemas.microsoft.com/office/drawing/2014/main" id="{384C1C49-AB3A-43D3-B10C-86CC4AD11BF1}"/>
                </a:ext>
              </a:extLst>
            </p:cNvPr>
            <p:cNvSpPr/>
            <p:nvPr/>
          </p:nvSpPr>
          <p:spPr>
            <a:xfrm>
              <a:off x="8841230" y="1253500"/>
              <a:ext cx="2666999" cy="2620811"/>
            </a:xfrm>
            <a:prstGeom prst="ellipse">
              <a:avLst/>
            </a:prstGeom>
            <a:noFill/>
            <a:ln w="76200">
              <a:solidFill>
                <a:srgbClr val="0094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4FABEB6A-B736-4DFC-8FB1-FE38FC7E3FD4}"/>
                </a:ext>
              </a:extLst>
            </p:cNvPr>
            <p:cNvSpPr/>
            <p:nvPr/>
          </p:nvSpPr>
          <p:spPr>
            <a:xfrm>
              <a:off x="8574637" y="1462612"/>
              <a:ext cx="2666999" cy="2620811"/>
            </a:xfrm>
            <a:prstGeom prst="ellipse">
              <a:avLst/>
            </a:prstGeom>
            <a:noFill/>
            <a:ln w="76200">
              <a:solidFill>
                <a:srgbClr val="00949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5E7A499A-1C95-4541-857F-018D3D3991CC}"/>
                </a:ext>
              </a:extLst>
            </p:cNvPr>
            <p:cNvSpPr/>
            <p:nvPr/>
          </p:nvSpPr>
          <p:spPr>
            <a:xfrm>
              <a:off x="8267490" y="1749221"/>
              <a:ext cx="2666999" cy="2620811"/>
            </a:xfrm>
            <a:prstGeom prst="ellipse">
              <a:avLst/>
            </a:prstGeom>
            <a:noFill/>
            <a:ln w="76200">
              <a:solidFill>
                <a:srgbClr val="009490">
                  <a:alpha val="5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59469478-985D-41DB-A767-5D25AEEAA89B}"/>
                </a:ext>
              </a:extLst>
            </p:cNvPr>
            <p:cNvSpPr/>
            <p:nvPr/>
          </p:nvSpPr>
          <p:spPr>
            <a:xfrm>
              <a:off x="8000897" y="2035830"/>
              <a:ext cx="2666999" cy="2620811"/>
            </a:xfrm>
            <a:prstGeom prst="ellipse">
              <a:avLst/>
            </a:prstGeom>
            <a:noFill/>
            <a:ln w="76200">
              <a:solidFill>
                <a:srgbClr val="00949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60B92858-1C78-4F72-8BBE-A2E0FFAE5A19}"/>
                </a:ext>
              </a:extLst>
            </p:cNvPr>
            <p:cNvSpPr/>
            <p:nvPr/>
          </p:nvSpPr>
          <p:spPr>
            <a:xfrm>
              <a:off x="7675536" y="2302530"/>
              <a:ext cx="2666999" cy="2620811"/>
            </a:xfrm>
            <a:prstGeom prst="ellipse">
              <a:avLst/>
            </a:prstGeom>
            <a:noFill/>
            <a:ln w="76200">
              <a:solidFill>
                <a:srgbClr val="00949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2" name="Picture 21" descr="Shape, arrow&#10;&#10;Description automatically generated">
            <a:extLst>
              <a:ext uri="{FF2B5EF4-FFF2-40B4-BE49-F238E27FC236}">
                <a16:creationId xmlns:a16="http://schemas.microsoft.com/office/drawing/2014/main" id="{55307295-22C8-483D-92E1-225AB1D6D03A}"/>
              </a:ext>
            </a:extLst>
          </p:cNvPr>
          <p:cNvPicPr>
            <a:picLocks noChangeAspect="1"/>
          </p:cNvPicPr>
          <p:nvPr/>
        </p:nvPicPr>
        <p:blipFill rotWithShape="1">
          <a:blip r:embed="rId3">
            <a:extLst>
              <a:ext uri="{28A0092B-C50C-407E-A947-70E740481C1C}">
                <a14:useLocalDpi xmlns:a14="http://schemas.microsoft.com/office/drawing/2010/main" val="0"/>
              </a:ext>
            </a:extLst>
          </a:blip>
          <a:srcRect l="15505" t="22194" r="20314" b="10628"/>
          <a:stretch/>
        </p:blipFill>
        <p:spPr>
          <a:xfrm>
            <a:off x="9708844" y="4459622"/>
            <a:ext cx="2185138" cy="2287162"/>
          </a:xfrm>
          <a:prstGeom prst="rect">
            <a:avLst/>
          </a:prstGeom>
        </p:spPr>
      </p:pic>
      <p:pic>
        <p:nvPicPr>
          <p:cNvPr id="24" name="Picture 23" descr="Shape, circle&#10;&#10;Description automatically generated">
            <a:extLst>
              <a:ext uri="{FF2B5EF4-FFF2-40B4-BE49-F238E27FC236}">
                <a16:creationId xmlns:a16="http://schemas.microsoft.com/office/drawing/2014/main" id="{6C19E082-4097-4324-B8D6-56D6D661B05E}"/>
              </a:ext>
            </a:extLst>
          </p:cNvPr>
          <p:cNvPicPr>
            <a:picLocks noChangeAspect="1"/>
          </p:cNvPicPr>
          <p:nvPr/>
        </p:nvPicPr>
        <p:blipFill rotWithShape="1">
          <a:blip r:embed="rId4">
            <a:extLst>
              <a:ext uri="{28A0092B-C50C-407E-A947-70E740481C1C}">
                <a14:useLocalDpi xmlns:a14="http://schemas.microsoft.com/office/drawing/2010/main" val="0"/>
              </a:ext>
            </a:extLst>
          </a:blip>
          <a:srcRect l="20702" t="17916" r="19213" b="17566"/>
          <a:stretch/>
        </p:blipFill>
        <p:spPr>
          <a:xfrm>
            <a:off x="4928039" y="5508178"/>
            <a:ext cx="1213987" cy="1303535"/>
          </a:xfrm>
          <a:prstGeom prst="rect">
            <a:avLst/>
          </a:prstGeom>
        </p:spPr>
      </p:pic>
      <p:pic>
        <p:nvPicPr>
          <p:cNvPr id="34" name="Picture 33" descr="Icon&#10;&#10;Description automatically generated">
            <a:extLst>
              <a:ext uri="{FF2B5EF4-FFF2-40B4-BE49-F238E27FC236}">
                <a16:creationId xmlns:a16="http://schemas.microsoft.com/office/drawing/2014/main" id="{1EBAD290-32B3-49F1-92FD-0C9BDF52CCA6}"/>
              </a:ext>
            </a:extLst>
          </p:cNvPr>
          <p:cNvPicPr>
            <a:picLocks noChangeAspect="1"/>
          </p:cNvPicPr>
          <p:nvPr/>
        </p:nvPicPr>
        <p:blipFill rotWithShape="1">
          <a:blip r:embed="rId5">
            <a:extLst>
              <a:ext uri="{28A0092B-C50C-407E-A947-70E740481C1C}">
                <a14:useLocalDpi xmlns:a14="http://schemas.microsoft.com/office/drawing/2010/main" val="0"/>
              </a:ext>
            </a:extLst>
          </a:blip>
          <a:srcRect l="32180" t="25717" r="34554" b="18995"/>
          <a:stretch/>
        </p:blipFill>
        <p:spPr>
          <a:xfrm>
            <a:off x="6301016" y="1625009"/>
            <a:ext cx="1381498" cy="2296015"/>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F62FF86F-A7E2-415C-ABE6-567617860A07}"/>
              </a:ext>
            </a:extLst>
          </p:cNvPr>
          <p:cNvPicPr>
            <a:picLocks noChangeAspect="1"/>
          </p:cNvPicPr>
          <p:nvPr/>
        </p:nvPicPr>
        <p:blipFill rotWithShape="1">
          <a:blip r:embed="rId6">
            <a:extLst>
              <a:ext uri="{28A0092B-C50C-407E-A947-70E740481C1C}">
                <a14:useLocalDpi xmlns:a14="http://schemas.microsoft.com/office/drawing/2010/main" val="0"/>
              </a:ext>
            </a:extLst>
          </a:blip>
          <a:srcRect l="27361" t="13602" r="25172" b="19181"/>
          <a:stretch/>
        </p:blipFill>
        <p:spPr>
          <a:xfrm>
            <a:off x="9760338" y="410381"/>
            <a:ext cx="1788445" cy="2532566"/>
          </a:xfrm>
          <a:prstGeom prst="rect">
            <a:avLst/>
          </a:prstGeom>
        </p:spPr>
      </p:pic>
      <p:pic>
        <p:nvPicPr>
          <p:cNvPr id="38" name="Picture 37" descr="A picture containing shape&#10;&#10;Description automatically generated">
            <a:extLst>
              <a:ext uri="{FF2B5EF4-FFF2-40B4-BE49-F238E27FC236}">
                <a16:creationId xmlns:a16="http://schemas.microsoft.com/office/drawing/2014/main" id="{F982BE25-0CDA-4866-9E1D-EF27CE759A2C}"/>
              </a:ext>
            </a:extLst>
          </p:cNvPr>
          <p:cNvPicPr>
            <a:picLocks noChangeAspect="1"/>
          </p:cNvPicPr>
          <p:nvPr/>
        </p:nvPicPr>
        <p:blipFill rotWithShape="1">
          <a:blip r:embed="rId7">
            <a:extLst>
              <a:ext uri="{28A0092B-C50C-407E-A947-70E740481C1C}">
                <a14:useLocalDpi xmlns:a14="http://schemas.microsoft.com/office/drawing/2010/main" val="0"/>
              </a:ext>
            </a:extLst>
          </a:blip>
          <a:srcRect l="25648" t="14680" r="24996" b="12589"/>
          <a:stretch/>
        </p:blipFill>
        <p:spPr>
          <a:xfrm>
            <a:off x="186867" y="618978"/>
            <a:ext cx="1429412" cy="2106374"/>
          </a:xfrm>
          <a:prstGeom prst="rect">
            <a:avLst/>
          </a:prstGeom>
        </p:spPr>
      </p:pic>
      <p:pic>
        <p:nvPicPr>
          <p:cNvPr id="41" name="Picture 40" descr="A picture containing text&#10;&#10;Description automatically generated">
            <a:extLst>
              <a:ext uri="{FF2B5EF4-FFF2-40B4-BE49-F238E27FC236}">
                <a16:creationId xmlns:a16="http://schemas.microsoft.com/office/drawing/2014/main" id="{29862495-90F3-437C-AC50-0075BF6E40E1}"/>
              </a:ext>
            </a:extLst>
          </p:cNvPr>
          <p:cNvPicPr>
            <a:picLocks noChangeAspect="1"/>
          </p:cNvPicPr>
          <p:nvPr/>
        </p:nvPicPr>
        <p:blipFill rotWithShape="1">
          <a:blip r:embed="rId6">
            <a:extLst>
              <a:ext uri="{28A0092B-C50C-407E-A947-70E740481C1C}">
                <a14:useLocalDpi xmlns:a14="http://schemas.microsoft.com/office/drawing/2010/main" val="0"/>
              </a:ext>
            </a:extLst>
          </a:blip>
          <a:srcRect l="27361" t="13602" r="25172" b="19181"/>
          <a:stretch/>
        </p:blipFill>
        <p:spPr>
          <a:xfrm rot="963335">
            <a:off x="-211182" y="4758625"/>
            <a:ext cx="1581085" cy="2238929"/>
          </a:xfrm>
          <a:prstGeom prst="rect">
            <a:avLst/>
          </a:prstGeom>
        </p:spPr>
      </p:pic>
      <p:pic>
        <p:nvPicPr>
          <p:cNvPr id="42" name="Picture 41" descr="Shape, circle&#10;&#10;Description automatically generated">
            <a:extLst>
              <a:ext uri="{FF2B5EF4-FFF2-40B4-BE49-F238E27FC236}">
                <a16:creationId xmlns:a16="http://schemas.microsoft.com/office/drawing/2014/main" id="{7051E510-745A-414E-988B-CF067070D485}"/>
              </a:ext>
            </a:extLst>
          </p:cNvPr>
          <p:cNvPicPr>
            <a:picLocks noChangeAspect="1"/>
          </p:cNvPicPr>
          <p:nvPr/>
        </p:nvPicPr>
        <p:blipFill rotWithShape="1">
          <a:blip r:embed="rId4">
            <a:extLst>
              <a:ext uri="{28A0092B-C50C-407E-A947-70E740481C1C}">
                <a14:useLocalDpi xmlns:a14="http://schemas.microsoft.com/office/drawing/2010/main" val="0"/>
              </a:ext>
            </a:extLst>
          </a:blip>
          <a:srcRect l="20702" t="17916" r="19213" b="17566"/>
          <a:stretch/>
        </p:blipFill>
        <p:spPr>
          <a:xfrm rot="10800000">
            <a:off x="4387467" y="-657609"/>
            <a:ext cx="1594658" cy="1712286"/>
          </a:xfrm>
          <a:prstGeom prst="rect">
            <a:avLst/>
          </a:prstGeom>
        </p:spPr>
      </p:pic>
      <p:sp>
        <p:nvSpPr>
          <p:cNvPr id="2" name="Teardrop 1">
            <a:extLst>
              <a:ext uri="{FF2B5EF4-FFF2-40B4-BE49-F238E27FC236}">
                <a16:creationId xmlns:a16="http://schemas.microsoft.com/office/drawing/2014/main" id="{0613D64F-8611-4691-B49A-1B80FEB60D5E}"/>
              </a:ext>
            </a:extLst>
          </p:cNvPr>
          <p:cNvSpPr/>
          <p:nvPr/>
        </p:nvSpPr>
        <p:spPr>
          <a:xfrm rot="18789165">
            <a:off x="6904285" y="4028465"/>
            <a:ext cx="211388" cy="217071"/>
          </a:xfrm>
          <a:prstGeom prst="teardrop">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64671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618343-6004-4709-A08B-D267532D04E3}"/>
              </a:ext>
            </a:extLst>
          </p:cNvPr>
          <p:cNvSpPr/>
          <p:nvPr/>
        </p:nvSpPr>
        <p:spPr>
          <a:xfrm>
            <a:off x="0" y="0"/>
            <a:ext cx="12192000" cy="6858000"/>
          </a:xfrm>
          <a:prstGeom prst="rect">
            <a:avLst/>
          </a:prstGeom>
          <a:solidFill>
            <a:srgbClr val="F86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9433B3CF-58FE-413C-A2C6-6AF6DD8759A0}"/>
              </a:ext>
            </a:extLst>
          </p:cNvPr>
          <p:cNvSpPr/>
          <p:nvPr/>
        </p:nvSpPr>
        <p:spPr>
          <a:xfrm>
            <a:off x="389837" y="5781943"/>
            <a:ext cx="1915213" cy="1846659"/>
          </a:xfrm>
          <a:prstGeom prst="ellipse">
            <a:avLst/>
          </a:prstGeom>
          <a:solidFill>
            <a:srgbClr val="009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00891CA9-CB69-4318-B50A-F86797204231}"/>
              </a:ext>
            </a:extLst>
          </p:cNvPr>
          <p:cNvSpPr/>
          <p:nvPr/>
        </p:nvSpPr>
        <p:spPr>
          <a:xfrm>
            <a:off x="4387156" y="-757781"/>
            <a:ext cx="1464903" cy="1515562"/>
          </a:xfrm>
          <a:prstGeom prst="ellipse">
            <a:avLst/>
          </a:prstGeom>
          <a:solidFill>
            <a:srgbClr val="FCB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Google Shape;283;p24">
            <a:extLst>
              <a:ext uri="{FF2B5EF4-FFF2-40B4-BE49-F238E27FC236}">
                <a16:creationId xmlns:a16="http://schemas.microsoft.com/office/drawing/2014/main" id="{73F6A0A6-4B3A-4641-ABEB-58D075A0B02D}"/>
              </a:ext>
            </a:extLst>
          </p:cNvPr>
          <p:cNvSpPr txBox="1"/>
          <p:nvPr/>
        </p:nvSpPr>
        <p:spPr>
          <a:xfrm>
            <a:off x="831779" y="2318003"/>
            <a:ext cx="5246397" cy="1846659"/>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0" i="0" u="none" strike="noStrike" kern="1200" cap="none" spc="0" baseline="0">
                <a:solidFill>
                  <a:schemeClr val="bg1"/>
                </a:solidFill>
                <a:uFillTx/>
                <a:latin typeface="Segoe UI Black" panose="020B0A02040204020203" pitchFamily="34" charset="0"/>
                <a:ea typeface="Segoe UI Black" panose="020B0A02040204020203" pitchFamily="34" charset="0"/>
                <a:cs typeface="Rubik"/>
              </a:rPr>
              <a:t>Digital Advances in Diabetes Care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000" b="1">
              <a:solidFill>
                <a:schemeClr val="bg1"/>
              </a:solidFill>
              <a:latin typeface="Century Gothic" panose="020B0502020202020204" pitchFamily="34" charset="0"/>
              <a:ea typeface="Arial"/>
              <a:cs typeface="Arial"/>
            </a:endParaRPr>
          </a:p>
        </p:txBody>
      </p:sp>
      <p:pic>
        <p:nvPicPr>
          <p:cNvPr id="9" name="Picture 8" descr="A picture containing shape&#10;&#10;Description automatically generated">
            <a:extLst>
              <a:ext uri="{FF2B5EF4-FFF2-40B4-BE49-F238E27FC236}">
                <a16:creationId xmlns:a16="http://schemas.microsoft.com/office/drawing/2014/main" id="{C043AA4D-489B-401A-8FF2-F5169EDFE68F}"/>
              </a:ext>
            </a:extLst>
          </p:cNvPr>
          <p:cNvPicPr>
            <a:picLocks noChangeAspect="1"/>
          </p:cNvPicPr>
          <p:nvPr/>
        </p:nvPicPr>
        <p:blipFill rotWithShape="1">
          <a:blip r:embed="rId3">
            <a:extLst>
              <a:ext uri="{28A0092B-C50C-407E-A947-70E740481C1C}">
                <a14:useLocalDpi xmlns:a14="http://schemas.microsoft.com/office/drawing/2010/main" val="0"/>
              </a:ext>
            </a:extLst>
          </a:blip>
          <a:srcRect l="25648" t="14680" r="24996" b="12589"/>
          <a:stretch/>
        </p:blipFill>
        <p:spPr>
          <a:xfrm>
            <a:off x="10756828" y="4904931"/>
            <a:ext cx="1397780" cy="2059762"/>
          </a:xfrm>
          <a:prstGeom prst="rect">
            <a:avLst/>
          </a:prstGeom>
        </p:spPr>
      </p:pic>
      <p:pic>
        <p:nvPicPr>
          <p:cNvPr id="11" name="Picture 10">
            <a:extLst>
              <a:ext uri="{FF2B5EF4-FFF2-40B4-BE49-F238E27FC236}">
                <a16:creationId xmlns:a16="http://schemas.microsoft.com/office/drawing/2014/main" id="{8F8AFBE2-844E-4B28-92C1-CE0BF1BA7EFB}"/>
              </a:ext>
            </a:extLst>
          </p:cNvPr>
          <p:cNvPicPr>
            <a:picLocks noChangeAspect="1"/>
          </p:cNvPicPr>
          <p:nvPr/>
        </p:nvPicPr>
        <p:blipFill rotWithShape="1">
          <a:blip r:embed="rId4">
            <a:extLst>
              <a:ext uri="{28A0092B-C50C-407E-A947-70E740481C1C}">
                <a14:useLocalDpi xmlns:a14="http://schemas.microsoft.com/office/drawing/2010/main" val="0"/>
              </a:ext>
            </a:extLst>
          </a:blip>
          <a:srcRect l="25899" t="10462" r="29114" b="23282"/>
          <a:stretch/>
        </p:blipFill>
        <p:spPr>
          <a:xfrm>
            <a:off x="9461805" y="1554590"/>
            <a:ext cx="1397780" cy="2058632"/>
          </a:xfrm>
          <a:prstGeom prst="rect">
            <a:avLst/>
          </a:prstGeom>
        </p:spPr>
      </p:pic>
      <p:pic>
        <p:nvPicPr>
          <p:cNvPr id="12" name="Picture 11" descr="A picture containing qr code&#10;&#10;Description automatically generated">
            <a:extLst>
              <a:ext uri="{FF2B5EF4-FFF2-40B4-BE49-F238E27FC236}">
                <a16:creationId xmlns:a16="http://schemas.microsoft.com/office/drawing/2014/main" id="{8A7837B4-B0D4-4D59-A18B-C4B69B6558C3}"/>
              </a:ext>
            </a:extLst>
          </p:cNvPr>
          <p:cNvPicPr>
            <a:picLocks noChangeAspect="1"/>
          </p:cNvPicPr>
          <p:nvPr/>
        </p:nvPicPr>
        <p:blipFill rotWithShape="1">
          <a:blip r:embed="rId5">
            <a:extLst>
              <a:ext uri="{28A0092B-C50C-407E-A947-70E740481C1C}">
                <a14:useLocalDpi xmlns:a14="http://schemas.microsoft.com/office/drawing/2010/main" val="0"/>
              </a:ext>
            </a:extLst>
          </a:blip>
          <a:srcRect l="18168" t="14922" r="23808" b="13903"/>
          <a:stretch/>
        </p:blipFill>
        <p:spPr>
          <a:xfrm>
            <a:off x="10596114" y="-99194"/>
            <a:ext cx="1628145" cy="1997144"/>
          </a:xfrm>
          <a:prstGeom prst="rect">
            <a:avLst/>
          </a:prstGeom>
        </p:spPr>
      </p:pic>
      <p:pic>
        <p:nvPicPr>
          <p:cNvPr id="13" name="Picture 12" descr="Logo, company name&#10;&#10;Description automatically generated">
            <a:extLst>
              <a:ext uri="{FF2B5EF4-FFF2-40B4-BE49-F238E27FC236}">
                <a16:creationId xmlns:a16="http://schemas.microsoft.com/office/drawing/2014/main" id="{8AE3FA57-8EB7-49BE-BD79-820F0B855495}"/>
              </a:ext>
            </a:extLst>
          </p:cNvPr>
          <p:cNvPicPr>
            <a:picLocks noChangeAspect="1"/>
          </p:cNvPicPr>
          <p:nvPr/>
        </p:nvPicPr>
        <p:blipFill rotWithShape="1">
          <a:blip r:embed="rId6">
            <a:extLst>
              <a:ext uri="{28A0092B-C50C-407E-A947-70E740481C1C}">
                <a14:useLocalDpi xmlns:a14="http://schemas.microsoft.com/office/drawing/2010/main" val="0"/>
              </a:ext>
            </a:extLst>
          </a:blip>
          <a:srcRect l="24206" t="28711" r="19248" b="20963"/>
          <a:stretch/>
        </p:blipFill>
        <p:spPr>
          <a:xfrm>
            <a:off x="6011720" y="4895885"/>
            <a:ext cx="2253966" cy="2006048"/>
          </a:xfrm>
          <a:prstGeom prst="rect">
            <a:avLst/>
          </a:prstGeom>
        </p:spPr>
      </p:pic>
      <p:pic>
        <p:nvPicPr>
          <p:cNvPr id="14" name="Picture 13" descr="Logo&#10;&#10;Description automatically generated">
            <a:extLst>
              <a:ext uri="{FF2B5EF4-FFF2-40B4-BE49-F238E27FC236}">
                <a16:creationId xmlns:a16="http://schemas.microsoft.com/office/drawing/2014/main" id="{1B256A49-0BB4-4C0C-A372-127C5F75F06F}"/>
              </a:ext>
            </a:extLst>
          </p:cNvPr>
          <p:cNvPicPr>
            <a:picLocks noChangeAspect="1"/>
          </p:cNvPicPr>
          <p:nvPr/>
        </p:nvPicPr>
        <p:blipFill rotWithShape="1">
          <a:blip r:embed="rId7">
            <a:extLst>
              <a:ext uri="{28A0092B-C50C-407E-A947-70E740481C1C}">
                <a14:useLocalDpi xmlns:a14="http://schemas.microsoft.com/office/drawing/2010/main" val="0"/>
              </a:ext>
            </a:extLst>
          </a:blip>
          <a:srcRect l="27183" t="31255" r="24692" b="22814"/>
          <a:stretch/>
        </p:blipFill>
        <p:spPr>
          <a:xfrm>
            <a:off x="9120906" y="3580243"/>
            <a:ext cx="2049812" cy="1956404"/>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70C0EFBD-FCCA-40CE-980C-0EEF56899634}"/>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rcRect l="33548" t="17475" r="26329" b="8464"/>
          <a:stretch/>
        </p:blipFill>
        <p:spPr>
          <a:xfrm>
            <a:off x="8835820" y="-58454"/>
            <a:ext cx="1059904" cy="1956404"/>
          </a:xfrm>
          <a:prstGeom prst="rect">
            <a:avLst/>
          </a:prstGeom>
        </p:spPr>
      </p:pic>
      <p:pic>
        <p:nvPicPr>
          <p:cNvPr id="16" name="Picture 15" descr="Shape, circle&#10;&#10;Description automatically generated">
            <a:extLst>
              <a:ext uri="{FF2B5EF4-FFF2-40B4-BE49-F238E27FC236}">
                <a16:creationId xmlns:a16="http://schemas.microsoft.com/office/drawing/2014/main" id="{53B576EC-8660-471F-92C4-34CAF789F6B3}"/>
              </a:ext>
            </a:extLst>
          </p:cNvPr>
          <p:cNvPicPr>
            <a:picLocks noChangeAspect="1"/>
          </p:cNvPicPr>
          <p:nvPr/>
        </p:nvPicPr>
        <p:blipFill rotWithShape="1">
          <a:blip r:embed="rId10">
            <a:extLst>
              <a:ext uri="{28A0092B-C50C-407E-A947-70E740481C1C}">
                <a14:useLocalDpi xmlns:a14="http://schemas.microsoft.com/office/drawing/2010/main" val="0"/>
              </a:ext>
            </a:extLst>
          </a:blip>
          <a:srcRect l="20702" t="17916" r="19213" b="17566"/>
          <a:stretch/>
        </p:blipFill>
        <p:spPr>
          <a:xfrm>
            <a:off x="4542427" y="5601741"/>
            <a:ext cx="1442340" cy="1548733"/>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0CE6977A-D36D-4511-884F-DC146E12D013}"/>
              </a:ext>
            </a:extLst>
          </p:cNvPr>
          <p:cNvPicPr>
            <a:picLocks noChangeAspect="1"/>
          </p:cNvPicPr>
          <p:nvPr/>
        </p:nvPicPr>
        <p:blipFill rotWithShape="1">
          <a:blip r:embed="rId11">
            <a:extLst>
              <a:ext uri="{28A0092B-C50C-407E-A947-70E740481C1C}">
                <a14:useLocalDpi xmlns:a14="http://schemas.microsoft.com/office/drawing/2010/main" val="0"/>
              </a:ext>
            </a:extLst>
          </a:blip>
          <a:srcRect l="27361" t="13602" r="25172" b="19181"/>
          <a:stretch/>
        </p:blipFill>
        <p:spPr>
          <a:xfrm>
            <a:off x="8155662" y="2571958"/>
            <a:ext cx="1243486" cy="1760865"/>
          </a:xfrm>
          <a:prstGeom prst="rect">
            <a:avLst/>
          </a:prstGeom>
        </p:spPr>
      </p:pic>
      <p:pic>
        <p:nvPicPr>
          <p:cNvPr id="18" name="Picture 17" descr="Logo&#10;&#10;Description automatically generated">
            <a:extLst>
              <a:ext uri="{FF2B5EF4-FFF2-40B4-BE49-F238E27FC236}">
                <a16:creationId xmlns:a16="http://schemas.microsoft.com/office/drawing/2014/main" id="{0BCB4A20-714C-4A0F-9510-24B2D6303BEE}"/>
              </a:ext>
            </a:extLst>
          </p:cNvPr>
          <p:cNvPicPr>
            <a:picLocks noChangeAspect="1"/>
          </p:cNvPicPr>
          <p:nvPr/>
        </p:nvPicPr>
        <p:blipFill rotWithShape="1">
          <a:blip r:embed="rId12">
            <a:extLst>
              <a:ext uri="{28A0092B-C50C-407E-A947-70E740481C1C}">
                <a14:useLocalDpi xmlns:a14="http://schemas.microsoft.com/office/drawing/2010/main" val="0"/>
              </a:ext>
            </a:extLst>
          </a:blip>
          <a:srcRect l="34812" t="24890" r="27174" b="15745"/>
          <a:stretch/>
        </p:blipFill>
        <p:spPr>
          <a:xfrm>
            <a:off x="8122285" y="4545126"/>
            <a:ext cx="1509179" cy="2356807"/>
          </a:xfrm>
          <a:prstGeom prst="rect">
            <a:avLst/>
          </a:prstGeom>
        </p:spPr>
      </p:pic>
      <p:pic>
        <p:nvPicPr>
          <p:cNvPr id="19" name="Picture 18" descr="Shape, arrow&#10;&#10;Description automatically generated">
            <a:extLst>
              <a:ext uri="{FF2B5EF4-FFF2-40B4-BE49-F238E27FC236}">
                <a16:creationId xmlns:a16="http://schemas.microsoft.com/office/drawing/2014/main" id="{4527696A-3099-48DA-9181-662E04EAFCF6}"/>
              </a:ext>
            </a:extLst>
          </p:cNvPr>
          <p:cNvPicPr>
            <a:picLocks noChangeAspect="1"/>
          </p:cNvPicPr>
          <p:nvPr/>
        </p:nvPicPr>
        <p:blipFill rotWithShape="1">
          <a:blip r:embed="rId13">
            <a:extLst>
              <a:ext uri="{28A0092B-C50C-407E-A947-70E740481C1C}">
                <a14:useLocalDpi xmlns:a14="http://schemas.microsoft.com/office/drawing/2010/main" val="0"/>
              </a:ext>
            </a:extLst>
          </a:blip>
          <a:srcRect l="15505" t="22194" r="20314" b="10628"/>
          <a:stretch/>
        </p:blipFill>
        <p:spPr>
          <a:xfrm>
            <a:off x="10866136" y="2583906"/>
            <a:ext cx="1351571" cy="1414676"/>
          </a:xfrm>
          <a:prstGeom prst="rect">
            <a:avLst/>
          </a:prstGeom>
        </p:spPr>
      </p:pic>
      <p:pic>
        <p:nvPicPr>
          <p:cNvPr id="20" name="Picture 19" descr="Icon&#10;&#10;Description automatically generated">
            <a:extLst>
              <a:ext uri="{FF2B5EF4-FFF2-40B4-BE49-F238E27FC236}">
                <a16:creationId xmlns:a16="http://schemas.microsoft.com/office/drawing/2014/main" id="{47885533-EBAB-47B8-AF43-C89D13B75553}"/>
              </a:ext>
            </a:extLst>
          </p:cNvPr>
          <p:cNvPicPr>
            <a:picLocks noChangeAspect="1"/>
          </p:cNvPicPr>
          <p:nvPr/>
        </p:nvPicPr>
        <p:blipFill rotWithShape="1">
          <a:blip r:embed="rId14">
            <a:extLst>
              <a:ext uri="{28A0092B-C50C-407E-A947-70E740481C1C}">
                <a14:useLocalDpi xmlns:a14="http://schemas.microsoft.com/office/drawing/2010/main" val="0"/>
              </a:ext>
            </a:extLst>
          </a:blip>
          <a:srcRect l="32180" t="25717" r="34554" b="18995"/>
          <a:stretch/>
        </p:blipFill>
        <p:spPr>
          <a:xfrm>
            <a:off x="7062066" y="3145708"/>
            <a:ext cx="909002" cy="1510738"/>
          </a:xfrm>
          <a:prstGeom prst="rect">
            <a:avLst/>
          </a:prstGeom>
        </p:spPr>
      </p:pic>
      <p:pic>
        <p:nvPicPr>
          <p:cNvPr id="21" name="Picture 20" descr="Icon&#10;&#10;Description automatically generated">
            <a:extLst>
              <a:ext uri="{FF2B5EF4-FFF2-40B4-BE49-F238E27FC236}">
                <a16:creationId xmlns:a16="http://schemas.microsoft.com/office/drawing/2014/main" id="{FEA9F809-C962-4297-8710-0DFF1C9DC2EE}"/>
              </a:ext>
            </a:extLst>
          </p:cNvPr>
          <p:cNvPicPr>
            <a:picLocks noChangeAspect="1"/>
          </p:cNvPicPr>
          <p:nvPr/>
        </p:nvPicPr>
        <p:blipFill rotWithShape="1">
          <a:blip r:embed="rId15">
            <a:extLst>
              <a:ext uri="{28A0092B-C50C-407E-A947-70E740481C1C}">
                <a14:useLocalDpi xmlns:a14="http://schemas.microsoft.com/office/drawing/2010/main" val="0"/>
              </a:ext>
            </a:extLst>
          </a:blip>
          <a:srcRect l="34990" t="20030" r="25300" b="16782"/>
          <a:stretch/>
        </p:blipFill>
        <p:spPr>
          <a:xfrm>
            <a:off x="7851258" y="1289621"/>
            <a:ext cx="959319" cy="1526514"/>
          </a:xfrm>
          <a:prstGeom prst="rect">
            <a:avLst/>
          </a:prstGeom>
        </p:spPr>
      </p:pic>
      <p:pic>
        <p:nvPicPr>
          <p:cNvPr id="22" name="Picture 21" descr="A picture containing shape&#10;&#10;Description automatically generated">
            <a:extLst>
              <a:ext uri="{FF2B5EF4-FFF2-40B4-BE49-F238E27FC236}">
                <a16:creationId xmlns:a16="http://schemas.microsoft.com/office/drawing/2014/main" id="{23B0432D-E6D9-45BE-926D-9BF90D4A2D41}"/>
              </a:ext>
            </a:extLst>
          </p:cNvPr>
          <p:cNvPicPr>
            <a:picLocks noChangeAspect="1"/>
          </p:cNvPicPr>
          <p:nvPr/>
        </p:nvPicPr>
        <p:blipFill rotWithShape="1">
          <a:blip r:embed="rId3">
            <a:extLst>
              <a:ext uri="{28A0092B-C50C-407E-A947-70E740481C1C}">
                <a14:useLocalDpi xmlns:a14="http://schemas.microsoft.com/office/drawing/2010/main" val="0"/>
              </a:ext>
            </a:extLst>
          </a:blip>
          <a:srcRect l="25648" t="14680" r="24996" b="12589"/>
          <a:stretch/>
        </p:blipFill>
        <p:spPr>
          <a:xfrm>
            <a:off x="9819441" y="5583365"/>
            <a:ext cx="937387" cy="1381328"/>
          </a:xfrm>
          <a:prstGeom prst="rect">
            <a:avLst/>
          </a:prstGeom>
        </p:spPr>
      </p:pic>
      <p:pic>
        <p:nvPicPr>
          <p:cNvPr id="23" name="Picture 22" descr="Shape, circle&#10;&#10;Description automatically generated">
            <a:extLst>
              <a:ext uri="{FF2B5EF4-FFF2-40B4-BE49-F238E27FC236}">
                <a16:creationId xmlns:a16="http://schemas.microsoft.com/office/drawing/2014/main" id="{2F0F2B01-C1B6-4EFD-9EC5-8248CC0486B4}"/>
              </a:ext>
            </a:extLst>
          </p:cNvPr>
          <p:cNvPicPr>
            <a:picLocks noChangeAspect="1"/>
          </p:cNvPicPr>
          <p:nvPr/>
        </p:nvPicPr>
        <p:blipFill rotWithShape="1">
          <a:blip r:embed="rId10">
            <a:extLst>
              <a:ext uri="{28A0092B-C50C-407E-A947-70E740481C1C}">
                <a14:useLocalDpi xmlns:a14="http://schemas.microsoft.com/office/drawing/2010/main" val="0"/>
              </a:ext>
            </a:extLst>
          </a:blip>
          <a:srcRect l="20702" t="17916" r="19213" b="17566"/>
          <a:stretch/>
        </p:blipFill>
        <p:spPr>
          <a:xfrm>
            <a:off x="11432582" y="3674830"/>
            <a:ext cx="1127314" cy="1210469"/>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84E3B774-5F4C-4D81-B464-8443F546101D}"/>
              </a:ext>
            </a:extLst>
          </p:cNvPr>
          <p:cNvPicPr>
            <a:picLocks noChangeAspect="1"/>
          </p:cNvPicPr>
          <p:nvPr/>
        </p:nvPicPr>
        <p:blipFill rotWithShape="1">
          <a:blip r:embed="rId11">
            <a:extLst>
              <a:ext uri="{28A0092B-C50C-407E-A947-70E740481C1C}">
                <a14:useLocalDpi xmlns:a14="http://schemas.microsoft.com/office/drawing/2010/main" val="0"/>
              </a:ext>
            </a:extLst>
          </a:blip>
          <a:srcRect l="27361" t="13602" r="25172" b="19181"/>
          <a:stretch/>
        </p:blipFill>
        <p:spPr>
          <a:xfrm rot="8398515">
            <a:off x="9532614" y="-581852"/>
            <a:ext cx="1243486" cy="1760865"/>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5A7616F5-0928-466B-A54D-33186A86EC55}"/>
              </a:ext>
            </a:extLst>
          </p:cNvPr>
          <p:cNvPicPr>
            <a:picLocks noChangeAspect="1"/>
          </p:cNvPicPr>
          <p:nvPr/>
        </p:nvPicPr>
        <p:blipFill rotWithShape="1">
          <a:blip r:embed="rId11">
            <a:extLst>
              <a:ext uri="{28A0092B-C50C-407E-A947-70E740481C1C}">
                <a14:useLocalDpi xmlns:a14="http://schemas.microsoft.com/office/drawing/2010/main" val="0"/>
              </a:ext>
            </a:extLst>
          </a:blip>
          <a:srcRect l="27361" t="13602" r="25172" b="19181"/>
          <a:stretch/>
        </p:blipFill>
        <p:spPr>
          <a:xfrm rot="14093056">
            <a:off x="11238217" y="1407701"/>
            <a:ext cx="1243486" cy="1760865"/>
          </a:xfrm>
          <a:prstGeom prst="rect">
            <a:avLst/>
          </a:prstGeom>
        </p:spPr>
      </p:pic>
    </p:spTree>
    <p:extLst>
      <p:ext uri="{BB962C8B-B14F-4D97-AF65-F5344CB8AC3E}">
        <p14:creationId xmlns:p14="http://schemas.microsoft.com/office/powerpoint/2010/main" val="3379267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grpSp>
        <p:nvGrpSpPr>
          <p:cNvPr id="15" name="Google Shape;454;p34">
            <a:extLst>
              <a:ext uri="{FF2B5EF4-FFF2-40B4-BE49-F238E27FC236}">
                <a16:creationId xmlns:a16="http://schemas.microsoft.com/office/drawing/2014/main" id="{C9280466-4181-4E2B-B5AE-104CDEB2014E}"/>
              </a:ext>
            </a:extLst>
          </p:cNvPr>
          <p:cNvGrpSpPr/>
          <p:nvPr/>
        </p:nvGrpSpPr>
        <p:grpSpPr>
          <a:xfrm>
            <a:off x="740601" y="995653"/>
            <a:ext cx="4465758" cy="1355324"/>
            <a:chOff x="740601" y="995653"/>
            <a:chExt cx="4465758" cy="1355324"/>
          </a:xfrm>
        </p:grpSpPr>
        <p:sp>
          <p:nvSpPr>
            <p:cNvPr id="16" name="Google Shape;455;p34">
              <a:extLst>
                <a:ext uri="{FF2B5EF4-FFF2-40B4-BE49-F238E27FC236}">
                  <a16:creationId xmlns:a16="http://schemas.microsoft.com/office/drawing/2014/main" id="{F3CF1B0D-1EDE-41CF-B49D-82C25708818B}"/>
                </a:ext>
              </a:extLst>
            </p:cNvPr>
            <p:cNvSpPr txBox="1"/>
            <p:nvPr/>
          </p:nvSpPr>
          <p:spPr>
            <a:xfrm>
              <a:off x="740601" y="1741579"/>
              <a:ext cx="4462948" cy="60939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733" b="0" i="0" u="none" strike="noStrike" kern="1200" cap="none" spc="0" baseline="0">
                  <a:solidFill>
                    <a:srgbClr val="191919"/>
                  </a:solidFill>
                  <a:uFillTx/>
                  <a:latin typeface="Century Gothic" panose="020B0502020202020204" pitchFamily="34" charset="0"/>
                  <a:ea typeface="Rubik"/>
                  <a:cs typeface="Rubik"/>
                </a:rPr>
                <a:t>Or better known the Holy Grail of Diabetes.</a:t>
              </a:r>
              <a:r>
                <a:rPr lang="en-GB" sz="800" b="0" i="0" u="none" strike="noStrike" kern="1200" cap="none" spc="0" baseline="0">
                  <a:solidFill>
                    <a:srgbClr val="191919"/>
                  </a:solidFill>
                  <a:uFillTx/>
                  <a:latin typeface="Century Gothic" panose="020B0502020202020204" pitchFamily="34" charset="0"/>
                  <a:ea typeface="Arimo"/>
                  <a:cs typeface="Arimo"/>
                </a:rPr>
                <a:t> </a:t>
              </a:r>
              <a:endParaRPr lang="en-GB" sz="933" b="0" i="0" u="none" strike="noStrike" kern="1200" cap="none" spc="0" baseline="0">
                <a:solidFill>
                  <a:srgbClr val="191919"/>
                </a:solidFill>
                <a:uFillTx/>
                <a:latin typeface="Century Gothic" panose="020B0502020202020204" pitchFamily="34" charset="0"/>
              </a:endParaRPr>
            </a:p>
          </p:txBody>
        </p:sp>
        <p:sp>
          <p:nvSpPr>
            <p:cNvPr id="17" name="Google Shape;456;p34">
              <a:extLst>
                <a:ext uri="{FF2B5EF4-FFF2-40B4-BE49-F238E27FC236}">
                  <a16:creationId xmlns:a16="http://schemas.microsoft.com/office/drawing/2014/main" id="{EAA40F39-E6D2-41A9-BAEC-6F38D40CE72D}"/>
                </a:ext>
              </a:extLst>
            </p:cNvPr>
            <p:cNvSpPr txBox="1"/>
            <p:nvPr/>
          </p:nvSpPr>
          <p:spPr>
            <a:xfrm>
              <a:off x="743411" y="995653"/>
              <a:ext cx="4462948" cy="677104"/>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400" b="0" i="0" u="none" strike="noStrike" kern="1200" cap="none" spc="0" baseline="0">
                  <a:solidFill>
                    <a:srgbClr val="191919"/>
                  </a:solidFill>
                  <a:uFillTx/>
                  <a:latin typeface="MADE Tommy Soft" panose="02000803000000020004" pitchFamily="50" charset="0"/>
                  <a:cs typeface="Rubik"/>
                </a:rPr>
                <a:t>Freestyle Libre</a:t>
              </a:r>
              <a:endParaRPr lang="en-GB" sz="933" b="0" i="0" u="none" strike="noStrike" kern="1200" cap="none" spc="0" baseline="0">
                <a:solidFill>
                  <a:srgbClr val="191919"/>
                </a:solidFill>
                <a:uFillTx/>
                <a:latin typeface="MADE Tommy Soft" panose="02000803000000020004" pitchFamily="50" charset="0"/>
              </a:endParaRPr>
            </a:p>
          </p:txBody>
        </p:sp>
      </p:grpSp>
      <p:sp>
        <p:nvSpPr>
          <p:cNvPr id="20" name="Rectangle 19">
            <a:extLst>
              <a:ext uri="{FF2B5EF4-FFF2-40B4-BE49-F238E27FC236}">
                <a16:creationId xmlns:a16="http://schemas.microsoft.com/office/drawing/2014/main" id="{7D850E9D-7AF9-45E6-8FA6-C48023EC8918}"/>
              </a:ext>
            </a:extLst>
          </p:cNvPr>
          <p:cNvSpPr/>
          <p:nvPr/>
        </p:nvSpPr>
        <p:spPr>
          <a:xfrm>
            <a:off x="0" y="0"/>
            <a:ext cx="12192000" cy="6858000"/>
          </a:xfrm>
          <a:prstGeom prst="rect">
            <a:avLst/>
          </a:prstGeom>
          <a:solidFill>
            <a:srgbClr val="FCB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359319E5-B3B6-48DD-BB57-54B40429182B}"/>
              </a:ext>
            </a:extLst>
          </p:cNvPr>
          <p:cNvSpPr/>
          <p:nvPr/>
        </p:nvSpPr>
        <p:spPr>
          <a:xfrm>
            <a:off x="1850337" y="6197252"/>
            <a:ext cx="2340663" cy="2527648"/>
          </a:xfrm>
          <a:prstGeom prst="ellipse">
            <a:avLst/>
          </a:prstGeom>
          <a:solidFill>
            <a:srgbClr val="009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BB76BC57-5B3F-41C7-9B23-812A832EC575}"/>
              </a:ext>
            </a:extLst>
          </p:cNvPr>
          <p:cNvSpPr/>
          <p:nvPr/>
        </p:nvSpPr>
        <p:spPr>
          <a:xfrm>
            <a:off x="10385288" y="-493213"/>
            <a:ext cx="2292536" cy="2306721"/>
          </a:xfrm>
          <a:prstGeom prst="ellipse">
            <a:avLst/>
          </a:prstGeom>
          <a:noFill/>
          <a:ln w="76200">
            <a:solidFill>
              <a:srgbClr val="F86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icture containing indoor, black, dark&#10;&#10;Description automatically generated">
            <a:extLst>
              <a:ext uri="{FF2B5EF4-FFF2-40B4-BE49-F238E27FC236}">
                <a16:creationId xmlns:a16="http://schemas.microsoft.com/office/drawing/2014/main" id="{B4DCDBD8-09B0-4A9F-8D3E-5D11D718DD80}"/>
              </a:ext>
            </a:extLst>
          </p:cNvPr>
          <p:cNvPicPr>
            <a:picLocks noChangeAspect="1"/>
          </p:cNvPicPr>
          <p:nvPr/>
        </p:nvPicPr>
        <p:blipFill rotWithShape="1">
          <a:blip r:embed="rId3">
            <a:extLst>
              <a:ext uri="{28A0092B-C50C-407E-A947-70E740481C1C}">
                <a14:useLocalDpi xmlns:a14="http://schemas.microsoft.com/office/drawing/2010/main" val="0"/>
              </a:ext>
            </a:extLst>
          </a:blip>
          <a:srcRect t="4098" b="57014"/>
          <a:stretch/>
        </p:blipFill>
        <p:spPr>
          <a:xfrm>
            <a:off x="4651362" y="1821885"/>
            <a:ext cx="6592397" cy="3418234"/>
          </a:xfrm>
          <a:prstGeom prst="rect">
            <a:avLst/>
          </a:prstGeom>
        </p:spPr>
      </p:pic>
      <p:sp>
        <p:nvSpPr>
          <p:cNvPr id="11" name="Google Shape;133;p15">
            <a:extLst>
              <a:ext uri="{FF2B5EF4-FFF2-40B4-BE49-F238E27FC236}">
                <a16:creationId xmlns:a16="http://schemas.microsoft.com/office/drawing/2014/main" id="{B105F9CB-D3BB-4D5E-B577-1CAFFE0CA673}"/>
              </a:ext>
            </a:extLst>
          </p:cNvPr>
          <p:cNvSpPr txBox="1"/>
          <p:nvPr/>
        </p:nvSpPr>
        <p:spPr>
          <a:xfrm>
            <a:off x="821931" y="660148"/>
            <a:ext cx="9077533" cy="147732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0" i="0" u="none" strike="noStrike" kern="1200" cap="none" spc="0" baseline="0">
                <a:solidFill>
                  <a:srgbClr val="FFFFFF"/>
                </a:solidFill>
                <a:uFillTx/>
                <a:latin typeface="Segoe UI Black" panose="020B0A02040204020203" pitchFamily="34" charset="0"/>
                <a:ea typeface="Segoe UI Black" panose="020B0A02040204020203" pitchFamily="34" charset="0"/>
                <a:cs typeface="Arial"/>
              </a:rPr>
              <a:t>C</a:t>
            </a:r>
            <a:r>
              <a:rPr lang="en-US" sz="4800">
                <a:solidFill>
                  <a:srgbClr val="FFFFFF"/>
                </a:solidFill>
                <a:latin typeface="Segoe UI Black" panose="020B0A02040204020203" pitchFamily="34" charset="0"/>
                <a:ea typeface="Segoe UI Black" panose="020B0A02040204020203" pitchFamily="34" charset="0"/>
                <a:cs typeface="Arial"/>
              </a:rPr>
              <a:t>ontinuous Glucose Monitoring (CGM)</a:t>
            </a:r>
            <a:endParaRPr lang="en-US" sz="933" b="0" i="0" u="none" strike="noStrike" kern="1200" cap="none" spc="0" baseline="0">
              <a:solidFill>
                <a:srgbClr val="FFFFFF"/>
              </a:solidFill>
              <a:uFillTx/>
              <a:latin typeface="Segoe UI Black" panose="020B0A02040204020203" pitchFamily="34" charset="0"/>
              <a:ea typeface="Segoe UI Black" panose="020B0A02040204020203" pitchFamily="34" charset="0"/>
              <a:cs typeface="Arial"/>
            </a:endParaRPr>
          </a:p>
        </p:txBody>
      </p:sp>
      <p:sp>
        <p:nvSpPr>
          <p:cNvPr id="13" name="Google Shape;132;p15">
            <a:extLst>
              <a:ext uri="{FF2B5EF4-FFF2-40B4-BE49-F238E27FC236}">
                <a16:creationId xmlns:a16="http://schemas.microsoft.com/office/drawing/2014/main" id="{F31B9FEE-89A3-4775-B0E3-D95FDB2DC7BE}"/>
              </a:ext>
            </a:extLst>
          </p:cNvPr>
          <p:cNvSpPr txBox="1"/>
          <p:nvPr/>
        </p:nvSpPr>
        <p:spPr>
          <a:xfrm>
            <a:off x="1017917" y="5233563"/>
            <a:ext cx="7861039" cy="702244"/>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2000" b="1">
                <a:solidFill>
                  <a:schemeClr val="bg1"/>
                </a:solidFill>
                <a:latin typeface="Century Gothic" panose="020B0502020202020204" pitchFamily="34" charset="0"/>
              </a:rPr>
              <a:t>‘’Wearing a CGM has given us a part of our life back we never knew we lost…’’</a:t>
            </a:r>
            <a:endParaRPr lang="en-GB" sz="1050" b="1" i="0" u="none" strike="noStrike" kern="1200" cap="none" spc="0" baseline="0">
              <a:solidFill>
                <a:schemeClr val="bg1"/>
              </a:solidFill>
              <a:uFillTx/>
              <a:latin typeface="Century Gothic" panose="020B0502020202020204" pitchFamily="34" charset="0"/>
            </a:endParaRPr>
          </a:p>
        </p:txBody>
      </p:sp>
      <p:sp>
        <p:nvSpPr>
          <p:cNvPr id="14" name="Google Shape;337;p29">
            <a:extLst>
              <a:ext uri="{FF2B5EF4-FFF2-40B4-BE49-F238E27FC236}">
                <a16:creationId xmlns:a16="http://schemas.microsoft.com/office/drawing/2014/main" id="{6F7510C1-62A8-4E6B-9363-A67E92492CC2}"/>
              </a:ext>
            </a:extLst>
          </p:cNvPr>
          <p:cNvSpPr txBox="1"/>
          <p:nvPr/>
        </p:nvSpPr>
        <p:spPr>
          <a:xfrm>
            <a:off x="821931" y="2419799"/>
            <a:ext cx="5631878" cy="254890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2000" b="1">
                <a:solidFill>
                  <a:srgbClr val="FFFFFF"/>
                </a:solidFill>
                <a:latin typeface="Century Gothic" panose="020B0502020202020204" pitchFamily="34" charset="0"/>
                <a:ea typeface="Segoe UI Black" panose="020B0A02040204020203" pitchFamily="34" charset="0"/>
                <a:cs typeface="Arial"/>
              </a:rPr>
              <a:t>Life Changing Benefits:</a:t>
            </a:r>
          </a:p>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2000" b="1">
              <a:solidFill>
                <a:srgbClr val="FFFFFF"/>
              </a:solidFill>
              <a:latin typeface="Century Gothic" panose="020B0502020202020204" pitchFamily="34" charset="0"/>
              <a:ea typeface="Segoe UI Black" panose="020B0A02040204020203" pitchFamily="34" charset="0"/>
              <a:cs typeface="Arial"/>
            </a:endParaRPr>
          </a:p>
          <a:p>
            <a:pPr marL="342900" marR="0" lvl="0" indent="-342900" algn="l" defTabSz="914400" rtl="0" fontAlgn="auto" hangingPunct="1">
              <a:lnSpc>
                <a:spcPct val="12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GB" sz="2000" b="1" i="0" u="none" strike="noStrike" kern="1200" cap="none" spc="0" baseline="0">
                <a:solidFill>
                  <a:srgbClr val="FFFFFF"/>
                </a:solidFill>
                <a:uFillTx/>
                <a:latin typeface="Century Gothic" panose="020B0502020202020204" pitchFamily="34" charset="0"/>
                <a:ea typeface="Segoe UI Black" panose="020B0A02040204020203" pitchFamily="34" charset="0"/>
                <a:cs typeface="Arial"/>
              </a:rPr>
              <a:t>Reduction in painful </a:t>
            </a:r>
            <a:r>
              <a:rPr lang="en-GB" sz="2000" b="1">
                <a:solidFill>
                  <a:srgbClr val="FFFFFF"/>
                </a:solidFill>
                <a:latin typeface="Century Gothic" panose="020B0502020202020204" pitchFamily="34" charset="0"/>
                <a:ea typeface="Segoe UI Black" panose="020B0A02040204020203" pitchFamily="34" charset="0"/>
                <a:cs typeface="Arial"/>
              </a:rPr>
              <a:t>manual testing</a:t>
            </a:r>
            <a:endParaRPr lang="en-GB" sz="2000" b="1" i="0" u="none" strike="noStrike" kern="1200" cap="none" spc="0" baseline="0">
              <a:solidFill>
                <a:srgbClr val="FFFFFF"/>
              </a:solidFill>
              <a:uFillTx/>
              <a:latin typeface="Century Gothic" panose="020B0502020202020204" pitchFamily="34" charset="0"/>
              <a:ea typeface="Segoe UI Black" panose="020B0A02040204020203" pitchFamily="34" charset="0"/>
              <a:cs typeface="Arial"/>
            </a:endParaRPr>
          </a:p>
          <a:p>
            <a:pPr marL="342900" marR="0" lvl="0" indent="-342900" algn="l" defTabSz="914400" rtl="0" fontAlgn="auto" hangingPunct="1">
              <a:lnSpc>
                <a:spcPct val="12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GB" sz="2000" b="1" i="0" u="none" strike="noStrike" kern="1200" cap="none" spc="0" baseline="0">
                <a:solidFill>
                  <a:srgbClr val="FFFFFF"/>
                </a:solidFill>
                <a:uFillTx/>
                <a:latin typeface="Century Gothic" panose="020B0502020202020204" pitchFamily="34" charset="0"/>
                <a:ea typeface="Segoe UI Black" panose="020B0A02040204020203" pitchFamily="34" charset="0"/>
                <a:cs typeface="Arial"/>
              </a:rPr>
              <a:t>Predictive b</a:t>
            </a:r>
            <a:r>
              <a:rPr lang="en-GB" sz="2000" b="1">
                <a:solidFill>
                  <a:srgbClr val="FFFFFF"/>
                </a:solidFill>
                <a:latin typeface="Century Gothic" panose="020B0502020202020204" pitchFamily="34" charset="0"/>
                <a:ea typeface="Segoe UI Black" panose="020B0A02040204020203" pitchFamily="34" charset="0"/>
                <a:cs typeface="Arial"/>
              </a:rPr>
              <a:t>lood sugar levels</a:t>
            </a:r>
          </a:p>
          <a:p>
            <a:pPr marL="342900" marR="0" lvl="0" indent="-342900" algn="l" defTabSz="914400" rtl="0" fontAlgn="auto" hangingPunct="1">
              <a:lnSpc>
                <a:spcPct val="12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GB" sz="2000" b="1">
                <a:solidFill>
                  <a:srgbClr val="FFFFFF"/>
                </a:solidFill>
                <a:latin typeface="Century Gothic" panose="020B0502020202020204" pitchFamily="34" charset="0"/>
                <a:ea typeface="Segoe UI Black" panose="020B0A02040204020203" pitchFamily="34" charset="0"/>
                <a:cs typeface="Arial"/>
              </a:rPr>
              <a:t>Informed decision making</a:t>
            </a:r>
          </a:p>
          <a:p>
            <a:pPr marL="342900" marR="0" lvl="0" indent="-342900" algn="l" defTabSz="914400" rtl="0" fontAlgn="auto" hangingPunct="1">
              <a:lnSpc>
                <a:spcPct val="12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GB" sz="2000" b="1">
                <a:solidFill>
                  <a:srgbClr val="FFFFFF"/>
                </a:solidFill>
                <a:latin typeface="Century Gothic" panose="020B0502020202020204" pitchFamily="34" charset="0"/>
                <a:ea typeface="Segoe UI Black" panose="020B0A02040204020203" pitchFamily="34" charset="0"/>
                <a:cs typeface="Arial"/>
              </a:rPr>
              <a:t>Tailored clinical care  </a:t>
            </a:r>
          </a:p>
          <a:p>
            <a:pPr marL="342900" marR="0" lvl="0" indent="-342900" algn="l" defTabSz="914400" rtl="0" fontAlgn="auto" hangingPunct="1">
              <a:lnSpc>
                <a:spcPct val="12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GB" sz="2000" b="1" i="0" u="none" strike="noStrike" kern="1200" cap="none" spc="0" baseline="0">
                <a:solidFill>
                  <a:srgbClr val="FFFFFF"/>
                </a:solidFill>
                <a:uFillTx/>
                <a:latin typeface="Century Gothic" panose="020B0502020202020204" pitchFamily="34" charset="0"/>
                <a:ea typeface="Segoe UI Black" panose="020B0A02040204020203" pitchFamily="34" charset="0"/>
                <a:cs typeface="Arial"/>
              </a:rPr>
              <a:t>Peace of mind</a:t>
            </a:r>
            <a:endParaRPr lang="en-GB" sz="2400" b="1" i="0" u="none" strike="noStrike" kern="1200" cap="none" spc="0" baseline="0">
              <a:solidFill>
                <a:srgbClr val="FFFFFF"/>
              </a:solidFill>
              <a:uFillTx/>
              <a:latin typeface="Century Gothic" panose="020B0502020202020204" pitchFamily="34" charset="0"/>
              <a:ea typeface="Segoe UI Black" panose="020B0A02040204020203" pitchFamily="34" charset="0"/>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oogle Shape;454;p34">
            <a:extLst>
              <a:ext uri="{FF2B5EF4-FFF2-40B4-BE49-F238E27FC236}">
                <a16:creationId xmlns:a16="http://schemas.microsoft.com/office/drawing/2014/main" id="{C9280466-4181-4E2B-B5AE-104CDEB2014E}"/>
              </a:ext>
            </a:extLst>
          </p:cNvPr>
          <p:cNvGrpSpPr/>
          <p:nvPr/>
        </p:nvGrpSpPr>
        <p:grpSpPr>
          <a:xfrm>
            <a:off x="740601" y="995653"/>
            <a:ext cx="4465758" cy="1355324"/>
            <a:chOff x="740601" y="995653"/>
            <a:chExt cx="4465758" cy="1355324"/>
          </a:xfrm>
        </p:grpSpPr>
        <p:sp>
          <p:nvSpPr>
            <p:cNvPr id="16" name="Google Shape;455;p34">
              <a:extLst>
                <a:ext uri="{FF2B5EF4-FFF2-40B4-BE49-F238E27FC236}">
                  <a16:creationId xmlns:a16="http://schemas.microsoft.com/office/drawing/2014/main" id="{F3CF1B0D-1EDE-41CF-B49D-82C25708818B}"/>
                </a:ext>
              </a:extLst>
            </p:cNvPr>
            <p:cNvSpPr txBox="1"/>
            <p:nvPr/>
          </p:nvSpPr>
          <p:spPr>
            <a:xfrm>
              <a:off x="740601" y="1741579"/>
              <a:ext cx="4462948" cy="60939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733" b="0" i="0" u="none" strike="noStrike" kern="1200" cap="none" spc="0" baseline="0">
                  <a:solidFill>
                    <a:srgbClr val="191919"/>
                  </a:solidFill>
                  <a:uFillTx/>
                  <a:latin typeface="Century Gothic" panose="020B0502020202020204" pitchFamily="34" charset="0"/>
                  <a:ea typeface="Rubik"/>
                  <a:cs typeface="Rubik"/>
                </a:rPr>
                <a:t>Or better known the Holy Grail of Diabetes.</a:t>
              </a:r>
              <a:r>
                <a:rPr lang="en-GB" sz="800" b="0" i="0" u="none" strike="noStrike" kern="1200" cap="none" spc="0" baseline="0">
                  <a:solidFill>
                    <a:srgbClr val="191919"/>
                  </a:solidFill>
                  <a:uFillTx/>
                  <a:latin typeface="Century Gothic" panose="020B0502020202020204" pitchFamily="34" charset="0"/>
                  <a:ea typeface="Arimo"/>
                  <a:cs typeface="Arimo"/>
                </a:rPr>
                <a:t> </a:t>
              </a:r>
              <a:endParaRPr lang="en-GB" sz="933" b="0" i="0" u="none" strike="noStrike" kern="1200" cap="none" spc="0" baseline="0">
                <a:solidFill>
                  <a:srgbClr val="191919"/>
                </a:solidFill>
                <a:uFillTx/>
                <a:latin typeface="Century Gothic" panose="020B0502020202020204" pitchFamily="34" charset="0"/>
              </a:endParaRPr>
            </a:p>
          </p:txBody>
        </p:sp>
        <p:sp>
          <p:nvSpPr>
            <p:cNvPr id="17" name="Google Shape;456;p34">
              <a:extLst>
                <a:ext uri="{FF2B5EF4-FFF2-40B4-BE49-F238E27FC236}">
                  <a16:creationId xmlns:a16="http://schemas.microsoft.com/office/drawing/2014/main" id="{EAA40F39-E6D2-41A9-BAEC-6F38D40CE72D}"/>
                </a:ext>
              </a:extLst>
            </p:cNvPr>
            <p:cNvSpPr txBox="1"/>
            <p:nvPr/>
          </p:nvSpPr>
          <p:spPr>
            <a:xfrm>
              <a:off x="743411" y="995653"/>
              <a:ext cx="4462948" cy="677104"/>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400" b="0" i="0" u="none" strike="noStrike" kern="1200" cap="none" spc="0" baseline="0">
                  <a:solidFill>
                    <a:srgbClr val="191919"/>
                  </a:solidFill>
                  <a:uFillTx/>
                  <a:latin typeface="MADE Tommy Soft" panose="02000803000000020004" pitchFamily="50" charset="0"/>
                  <a:cs typeface="Rubik"/>
                </a:rPr>
                <a:t>Freestyle Libre</a:t>
              </a:r>
              <a:endParaRPr lang="en-GB" sz="933" b="0" i="0" u="none" strike="noStrike" kern="1200" cap="none" spc="0" baseline="0">
                <a:solidFill>
                  <a:srgbClr val="191919"/>
                </a:solidFill>
                <a:uFillTx/>
                <a:latin typeface="MADE Tommy Soft" panose="02000803000000020004" pitchFamily="50" charset="0"/>
              </a:endParaRPr>
            </a:p>
          </p:txBody>
        </p:sp>
      </p:grpSp>
      <p:sp>
        <p:nvSpPr>
          <p:cNvPr id="20" name="Rectangle 19">
            <a:extLst>
              <a:ext uri="{FF2B5EF4-FFF2-40B4-BE49-F238E27FC236}">
                <a16:creationId xmlns:a16="http://schemas.microsoft.com/office/drawing/2014/main" id="{7D850E9D-7AF9-45E6-8FA6-C48023EC8918}"/>
              </a:ext>
            </a:extLst>
          </p:cNvPr>
          <p:cNvSpPr/>
          <p:nvPr/>
        </p:nvSpPr>
        <p:spPr>
          <a:xfrm>
            <a:off x="0" y="0"/>
            <a:ext cx="12192000" cy="6858000"/>
          </a:xfrm>
          <a:prstGeom prst="rect">
            <a:avLst/>
          </a:prstGeom>
          <a:solidFill>
            <a:srgbClr val="FCB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359319E5-B3B6-48DD-BB57-54B40429182B}"/>
              </a:ext>
            </a:extLst>
          </p:cNvPr>
          <p:cNvSpPr/>
          <p:nvPr/>
        </p:nvSpPr>
        <p:spPr>
          <a:xfrm>
            <a:off x="1850337" y="6483002"/>
            <a:ext cx="2340663" cy="2527648"/>
          </a:xfrm>
          <a:prstGeom prst="ellipse">
            <a:avLst/>
          </a:prstGeom>
          <a:solidFill>
            <a:srgbClr val="009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LibreView | FreeStyle Blood Glucose Meters">
            <a:extLst>
              <a:ext uri="{FF2B5EF4-FFF2-40B4-BE49-F238E27FC236}">
                <a16:creationId xmlns:a16="http://schemas.microsoft.com/office/drawing/2014/main" id="{911E7306-9AEC-43F5-84F7-C4B1BD6A5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648530"/>
            <a:ext cx="8543925" cy="4688333"/>
          </a:xfrm>
          <a:prstGeom prst="rect">
            <a:avLst/>
          </a:prstGeom>
          <a:noFill/>
          <a:extLst>
            <a:ext uri="{909E8E84-426E-40DD-AFC4-6F175D3DCCD1}">
              <a14:hiddenFill xmlns:a14="http://schemas.microsoft.com/office/drawing/2010/main">
                <a:solidFill>
                  <a:srgbClr val="FFFFFF"/>
                </a:solidFill>
              </a14:hiddenFill>
            </a:ext>
          </a:extLst>
        </p:spPr>
      </p:pic>
      <p:sp>
        <p:nvSpPr>
          <p:cNvPr id="18" name="Google Shape;133;p15">
            <a:extLst>
              <a:ext uri="{FF2B5EF4-FFF2-40B4-BE49-F238E27FC236}">
                <a16:creationId xmlns:a16="http://schemas.microsoft.com/office/drawing/2014/main" id="{4032317E-C022-4A7B-B74D-0A8E0789788A}"/>
              </a:ext>
            </a:extLst>
          </p:cNvPr>
          <p:cNvSpPr txBox="1"/>
          <p:nvPr/>
        </p:nvSpPr>
        <p:spPr>
          <a:xfrm>
            <a:off x="829530" y="626321"/>
            <a:ext cx="9077533" cy="738664"/>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a:solidFill>
                  <a:srgbClr val="FFFFFF"/>
                </a:solidFill>
                <a:latin typeface="Segoe UI Black" panose="020B0A02040204020203" pitchFamily="34" charset="0"/>
                <a:ea typeface="Segoe UI Black" panose="020B0A02040204020203" pitchFamily="34" charset="0"/>
                <a:cs typeface="Arial"/>
              </a:rPr>
              <a:t>CGM</a:t>
            </a:r>
            <a:r>
              <a:rPr lang="en-US" sz="4800" b="0" i="0" u="none" strike="noStrike" kern="1200" cap="none" spc="0" baseline="0">
                <a:solidFill>
                  <a:srgbClr val="FFFFFF"/>
                </a:solidFill>
                <a:uFillTx/>
                <a:latin typeface="Segoe UI Black" panose="020B0A02040204020203" pitchFamily="34" charset="0"/>
                <a:ea typeface="Segoe UI Black" panose="020B0A02040204020203" pitchFamily="34" charset="0"/>
                <a:cs typeface="Arial"/>
              </a:rPr>
              <a:t> Dashboard</a:t>
            </a:r>
            <a:endParaRPr lang="en-US" sz="933" b="0" i="0" u="none" strike="noStrike" kern="1200" cap="none" spc="0" baseline="0">
              <a:solidFill>
                <a:srgbClr val="FFFFFF"/>
              </a:solidFill>
              <a:uFillTx/>
              <a:latin typeface="Segoe UI Black" panose="020B0A02040204020203" pitchFamily="34" charset="0"/>
              <a:ea typeface="Segoe UI Black" panose="020B0A02040204020203" pitchFamily="34" charset="0"/>
              <a:cs typeface="Arial"/>
            </a:endParaRPr>
          </a:p>
        </p:txBody>
      </p:sp>
      <p:sp>
        <p:nvSpPr>
          <p:cNvPr id="19" name="Google Shape;337;p29">
            <a:extLst>
              <a:ext uri="{FF2B5EF4-FFF2-40B4-BE49-F238E27FC236}">
                <a16:creationId xmlns:a16="http://schemas.microsoft.com/office/drawing/2014/main" id="{C2F0018E-6C95-4D97-8501-36D7A3EA7E25}"/>
              </a:ext>
            </a:extLst>
          </p:cNvPr>
          <p:cNvSpPr txBox="1"/>
          <p:nvPr/>
        </p:nvSpPr>
        <p:spPr>
          <a:xfrm>
            <a:off x="8635460" y="2016005"/>
            <a:ext cx="3156490" cy="3656899"/>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2000" b="1">
                <a:solidFill>
                  <a:srgbClr val="FFFFFF"/>
                </a:solidFill>
                <a:latin typeface="Century Gothic" panose="020B0502020202020204" pitchFamily="34" charset="0"/>
                <a:ea typeface="Segoe UI Black" panose="020B0A02040204020203" pitchFamily="34" charset="0"/>
                <a:cs typeface="Arial"/>
              </a:rPr>
              <a:t>View the same data and information that my clinician can:</a:t>
            </a:r>
          </a:p>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2000" b="1">
              <a:solidFill>
                <a:srgbClr val="FFFFFF"/>
              </a:solidFill>
              <a:latin typeface="Century Gothic" panose="020B0502020202020204" pitchFamily="34" charset="0"/>
              <a:ea typeface="Segoe UI Black" panose="020B0A02040204020203" pitchFamily="34" charset="0"/>
              <a:cs typeface="Arial"/>
            </a:endParaRPr>
          </a:p>
          <a:p>
            <a:pPr marL="342900" marR="0" lvl="0" indent="-342900" algn="l" defTabSz="914400" rtl="0" fontAlgn="auto" hangingPunct="1">
              <a:lnSpc>
                <a:spcPct val="12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GB" sz="2000" b="1">
                <a:solidFill>
                  <a:srgbClr val="FFFFFF"/>
                </a:solidFill>
                <a:latin typeface="Century Gothic" panose="020B0502020202020204" pitchFamily="34" charset="0"/>
                <a:ea typeface="Segoe UI Black" panose="020B0A02040204020203" pitchFamily="34" charset="0"/>
                <a:cs typeface="Arial"/>
              </a:rPr>
              <a:t>Daily patterns</a:t>
            </a:r>
          </a:p>
          <a:p>
            <a:pPr marL="342900" marR="0" lvl="0" indent="-342900" algn="l" defTabSz="914400" rtl="0" fontAlgn="auto" hangingPunct="1">
              <a:lnSpc>
                <a:spcPct val="12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GB" sz="2000" b="1">
                <a:solidFill>
                  <a:srgbClr val="FFFFFF"/>
                </a:solidFill>
                <a:latin typeface="Century Gothic" panose="020B0502020202020204" pitchFamily="34" charset="0"/>
                <a:ea typeface="Segoe UI Black" panose="020B0A02040204020203" pitchFamily="34" charset="0"/>
                <a:cs typeface="Arial"/>
              </a:rPr>
              <a:t>Time in target </a:t>
            </a:r>
          </a:p>
          <a:p>
            <a:pPr marL="342900" marR="0" lvl="0" indent="-342900" algn="l" defTabSz="914400" rtl="0" fontAlgn="auto" hangingPunct="1">
              <a:lnSpc>
                <a:spcPct val="12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GB" sz="2000" b="1">
                <a:solidFill>
                  <a:srgbClr val="FFFFFF"/>
                </a:solidFill>
                <a:latin typeface="Century Gothic" panose="020B0502020202020204" pitchFamily="34" charset="0"/>
                <a:ea typeface="Segoe UI Black" panose="020B0A02040204020203" pitchFamily="34" charset="0"/>
                <a:cs typeface="Arial"/>
              </a:rPr>
              <a:t>Low glucose events</a:t>
            </a:r>
          </a:p>
          <a:p>
            <a:pPr marL="342900" marR="0" lvl="0" indent="-342900" algn="l" defTabSz="914400" rtl="0" fontAlgn="auto" hangingPunct="1">
              <a:lnSpc>
                <a:spcPct val="12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GB" sz="2000" b="1">
                <a:solidFill>
                  <a:srgbClr val="FFFFFF"/>
                </a:solidFill>
                <a:latin typeface="Century Gothic" panose="020B0502020202020204" pitchFamily="34" charset="0"/>
                <a:ea typeface="Segoe UI Black" panose="020B0A02040204020203" pitchFamily="34" charset="0"/>
                <a:cs typeface="Arial"/>
              </a:rPr>
              <a:t>Average glucose</a:t>
            </a:r>
          </a:p>
          <a:p>
            <a:pPr marL="342900" marR="0" lvl="0" indent="-342900" algn="l" defTabSz="914400" rtl="0" fontAlgn="auto" hangingPunct="1">
              <a:lnSpc>
                <a:spcPct val="12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GB" sz="2000" b="1">
                <a:solidFill>
                  <a:srgbClr val="FFFFFF"/>
                </a:solidFill>
                <a:latin typeface="Century Gothic" panose="020B0502020202020204" pitchFamily="34" charset="0"/>
                <a:ea typeface="Segoe UI Black" panose="020B0A02040204020203" pitchFamily="34" charset="0"/>
                <a:cs typeface="Arial"/>
              </a:rPr>
              <a:t>Daily graph </a:t>
            </a:r>
          </a:p>
          <a:p>
            <a:pPr marL="342900" marR="0" lvl="0" indent="-342900" algn="l" defTabSz="914400" rtl="0" fontAlgn="auto" hangingPunct="1">
              <a:lnSpc>
                <a:spcPct val="12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GB" sz="2000" b="1">
                <a:solidFill>
                  <a:srgbClr val="FFFFFF"/>
                </a:solidFill>
                <a:latin typeface="Century Gothic" panose="020B0502020202020204" pitchFamily="34" charset="0"/>
                <a:ea typeface="Segoe UI Black" panose="020B0A02040204020203" pitchFamily="34" charset="0"/>
                <a:cs typeface="Arial"/>
              </a:rPr>
              <a:t>Sensor usage  </a:t>
            </a:r>
          </a:p>
        </p:txBody>
      </p:sp>
      <p:sp>
        <p:nvSpPr>
          <p:cNvPr id="21" name="Oval 20">
            <a:extLst>
              <a:ext uri="{FF2B5EF4-FFF2-40B4-BE49-F238E27FC236}">
                <a16:creationId xmlns:a16="http://schemas.microsoft.com/office/drawing/2014/main" id="{41D542B4-503E-4529-AD68-9A934D96A981}"/>
              </a:ext>
            </a:extLst>
          </p:cNvPr>
          <p:cNvSpPr/>
          <p:nvPr/>
        </p:nvSpPr>
        <p:spPr>
          <a:xfrm>
            <a:off x="8461527" y="-1439351"/>
            <a:ext cx="3095208" cy="3069895"/>
          </a:xfrm>
          <a:prstGeom prst="ellipse">
            <a:avLst/>
          </a:prstGeom>
          <a:noFill/>
          <a:ln w="57150">
            <a:solidFill>
              <a:srgbClr val="F86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3063F1E9-74E5-4DF8-B674-E9E6D4713B74}"/>
              </a:ext>
            </a:extLst>
          </p:cNvPr>
          <p:cNvSpPr/>
          <p:nvPr/>
        </p:nvSpPr>
        <p:spPr>
          <a:xfrm>
            <a:off x="8819490" y="-1074305"/>
            <a:ext cx="2379282" cy="2339802"/>
          </a:xfrm>
          <a:prstGeom prst="ellipse">
            <a:avLst/>
          </a:prstGeom>
          <a:noFill/>
          <a:ln w="57150">
            <a:solidFill>
              <a:srgbClr val="F86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824025D-EB10-4826-B8BA-0C7548CC7D31}"/>
              </a:ext>
            </a:extLst>
          </p:cNvPr>
          <p:cNvSpPr/>
          <p:nvPr/>
        </p:nvSpPr>
        <p:spPr>
          <a:xfrm>
            <a:off x="9184541" y="-710682"/>
            <a:ext cx="1617282" cy="1625866"/>
          </a:xfrm>
          <a:prstGeom prst="ellipse">
            <a:avLst/>
          </a:prstGeom>
          <a:noFill/>
          <a:ln w="57150">
            <a:solidFill>
              <a:srgbClr val="F86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27091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50F977-D23A-4F66-91BA-4A6351731298}"/>
              </a:ext>
            </a:extLst>
          </p:cNvPr>
          <p:cNvSpPr/>
          <p:nvPr/>
        </p:nvSpPr>
        <p:spPr>
          <a:xfrm>
            <a:off x="6096000" y="0"/>
            <a:ext cx="6096000" cy="6858000"/>
          </a:xfrm>
          <a:prstGeom prst="rect">
            <a:avLst/>
          </a:prstGeom>
          <a:solidFill>
            <a:srgbClr val="F86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Google Shape;338;p29">
            <a:extLst>
              <a:ext uri="{FF2B5EF4-FFF2-40B4-BE49-F238E27FC236}">
                <a16:creationId xmlns:a16="http://schemas.microsoft.com/office/drawing/2014/main" id="{AE9A393A-1B33-4A25-B044-D2353AA38DBF}"/>
              </a:ext>
            </a:extLst>
          </p:cNvPr>
          <p:cNvSpPr txBox="1"/>
          <p:nvPr/>
        </p:nvSpPr>
        <p:spPr>
          <a:xfrm>
            <a:off x="6678896" y="522183"/>
            <a:ext cx="4912437" cy="1354217"/>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a:solidFill>
                  <a:srgbClr val="FFFFFF"/>
                </a:solidFill>
                <a:latin typeface="Segoe UI Black" panose="020B0A02040204020203" pitchFamily="34" charset="0"/>
                <a:ea typeface="Segoe UI Black" panose="020B0A02040204020203" pitchFamily="34" charset="0"/>
                <a:cs typeface="Arial"/>
              </a:rPr>
              <a:t>Device Advances</a:t>
            </a:r>
            <a:endParaRPr lang="en-US" sz="933" b="0" i="0" u="none" strike="noStrike" kern="1200" cap="none" spc="0" baseline="0">
              <a:solidFill>
                <a:srgbClr val="FFFFFF"/>
              </a:solidFill>
              <a:uFillTx/>
              <a:latin typeface="Segoe UI Black" panose="020B0A02040204020203" pitchFamily="34" charset="0"/>
              <a:ea typeface="Segoe UI Black" panose="020B0A02040204020203" pitchFamily="34" charset="0"/>
              <a:cs typeface="Arial"/>
            </a:endParaRPr>
          </a:p>
        </p:txBody>
      </p:sp>
      <p:sp>
        <p:nvSpPr>
          <p:cNvPr id="8" name="Google Shape;332;p29">
            <a:extLst>
              <a:ext uri="{FF2B5EF4-FFF2-40B4-BE49-F238E27FC236}">
                <a16:creationId xmlns:a16="http://schemas.microsoft.com/office/drawing/2014/main" id="{393F6698-DB59-45C0-B983-3340CEF69E6E}"/>
              </a:ext>
            </a:extLst>
          </p:cNvPr>
          <p:cNvSpPr txBox="1"/>
          <p:nvPr/>
        </p:nvSpPr>
        <p:spPr>
          <a:xfrm>
            <a:off x="6678896" y="1569529"/>
            <a:ext cx="4358249" cy="49244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i="0" u="none" strike="noStrike" kern="1200" cap="none" spc="0" baseline="0">
                <a:solidFill>
                  <a:schemeClr val="bg1"/>
                </a:solidFill>
                <a:uFillTx/>
                <a:latin typeface="Segoe UI Black" panose="020B0A02040204020203" pitchFamily="34" charset="0"/>
                <a:ea typeface="Segoe UI Black" panose="020B0A02040204020203" pitchFamily="34" charset="0"/>
                <a:cs typeface="Arial"/>
              </a:rPr>
              <a:t>Size</a:t>
            </a:r>
            <a:endParaRPr lang="en-US" sz="700" i="0" u="none" strike="noStrike" kern="1200" cap="none" spc="0" baseline="0">
              <a:solidFill>
                <a:schemeClr val="bg1"/>
              </a:solidFill>
              <a:uFillTx/>
              <a:latin typeface="Segoe UI Black" panose="020B0A02040204020203" pitchFamily="34" charset="0"/>
              <a:ea typeface="Segoe UI Black" panose="020B0A02040204020203" pitchFamily="34" charset="0"/>
              <a:cs typeface="Arial"/>
            </a:endParaRPr>
          </a:p>
        </p:txBody>
      </p:sp>
      <p:sp>
        <p:nvSpPr>
          <p:cNvPr id="11" name="Google Shape;332;p29">
            <a:extLst>
              <a:ext uri="{FF2B5EF4-FFF2-40B4-BE49-F238E27FC236}">
                <a16:creationId xmlns:a16="http://schemas.microsoft.com/office/drawing/2014/main" id="{08CF9942-CFAD-4291-AF31-D408A21CCFC1}"/>
              </a:ext>
            </a:extLst>
          </p:cNvPr>
          <p:cNvSpPr txBox="1"/>
          <p:nvPr/>
        </p:nvSpPr>
        <p:spPr>
          <a:xfrm>
            <a:off x="6678896" y="3180886"/>
            <a:ext cx="4358249" cy="49244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a:solidFill>
                  <a:schemeClr val="bg1"/>
                </a:solidFill>
                <a:latin typeface="Segoe UI Black" panose="020B0A02040204020203" pitchFamily="34" charset="0"/>
                <a:ea typeface="Segoe UI Black" panose="020B0A02040204020203" pitchFamily="34" charset="0"/>
                <a:cs typeface="Arial"/>
              </a:rPr>
              <a:t>Compatibility</a:t>
            </a:r>
            <a:endParaRPr lang="en-US" sz="700" i="0" u="none" strike="noStrike" kern="1200" cap="none" spc="0" baseline="0">
              <a:solidFill>
                <a:schemeClr val="bg1"/>
              </a:solidFill>
              <a:uFillTx/>
              <a:latin typeface="Segoe UI Black" panose="020B0A02040204020203" pitchFamily="34" charset="0"/>
              <a:ea typeface="Segoe UI Black" panose="020B0A02040204020203" pitchFamily="34" charset="0"/>
              <a:cs typeface="Arial"/>
            </a:endParaRPr>
          </a:p>
        </p:txBody>
      </p:sp>
      <p:sp>
        <p:nvSpPr>
          <p:cNvPr id="14" name="Google Shape;332;p29">
            <a:extLst>
              <a:ext uri="{FF2B5EF4-FFF2-40B4-BE49-F238E27FC236}">
                <a16:creationId xmlns:a16="http://schemas.microsoft.com/office/drawing/2014/main" id="{77BE7EF2-0826-4D4F-B3BF-A8D43E563808}"/>
              </a:ext>
            </a:extLst>
          </p:cNvPr>
          <p:cNvSpPr txBox="1"/>
          <p:nvPr/>
        </p:nvSpPr>
        <p:spPr>
          <a:xfrm>
            <a:off x="6678897" y="4777763"/>
            <a:ext cx="4358249" cy="49244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i="0" u="none" strike="noStrike" kern="1200" cap="none" spc="0" baseline="0">
                <a:solidFill>
                  <a:schemeClr val="bg1"/>
                </a:solidFill>
                <a:uFillTx/>
                <a:latin typeface="Segoe UI Black" panose="020B0A02040204020203" pitchFamily="34" charset="0"/>
                <a:ea typeface="Segoe UI Black" panose="020B0A02040204020203" pitchFamily="34" charset="0"/>
                <a:cs typeface="Arial"/>
              </a:rPr>
              <a:t>Ease</a:t>
            </a:r>
            <a:endParaRPr lang="en-US" sz="700" i="0" u="none" strike="noStrike" kern="1200" cap="none" spc="0" baseline="0">
              <a:solidFill>
                <a:schemeClr val="bg1"/>
              </a:solidFill>
              <a:uFillTx/>
              <a:latin typeface="Segoe UI Black" panose="020B0A02040204020203" pitchFamily="34" charset="0"/>
              <a:ea typeface="Segoe UI Black" panose="020B0A02040204020203" pitchFamily="34" charset="0"/>
              <a:cs typeface="Arial"/>
            </a:endParaRPr>
          </a:p>
        </p:txBody>
      </p:sp>
      <p:sp>
        <p:nvSpPr>
          <p:cNvPr id="15" name="Oval 14">
            <a:extLst>
              <a:ext uri="{FF2B5EF4-FFF2-40B4-BE49-F238E27FC236}">
                <a16:creationId xmlns:a16="http://schemas.microsoft.com/office/drawing/2014/main" id="{BA975744-2C16-4787-86C0-D4D8CFF2F4C4}"/>
              </a:ext>
            </a:extLst>
          </p:cNvPr>
          <p:cNvSpPr/>
          <p:nvPr/>
        </p:nvSpPr>
        <p:spPr>
          <a:xfrm>
            <a:off x="11135449" y="2004637"/>
            <a:ext cx="2113102" cy="1987491"/>
          </a:xfrm>
          <a:prstGeom prst="ellipse">
            <a:avLst/>
          </a:prstGeom>
          <a:solidFill>
            <a:srgbClr val="FCB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A picture containing person, sky, person, clothing&#10;&#10;Description automatically generated">
            <a:extLst>
              <a:ext uri="{FF2B5EF4-FFF2-40B4-BE49-F238E27FC236}">
                <a16:creationId xmlns:a16="http://schemas.microsoft.com/office/drawing/2014/main" id="{5A123805-4D16-4BE6-AB83-36164FD78035}"/>
              </a:ext>
            </a:extLst>
          </p:cNvPr>
          <p:cNvPicPr>
            <a:picLocks noChangeAspect="1"/>
          </p:cNvPicPr>
          <p:nvPr/>
        </p:nvPicPr>
        <p:blipFill rotWithShape="1">
          <a:blip r:embed="rId3">
            <a:extLst>
              <a:ext uri="{28A0092B-C50C-407E-A947-70E740481C1C}">
                <a14:useLocalDpi xmlns:a14="http://schemas.microsoft.com/office/drawing/2010/main" val="0"/>
              </a:ext>
            </a:extLst>
          </a:blip>
          <a:srcRect t="24078"/>
          <a:stretch/>
        </p:blipFill>
        <p:spPr>
          <a:xfrm>
            <a:off x="483918" y="3557813"/>
            <a:ext cx="5171927" cy="2623214"/>
          </a:xfrm>
          <a:prstGeom prst="rect">
            <a:avLst/>
          </a:prstGeom>
        </p:spPr>
      </p:pic>
      <p:pic>
        <p:nvPicPr>
          <p:cNvPr id="24" name="Picture 23" descr="A person holding a cell phone&#10;&#10;Description automatically generated with medium confidence">
            <a:extLst>
              <a:ext uri="{FF2B5EF4-FFF2-40B4-BE49-F238E27FC236}">
                <a16:creationId xmlns:a16="http://schemas.microsoft.com/office/drawing/2014/main" id="{0A551530-5126-4CC4-BA6E-0B05798F5157}"/>
              </a:ext>
            </a:extLst>
          </p:cNvPr>
          <p:cNvPicPr>
            <a:picLocks noChangeAspect="1"/>
          </p:cNvPicPr>
          <p:nvPr/>
        </p:nvPicPr>
        <p:blipFill rotWithShape="1">
          <a:blip r:embed="rId4">
            <a:extLst>
              <a:ext uri="{28A0092B-C50C-407E-A947-70E740481C1C}">
                <a14:useLocalDpi xmlns:a14="http://schemas.microsoft.com/office/drawing/2010/main" val="0"/>
              </a:ext>
            </a:extLst>
          </a:blip>
          <a:srcRect r="27173"/>
          <a:stretch/>
        </p:blipFill>
        <p:spPr>
          <a:xfrm>
            <a:off x="512646" y="551658"/>
            <a:ext cx="3063630" cy="2868645"/>
          </a:xfrm>
          <a:prstGeom prst="rect">
            <a:avLst/>
          </a:prstGeom>
        </p:spPr>
      </p:pic>
      <p:pic>
        <p:nvPicPr>
          <p:cNvPr id="25" name="Picture 24" descr="Graphical user interface, application&#10;&#10;Description automatically generated">
            <a:extLst>
              <a:ext uri="{FF2B5EF4-FFF2-40B4-BE49-F238E27FC236}">
                <a16:creationId xmlns:a16="http://schemas.microsoft.com/office/drawing/2014/main" id="{6D0A5193-AE2F-4F77-9696-92F6D7041659}"/>
              </a:ext>
            </a:extLst>
          </p:cNvPr>
          <p:cNvPicPr>
            <a:picLocks noChangeAspect="1"/>
          </p:cNvPicPr>
          <p:nvPr/>
        </p:nvPicPr>
        <p:blipFill rotWithShape="1">
          <a:blip r:embed="rId5">
            <a:extLst>
              <a:ext uri="{28A0092B-C50C-407E-A947-70E740481C1C}">
                <a14:useLocalDpi xmlns:a14="http://schemas.microsoft.com/office/drawing/2010/main" val="0"/>
              </a:ext>
            </a:extLst>
          </a:blip>
          <a:srcRect l="10493" r="13077"/>
          <a:stretch/>
        </p:blipFill>
        <p:spPr>
          <a:xfrm>
            <a:off x="3799244" y="543588"/>
            <a:ext cx="1827072" cy="2868646"/>
          </a:xfrm>
          <a:prstGeom prst="rect">
            <a:avLst/>
          </a:prstGeom>
        </p:spPr>
      </p:pic>
      <p:sp>
        <p:nvSpPr>
          <p:cNvPr id="16" name="Oval 15">
            <a:extLst>
              <a:ext uri="{FF2B5EF4-FFF2-40B4-BE49-F238E27FC236}">
                <a16:creationId xmlns:a16="http://schemas.microsoft.com/office/drawing/2014/main" id="{D872CC55-9E9D-45F8-A2BC-4D48DF68B81D}"/>
              </a:ext>
            </a:extLst>
          </p:cNvPr>
          <p:cNvSpPr/>
          <p:nvPr/>
        </p:nvSpPr>
        <p:spPr>
          <a:xfrm>
            <a:off x="-572633" y="5805736"/>
            <a:ext cx="1907944" cy="1869231"/>
          </a:xfrm>
          <a:prstGeom prst="ellipse">
            <a:avLst/>
          </a:prstGeom>
          <a:solidFill>
            <a:srgbClr val="009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6F668409-A106-4FD1-82A9-3627DDC18690}"/>
              </a:ext>
            </a:extLst>
          </p:cNvPr>
          <p:cNvGrpSpPr/>
          <p:nvPr/>
        </p:nvGrpSpPr>
        <p:grpSpPr>
          <a:xfrm rot="7856207">
            <a:off x="3002013" y="-3312500"/>
            <a:ext cx="3832693" cy="3669841"/>
            <a:chOff x="7675536" y="1253500"/>
            <a:chExt cx="3832693" cy="3669841"/>
          </a:xfrm>
        </p:grpSpPr>
        <p:sp>
          <p:nvSpPr>
            <p:cNvPr id="18" name="Oval 17">
              <a:extLst>
                <a:ext uri="{FF2B5EF4-FFF2-40B4-BE49-F238E27FC236}">
                  <a16:creationId xmlns:a16="http://schemas.microsoft.com/office/drawing/2014/main" id="{420E76D5-419A-4516-B84D-9B9C5C430525}"/>
                </a:ext>
              </a:extLst>
            </p:cNvPr>
            <p:cNvSpPr/>
            <p:nvPr/>
          </p:nvSpPr>
          <p:spPr>
            <a:xfrm>
              <a:off x="8841230" y="1253500"/>
              <a:ext cx="2666999" cy="2620811"/>
            </a:xfrm>
            <a:prstGeom prst="ellipse">
              <a:avLst/>
            </a:prstGeom>
            <a:noFill/>
            <a:ln w="76200">
              <a:solidFill>
                <a:srgbClr val="0094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E3402BF4-67A9-4CEC-8279-203E299672A0}"/>
                </a:ext>
              </a:extLst>
            </p:cNvPr>
            <p:cNvSpPr/>
            <p:nvPr/>
          </p:nvSpPr>
          <p:spPr>
            <a:xfrm>
              <a:off x="8574637" y="1462612"/>
              <a:ext cx="2666999" cy="2620811"/>
            </a:xfrm>
            <a:prstGeom prst="ellipse">
              <a:avLst/>
            </a:prstGeom>
            <a:noFill/>
            <a:ln w="76200">
              <a:solidFill>
                <a:srgbClr val="00949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8EDD430F-CC21-4D5D-9309-4BF7C904D269}"/>
                </a:ext>
              </a:extLst>
            </p:cNvPr>
            <p:cNvSpPr/>
            <p:nvPr/>
          </p:nvSpPr>
          <p:spPr>
            <a:xfrm>
              <a:off x="8267490" y="1749221"/>
              <a:ext cx="2666999" cy="2620811"/>
            </a:xfrm>
            <a:prstGeom prst="ellipse">
              <a:avLst/>
            </a:prstGeom>
            <a:noFill/>
            <a:ln w="76200">
              <a:solidFill>
                <a:srgbClr val="009490">
                  <a:alpha val="5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2E73DD9C-A467-49D6-AC0A-1EA006F30C9F}"/>
                </a:ext>
              </a:extLst>
            </p:cNvPr>
            <p:cNvSpPr/>
            <p:nvPr/>
          </p:nvSpPr>
          <p:spPr>
            <a:xfrm>
              <a:off x="8000897" y="2035830"/>
              <a:ext cx="2666999" cy="2620811"/>
            </a:xfrm>
            <a:prstGeom prst="ellipse">
              <a:avLst/>
            </a:prstGeom>
            <a:noFill/>
            <a:ln w="76200">
              <a:solidFill>
                <a:srgbClr val="00949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438925F9-0A5E-4D91-8245-62765596E3E0}"/>
                </a:ext>
              </a:extLst>
            </p:cNvPr>
            <p:cNvSpPr/>
            <p:nvPr/>
          </p:nvSpPr>
          <p:spPr>
            <a:xfrm>
              <a:off x="7675536" y="2302530"/>
              <a:ext cx="2666999" cy="2620811"/>
            </a:xfrm>
            <a:prstGeom prst="ellipse">
              <a:avLst/>
            </a:prstGeom>
            <a:noFill/>
            <a:ln w="76200">
              <a:solidFill>
                <a:srgbClr val="00949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Google Shape;331;p29">
            <a:extLst>
              <a:ext uri="{FF2B5EF4-FFF2-40B4-BE49-F238E27FC236}">
                <a16:creationId xmlns:a16="http://schemas.microsoft.com/office/drawing/2014/main" id="{8AC1B126-D176-47C9-9A57-C37EDC964BB3}"/>
              </a:ext>
            </a:extLst>
          </p:cNvPr>
          <p:cNvSpPr txBox="1"/>
          <p:nvPr/>
        </p:nvSpPr>
        <p:spPr>
          <a:xfrm>
            <a:off x="6678896" y="2061972"/>
            <a:ext cx="4358249" cy="75014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chemeClr val="bg1"/>
                </a:solidFill>
                <a:uFillTx/>
                <a:latin typeface="Century Gothic" panose="020B0502020202020204" pitchFamily="34" charset="0"/>
                <a:ea typeface="Arial"/>
                <a:cs typeface="Arial"/>
              </a:rPr>
              <a:t>A reduction in the size of wearable devices</a:t>
            </a:r>
            <a:r>
              <a:rPr lang="en-GB" sz="1400" b="1">
                <a:solidFill>
                  <a:schemeClr val="bg1"/>
                </a:solidFill>
                <a:latin typeface="Century Gothic" panose="020B0502020202020204" pitchFamily="34" charset="0"/>
                <a:ea typeface="Arial"/>
                <a:cs typeface="Arial"/>
              </a:rPr>
              <a:t> allows Diabetics to have more freedom in their everyday life. </a:t>
            </a:r>
            <a:endParaRPr lang="en-GB" sz="800" b="1" i="0" u="none" strike="noStrike" kern="1200" cap="none" spc="0" baseline="0">
              <a:solidFill>
                <a:schemeClr val="bg1"/>
              </a:solidFill>
              <a:uFillTx/>
              <a:latin typeface="Century Gothic" panose="020B0502020202020204" pitchFamily="34" charset="0"/>
              <a:ea typeface="Arial"/>
              <a:cs typeface="Arial"/>
            </a:endParaRPr>
          </a:p>
        </p:txBody>
      </p:sp>
      <p:sp>
        <p:nvSpPr>
          <p:cNvPr id="27" name="Google Shape;331;p29">
            <a:extLst>
              <a:ext uri="{FF2B5EF4-FFF2-40B4-BE49-F238E27FC236}">
                <a16:creationId xmlns:a16="http://schemas.microsoft.com/office/drawing/2014/main" id="{E54C6180-E0D5-49A8-81A2-E0DD212ECBF5}"/>
              </a:ext>
            </a:extLst>
          </p:cNvPr>
          <p:cNvSpPr txBox="1"/>
          <p:nvPr/>
        </p:nvSpPr>
        <p:spPr>
          <a:xfrm>
            <a:off x="6678896" y="3673329"/>
            <a:ext cx="4358249" cy="75014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400" b="1">
                <a:solidFill>
                  <a:schemeClr val="bg1"/>
                </a:solidFill>
                <a:latin typeface="Century Gothic" panose="020B0502020202020204" pitchFamily="34" charset="0"/>
                <a:ea typeface="Arial"/>
                <a:cs typeface="Arial"/>
              </a:rPr>
              <a:t>Compatibility with everyday devices such as smart phones enables Diabetics to get up to date insight from the devices we wear.</a:t>
            </a:r>
            <a:endParaRPr lang="en-GB" sz="800" b="1" i="0" u="none" strike="noStrike" kern="1200" cap="none" spc="0" baseline="0">
              <a:solidFill>
                <a:schemeClr val="bg1"/>
              </a:solidFill>
              <a:uFillTx/>
              <a:latin typeface="Century Gothic" panose="020B0502020202020204" pitchFamily="34" charset="0"/>
              <a:ea typeface="Arial"/>
              <a:cs typeface="Arial"/>
            </a:endParaRPr>
          </a:p>
        </p:txBody>
      </p:sp>
      <p:sp>
        <p:nvSpPr>
          <p:cNvPr id="28" name="Google Shape;331;p29">
            <a:extLst>
              <a:ext uri="{FF2B5EF4-FFF2-40B4-BE49-F238E27FC236}">
                <a16:creationId xmlns:a16="http://schemas.microsoft.com/office/drawing/2014/main" id="{0397965E-1F5A-4C47-B676-68E69EFD39DB}"/>
              </a:ext>
            </a:extLst>
          </p:cNvPr>
          <p:cNvSpPr txBox="1"/>
          <p:nvPr/>
        </p:nvSpPr>
        <p:spPr>
          <a:xfrm>
            <a:off x="6678897" y="5270206"/>
            <a:ext cx="4358249" cy="75014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400" b="1">
                <a:solidFill>
                  <a:schemeClr val="bg1"/>
                </a:solidFill>
                <a:latin typeface="Century Gothic" panose="020B0502020202020204" pitchFamily="34" charset="0"/>
                <a:ea typeface="Arial"/>
                <a:cs typeface="Arial"/>
              </a:rPr>
              <a:t>Technological advances are allowing Diabetics to find comfort, independence and ease with managing our condition. </a:t>
            </a:r>
            <a:endParaRPr lang="en-GB" sz="800" b="1" i="0" u="none" strike="noStrike" kern="1200" cap="none" spc="0" baseline="0">
              <a:solidFill>
                <a:schemeClr val="bg1"/>
              </a:solidFill>
              <a:uFillTx/>
              <a:latin typeface="Century Gothic" panose="020B0502020202020204" pitchFamily="34" charset="0"/>
              <a:ea typeface="Arial"/>
              <a:cs typeface="Arial"/>
            </a:endParaRPr>
          </a:p>
        </p:txBody>
      </p:sp>
    </p:spTree>
    <p:extLst>
      <p:ext uri="{BB962C8B-B14F-4D97-AF65-F5344CB8AC3E}">
        <p14:creationId xmlns:p14="http://schemas.microsoft.com/office/powerpoint/2010/main" val="199741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680510-B7BA-4B7E-ABAA-3BE129E77154}"/>
              </a:ext>
            </a:extLst>
          </p:cNvPr>
          <p:cNvSpPr/>
          <p:nvPr/>
        </p:nvSpPr>
        <p:spPr>
          <a:xfrm>
            <a:off x="0" y="0"/>
            <a:ext cx="12192000" cy="6858000"/>
          </a:xfrm>
          <a:prstGeom prst="rect">
            <a:avLst/>
          </a:prstGeom>
          <a:solidFill>
            <a:srgbClr val="F86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Google Shape;338;p29">
            <a:extLst>
              <a:ext uri="{FF2B5EF4-FFF2-40B4-BE49-F238E27FC236}">
                <a16:creationId xmlns:a16="http://schemas.microsoft.com/office/drawing/2014/main" id="{5273513D-CE57-4AEC-AFA3-D6A3880F9000}"/>
              </a:ext>
            </a:extLst>
          </p:cNvPr>
          <p:cNvSpPr txBox="1"/>
          <p:nvPr/>
        </p:nvSpPr>
        <p:spPr>
          <a:xfrm>
            <a:off x="582896" y="598383"/>
            <a:ext cx="4912437" cy="67710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0" i="0" u="none" strike="noStrike" kern="1200" cap="none" spc="0" baseline="0">
                <a:solidFill>
                  <a:srgbClr val="FFFFFF"/>
                </a:solidFill>
                <a:uFillTx/>
                <a:latin typeface="Segoe UI Black" panose="020B0A02040204020203" pitchFamily="34" charset="0"/>
                <a:ea typeface="Segoe UI Black" panose="020B0A02040204020203" pitchFamily="34" charset="0"/>
                <a:cs typeface="Arial"/>
              </a:rPr>
              <a:t>Apps</a:t>
            </a:r>
            <a:endParaRPr lang="en-US" sz="933" b="0" i="0" u="none" strike="noStrike" kern="1200" cap="none" spc="0" baseline="0">
              <a:solidFill>
                <a:srgbClr val="FFFFFF"/>
              </a:solidFill>
              <a:uFillTx/>
              <a:latin typeface="Segoe UI Black" panose="020B0A02040204020203" pitchFamily="34" charset="0"/>
              <a:ea typeface="Segoe UI Black" panose="020B0A02040204020203" pitchFamily="34" charset="0"/>
              <a:cs typeface="Arial"/>
            </a:endParaRPr>
          </a:p>
        </p:txBody>
      </p:sp>
      <p:sp>
        <p:nvSpPr>
          <p:cNvPr id="10" name="Google Shape;332;p29">
            <a:extLst>
              <a:ext uri="{FF2B5EF4-FFF2-40B4-BE49-F238E27FC236}">
                <a16:creationId xmlns:a16="http://schemas.microsoft.com/office/drawing/2014/main" id="{4595C3FF-E198-490A-ACD6-CD0D62857726}"/>
              </a:ext>
            </a:extLst>
          </p:cNvPr>
          <p:cNvSpPr txBox="1"/>
          <p:nvPr/>
        </p:nvSpPr>
        <p:spPr>
          <a:xfrm>
            <a:off x="582896" y="1611732"/>
            <a:ext cx="4358249" cy="49244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a:solidFill>
                  <a:schemeClr val="bg1"/>
                </a:solidFill>
                <a:latin typeface="Segoe UI Black" panose="020B0A02040204020203" pitchFamily="34" charset="0"/>
                <a:ea typeface="Segoe UI Black" panose="020B0A02040204020203" pitchFamily="34" charset="0"/>
                <a:cs typeface="Arial"/>
              </a:rPr>
              <a:t>Thoughtful Eating</a:t>
            </a:r>
            <a:endParaRPr lang="en-US" sz="700" i="0" u="none" strike="noStrike" kern="1200" cap="none" spc="0" baseline="0">
              <a:solidFill>
                <a:schemeClr val="bg1"/>
              </a:solidFill>
              <a:uFillTx/>
              <a:latin typeface="Segoe UI Black" panose="020B0A02040204020203" pitchFamily="34" charset="0"/>
              <a:ea typeface="Segoe UI Black" panose="020B0A02040204020203" pitchFamily="34" charset="0"/>
              <a:cs typeface="Arial"/>
            </a:endParaRPr>
          </a:p>
        </p:txBody>
      </p:sp>
      <p:sp>
        <p:nvSpPr>
          <p:cNvPr id="13" name="Google Shape;332;p29">
            <a:extLst>
              <a:ext uri="{FF2B5EF4-FFF2-40B4-BE49-F238E27FC236}">
                <a16:creationId xmlns:a16="http://schemas.microsoft.com/office/drawing/2014/main" id="{DA8D2363-D131-461C-A062-DEC3FC1926C7}"/>
              </a:ext>
            </a:extLst>
          </p:cNvPr>
          <p:cNvSpPr txBox="1"/>
          <p:nvPr/>
        </p:nvSpPr>
        <p:spPr>
          <a:xfrm>
            <a:off x="582896" y="4681256"/>
            <a:ext cx="4358249" cy="49244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i="0" u="none" strike="noStrike" kern="1200" cap="none" spc="0" baseline="0">
                <a:solidFill>
                  <a:schemeClr val="bg1"/>
                </a:solidFill>
                <a:uFillTx/>
                <a:latin typeface="Segoe UI Black" panose="020B0A02040204020203" pitchFamily="34" charset="0"/>
                <a:ea typeface="Segoe UI Black" panose="020B0A02040204020203" pitchFamily="34" charset="0"/>
                <a:cs typeface="Arial"/>
              </a:rPr>
              <a:t>Community</a:t>
            </a:r>
            <a:endParaRPr lang="en-US" sz="700" i="0" u="none" strike="noStrike" kern="1200" cap="none" spc="0" baseline="0">
              <a:solidFill>
                <a:schemeClr val="bg1"/>
              </a:solidFill>
              <a:uFillTx/>
              <a:latin typeface="Segoe UI Black" panose="020B0A02040204020203" pitchFamily="34" charset="0"/>
              <a:ea typeface="Segoe UI Black" panose="020B0A02040204020203" pitchFamily="34" charset="0"/>
              <a:cs typeface="Arial"/>
            </a:endParaRPr>
          </a:p>
        </p:txBody>
      </p:sp>
      <p:sp>
        <p:nvSpPr>
          <p:cNvPr id="16" name="Google Shape;332;p29">
            <a:extLst>
              <a:ext uri="{FF2B5EF4-FFF2-40B4-BE49-F238E27FC236}">
                <a16:creationId xmlns:a16="http://schemas.microsoft.com/office/drawing/2014/main" id="{9A3E525D-5E9C-4B7E-A852-F726A6E1CF2A}"/>
              </a:ext>
            </a:extLst>
          </p:cNvPr>
          <p:cNvSpPr txBox="1"/>
          <p:nvPr/>
        </p:nvSpPr>
        <p:spPr>
          <a:xfrm>
            <a:off x="582896" y="3265019"/>
            <a:ext cx="4358249" cy="49244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a:solidFill>
                  <a:schemeClr val="bg1"/>
                </a:solidFill>
                <a:latin typeface="Segoe UI Black" panose="020B0A02040204020203" pitchFamily="34" charset="0"/>
                <a:ea typeface="Segoe UI Black" panose="020B0A02040204020203" pitchFamily="34" charset="0"/>
                <a:cs typeface="Arial"/>
              </a:rPr>
              <a:t>Data Trends</a:t>
            </a:r>
            <a:endParaRPr lang="en-US" sz="700" i="0" u="none" strike="noStrike" kern="1200" cap="none" spc="0" baseline="0">
              <a:solidFill>
                <a:schemeClr val="bg1"/>
              </a:solidFill>
              <a:uFillTx/>
              <a:latin typeface="Segoe UI Black" panose="020B0A02040204020203" pitchFamily="34" charset="0"/>
              <a:ea typeface="Segoe UI Black" panose="020B0A02040204020203" pitchFamily="34" charset="0"/>
              <a:cs typeface="Arial"/>
            </a:endParaRPr>
          </a:p>
        </p:txBody>
      </p:sp>
      <p:sp>
        <p:nvSpPr>
          <p:cNvPr id="17" name="Rectangle 16">
            <a:extLst>
              <a:ext uri="{FF2B5EF4-FFF2-40B4-BE49-F238E27FC236}">
                <a16:creationId xmlns:a16="http://schemas.microsoft.com/office/drawing/2014/main" id="{839DF638-3F73-4335-B8FC-2ACF8102652B}"/>
              </a:ext>
            </a:extLst>
          </p:cNvPr>
          <p:cNvSpPr/>
          <p:nvPr/>
        </p:nvSpPr>
        <p:spPr>
          <a:xfrm>
            <a:off x="6591444" y="514110"/>
            <a:ext cx="5106868" cy="5886690"/>
          </a:xfrm>
          <a:prstGeom prst="rect">
            <a:avLst/>
          </a:prstGeom>
          <a:solidFill>
            <a:srgbClr val="F86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Graphical user interface, application&#10;&#10;Description automatically generated">
            <a:extLst>
              <a:ext uri="{FF2B5EF4-FFF2-40B4-BE49-F238E27FC236}">
                <a16:creationId xmlns:a16="http://schemas.microsoft.com/office/drawing/2014/main" id="{331E50A8-698F-47A8-A13D-C4565BEBF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9804" y="598383"/>
            <a:ext cx="4636431" cy="5604930"/>
          </a:xfrm>
          <a:prstGeom prst="rect">
            <a:avLst/>
          </a:prstGeom>
        </p:spPr>
      </p:pic>
      <p:sp>
        <p:nvSpPr>
          <p:cNvPr id="19" name="Oval 18">
            <a:extLst>
              <a:ext uri="{FF2B5EF4-FFF2-40B4-BE49-F238E27FC236}">
                <a16:creationId xmlns:a16="http://schemas.microsoft.com/office/drawing/2014/main" id="{CDC400DC-DDBC-49A6-A3F0-7FAEEB7625A2}"/>
              </a:ext>
            </a:extLst>
          </p:cNvPr>
          <p:cNvSpPr/>
          <p:nvPr/>
        </p:nvSpPr>
        <p:spPr>
          <a:xfrm>
            <a:off x="4747521" y="5953476"/>
            <a:ext cx="1915213" cy="1846659"/>
          </a:xfrm>
          <a:prstGeom prst="ellipse">
            <a:avLst/>
          </a:prstGeom>
          <a:solidFill>
            <a:srgbClr val="009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a:extLst>
              <a:ext uri="{FF2B5EF4-FFF2-40B4-BE49-F238E27FC236}">
                <a16:creationId xmlns:a16="http://schemas.microsoft.com/office/drawing/2014/main" id="{C77C82F3-AA4A-4356-8FC4-819E2619BCAD}"/>
              </a:ext>
            </a:extLst>
          </p:cNvPr>
          <p:cNvGrpSpPr/>
          <p:nvPr/>
        </p:nvGrpSpPr>
        <p:grpSpPr>
          <a:xfrm rot="7856207">
            <a:off x="3024798" y="-2540408"/>
            <a:ext cx="3832693" cy="3669841"/>
            <a:chOff x="7675536" y="1253500"/>
            <a:chExt cx="3832693" cy="3669841"/>
          </a:xfrm>
        </p:grpSpPr>
        <p:sp>
          <p:nvSpPr>
            <p:cNvPr id="21" name="Oval 20">
              <a:extLst>
                <a:ext uri="{FF2B5EF4-FFF2-40B4-BE49-F238E27FC236}">
                  <a16:creationId xmlns:a16="http://schemas.microsoft.com/office/drawing/2014/main" id="{BC804D2F-FCB1-4E3C-BBF5-8E037857BC2B}"/>
                </a:ext>
              </a:extLst>
            </p:cNvPr>
            <p:cNvSpPr/>
            <p:nvPr/>
          </p:nvSpPr>
          <p:spPr>
            <a:xfrm>
              <a:off x="8841230" y="1253500"/>
              <a:ext cx="2666999" cy="2620811"/>
            </a:xfrm>
            <a:prstGeom prst="ellipse">
              <a:avLst/>
            </a:prstGeom>
            <a:noFill/>
            <a:ln w="76200">
              <a:solidFill>
                <a:srgbClr val="0094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01521C0A-DE9E-4EF9-804B-FCC3F97E7E26}"/>
                </a:ext>
              </a:extLst>
            </p:cNvPr>
            <p:cNvSpPr/>
            <p:nvPr/>
          </p:nvSpPr>
          <p:spPr>
            <a:xfrm>
              <a:off x="8574637" y="1462612"/>
              <a:ext cx="2666999" cy="2620811"/>
            </a:xfrm>
            <a:prstGeom prst="ellipse">
              <a:avLst/>
            </a:prstGeom>
            <a:noFill/>
            <a:ln w="76200">
              <a:solidFill>
                <a:srgbClr val="00949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63652C67-64F4-4737-820E-6D8524F9CA94}"/>
                </a:ext>
              </a:extLst>
            </p:cNvPr>
            <p:cNvSpPr/>
            <p:nvPr/>
          </p:nvSpPr>
          <p:spPr>
            <a:xfrm>
              <a:off x="8267490" y="1749221"/>
              <a:ext cx="2666999" cy="2620811"/>
            </a:xfrm>
            <a:prstGeom prst="ellipse">
              <a:avLst/>
            </a:prstGeom>
            <a:noFill/>
            <a:ln w="76200">
              <a:solidFill>
                <a:srgbClr val="009490">
                  <a:alpha val="5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E3576F4-5592-45AC-A156-6FBD470940DD}"/>
                </a:ext>
              </a:extLst>
            </p:cNvPr>
            <p:cNvSpPr/>
            <p:nvPr/>
          </p:nvSpPr>
          <p:spPr>
            <a:xfrm>
              <a:off x="8000897" y="2035830"/>
              <a:ext cx="2666999" cy="2620811"/>
            </a:xfrm>
            <a:prstGeom prst="ellipse">
              <a:avLst/>
            </a:prstGeom>
            <a:noFill/>
            <a:ln w="76200">
              <a:solidFill>
                <a:srgbClr val="00949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086E250E-1132-44C3-8624-00F084F8DB01}"/>
                </a:ext>
              </a:extLst>
            </p:cNvPr>
            <p:cNvSpPr/>
            <p:nvPr/>
          </p:nvSpPr>
          <p:spPr>
            <a:xfrm>
              <a:off x="7675536" y="2302530"/>
              <a:ext cx="2666999" cy="2620811"/>
            </a:xfrm>
            <a:prstGeom prst="ellipse">
              <a:avLst/>
            </a:prstGeom>
            <a:noFill/>
            <a:ln w="76200">
              <a:solidFill>
                <a:srgbClr val="00949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Oval 25">
            <a:extLst>
              <a:ext uri="{FF2B5EF4-FFF2-40B4-BE49-F238E27FC236}">
                <a16:creationId xmlns:a16="http://schemas.microsoft.com/office/drawing/2014/main" id="{C7371264-3873-4E6F-B604-9E96AF8BD1A0}"/>
              </a:ext>
            </a:extLst>
          </p:cNvPr>
          <p:cNvSpPr/>
          <p:nvPr/>
        </p:nvSpPr>
        <p:spPr>
          <a:xfrm>
            <a:off x="11133333" y="-578625"/>
            <a:ext cx="1464903" cy="1515562"/>
          </a:xfrm>
          <a:prstGeom prst="ellipse">
            <a:avLst/>
          </a:prstGeom>
          <a:solidFill>
            <a:srgbClr val="FCB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Google Shape;331;p29">
            <a:extLst>
              <a:ext uri="{FF2B5EF4-FFF2-40B4-BE49-F238E27FC236}">
                <a16:creationId xmlns:a16="http://schemas.microsoft.com/office/drawing/2014/main" id="{3B5EDBAC-A3A1-4ED1-B953-5F557846FE6B}"/>
              </a:ext>
            </a:extLst>
          </p:cNvPr>
          <p:cNvSpPr txBox="1"/>
          <p:nvPr/>
        </p:nvSpPr>
        <p:spPr>
          <a:xfrm>
            <a:off x="582896" y="2104175"/>
            <a:ext cx="4358249" cy="1008674"/>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chemeClr val="bg1"/>
                </a:solidFill>
                <a:uFillTx/>
                <a:latin typeface="Century Gothic" panose="020B0502020202020204" pitchFamily="34" charset="0"/>
                <a:ea typeface="Arial"/>
                <a:cs typeface="Arial"/>
              </a:rPr>
              <a:t>A</a:t>
            </a:r>
            <a:r>
              <a:rPr lang="en-GB" sz="1400" b="1">
                <a:solidFill>
                  <a:schemeClr val="bg1"/>
                </a:solidFill>
                <a:latin typeface="Century Gothic" panose="020B0502020202020204" pitchFamily="34" charset="0"/>
                <a:ea typeface="Arial"/>
                <a:cs typeface="Arial"/>
              </a:rPr>
              <a:t>s a Diabetic carb counting can be overwhelming. Apps such as </a:t>
            </a:r>
            <a:r>
              <a:rPr lang="en-GB" sz="1400" b="1" err="1">
                <a:solidFill>
                  <a:schemeClr val="bg1"/>
                </a:solidFill>
                <a:latin typeface="Century Gothic" panose="020B0502020202020204" pitchFamily="34" charset="0"/>
                <a:ea typeface="Arial"/>
                <a:cs typeface="Arial"/>
              </a:rPr>
              <a:t>GoMeals</a:t>
            </a:r>
            <a:r>
              <a:rPr lang="en-GB" sz="1400" b="1">
                <a:solidFill>
                  <a:schemeClr val="bg1"/>
                </a:solidFill>
                <a:latin typeface="Century Gothic" panose="020B0502020202020204" pitchFamily="34" charset="0"/>
                <a:ea typeface="Arial"/>
                <a:cs typeface="Arial"/>
              </a:rPr>
              <a:t> and </a:t>
            </a:r>
            <a:r>
              <a:rPr lang="en-GB" sz="1400" b="1" err="1">
                <a:solidFill>
                  <a:schemeClr val="bg1"/>
                </a:solidFill>
                <a:latin typeface="Century Gothic" panose="020B0502020202020204" pitchFamily="34" charset="0"/>
                <a:ea typeface="Arial"/>
                <a:cs typeface="Arial"/>
              </a:rPr>
              <a:t>Carbs+Cals</a:t>
            </a:r>
            <a:r>
              <a:rPr lang="en-GB" sz="1400" b="1">
                <a:solidFill>
                  <a:schemeClr val="bg1"/>
                </a:solidFill>
                <a:latin typeface="Century Gothic" panose="020B0502020202020204" pitchFamily="34" charset="0"/>
                <a:ea typeface="Arial"/>
                <a:cs typeface="Arial"/>
              </a:rPr>
              <a:t> makes managing what we eat easier and less time consuming.</a:t>
            </a:r>
            <a:endParaRPr lang="en-GB" sz="800" b="1" i="0" u="none" strike="noStrike" kern="1200" cap="none" spc="0" baseline="0">
              <a:solidFill>
                <a:schemeClr val="bg1"/>
              </a:solidFill>
              <a:uFillTx/>
              <a:latin typeface="Century Gothic" panose="020B0502020202020204" pitchFamily="34" charset="0"/>
              <a:ea typeface="Arial"/>
              <a:cs typeface="Arial"/>
            </a:endParaRPr>
          </a:p>
        </p:txBody>
      </p:sp>
      <p:sp>
        <p:nvSpPr>
          <p:cNvPr id="28" name="Google Shape;331;p29">
            <a:extLst>
              <a:ext uri="{FF2B5EF4-FFF2-40B4-BE49-F238E27FC236}">
                <a16:creationId xmlns:a16="http://schemas.microsoft.com/office/drawing/2014/main" id="{36EBD7A4-BEF0-44E0-8650-E13743C805CE}"/>
              </a:ext>
            </a:extLst>
          </p:cNvPr>
          <p:cNvSpPr txBox="1"/>
          <p:nvPr/>
        </p:nvSpPr>
        <p:spPr>
          <a:xfrm>
            <a:off x="582896" y="3757462"/>
            <a:ext cx="4358249" cy="75014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chemeClr val="bg1"/>
                </a:solidFill>
                <a:uFillTx/>
                <a:latin typeface="Century Gothic" panose="020B0502020202020204" pitchFamily="34" charset="0"/>
                <a:ea typeface="Arial"/>
                <a:cs typeface="Arial"/>
              </a:rPr>
              <a:t>Digital advances allow apps to identify trends and pin point </a:t>
            </a:r>
            <a:r>
              <a:rPr lang="en-GB" sz="1400" b="1">
                <a:solidFill>
                  <a:schemeClr val="bg1"/>
                </a:solidFill>
                <a:latin typeface="Century Gothic" panose="020B0502020202020204" pitchFamily="34" charset="0"/>
                <a:ea typeface="Arial"/>
                <a:cs typeface="Arial"/>
              </a:rPr>
              <a:t>issue areas </a:t>
            </a:r>
            <a:r>
              <a:rPr lang="en-GB" sz="1400" b="1" i="0" u="none" strike="noStrike" kern="1200" cap="none" spc="0" baseline="0">
                <a:solidFill>
                  <a:schemeClr val="bg1"/>
                </a:solidFill>
                <a:uFillTx/>
                <a:latin typeface="Century Gothic" panose="020B0502020202020204" pitchFamily="34" charset="0"/>
                <a:ea typeface="Arial"/>
                <a:cs typeface="Arial"/>
              </a:rPr>
              <a:t>that could often be missed prior. </a:t>
            </a:r>
            <a:endParaRPr lang="en-GB" sz="800" b="1" i="0" u="none" strike="noStrike" kern="1200" cap="none" spc="0" baseline="0">
              <a:solidFill>
                <a:schemeClr val="bg1"/>
              </a:solidFill>
              <a:uFillTx/>
              <a:latin typeface="Century Gothic" panose="020B0502020202020204" pitchFamily="34" charset="0"/>
              <a:ea typeface="Arial"/>
              <a:cs typeface="Arial"/>
            </a:endParaRPr>
          </a:p>
        </p:txBody>
      </p:sp>
      <p:sp>
        <p:nvSpPr>
          <p:cNvPr id="29" name="Google Shape;331;p29">
            <a:extLst>
              <a:ext uri="{FF2B5EF4-FFF2-40B4-BE49-F238E27FC236}">
                <a16:creationId xmlns:a16="http://schemas.microsoft.com/office/drawing/2014/main" id="{59F5B3BB-604A-4434-93FB-80D755D88309}"/>
              </a:ext>
            </a:extLst>
          </p:cNvPr>
          <p:cNvSpPr txBox="1"/>
          <p:nvPr/>
        </p:nvSpPr>
        <p:spPr>
          <a:xfrm>
            <a:off x="582896" y="5188213"/>
            <a:ext cx="4358249" cy="75014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chemeClr val="bg1"/>
                </a:solidFill>
                <a:uFillTx/>
                <a:latin typeface="Century Gothic" panose="020B0502020202020204" pitchFamily="34" charset="0"/>
                <a:ea typeface="Arial"/>
                <a:cs typeface="Arial"/>
              </a:rPr>
              <a:t>Apps allow Diabetics to use forums and build open conversations around our condition, building a community. </a:t>
            </a:r>
            <a:endParaRPr lang="en-GB" sz="800" b="1" i="0" u="none" strike="noStrike" kern="1200" cap="none" spc="0" baseline="0">
              <a:solidFill>
                <a:schemeClr val="bg1"/>
              </a:solidFill>
              <a:uFillTx/>
              <a:latin typeface="Century Gothic" panose="020B0502020202020204" pitchFamily="34" charset="0"/>
              <a:ea typeface="Arial"/>
              <a:cs typeface="Arial"/>
            </a:endParaRPr>
          </a:p>
        </p:txBody>
      </p:sp>
    </p:spTree>
    <p:extLst>
      <p:ext uri="{BB962C8B-B14F-4D97-AF65-F5344CB8AC3E}">
        <p14:creationId xmlns:p14="http://schemas.microsoft.com/office/powerpoint/2010/main" val="918241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28144F-85E9-47BD-86EC-C2A8D6DB4AB7}"/>
              </a:ext>
            </a:extLst>
          </p:cNvPr>
          <p:cNvSpPr/>
          <p:nvPr/>
        </p:nvSpPr>
        <p:spPr>
          <a:xfrm>
            <a:off x="0" y="0"/>
            <a:ext cx="6096000" cy="6858000"/>
          </a:xfrm>
          <a:prstGeom prst="rect">
            <a:avLst/>
          </a:prstGeom>
          <a:solidFill>
            <a:srgbClr val="F86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oogle Shape;336;p29">
            <a:extLst>
              <a:ext uri="{FF2B5EF4-FFF2-40B4-BE49-F238E27FC236}">
                <a16:creationId xmlns:a16="http://schemas.microsoft.com/office/drawing/2014/main" id="{2CD14F59-33AA-4E52-87FC-CD94834C824F}"/>
              </a:ext>
            </a:extLst>
          </p:cNvPr>
          <p:cNvGrpSpPr/>
          <p:nvPr/>
        </p:nvGrpSpPr>
        <p:grpSpPr>
          <a:xfrm>
            <a:off x="656224" y="598383"/>
            <a:ext cx="4374015" cy="1783231"/>
            <a:chOff x="6284514" y="582618"/>
            <a:chExt cx="4374015" cy="1783231"/>
          </a:xfrm>
        </p:grpSpPr>
        <p:sp>
          <p:nvSpPr>
            <p:cNvPr id="3" name="Google Shape;337;p29">
              <a:extLst>
                <a:ext uri="{FF2B5EF4-FFF2-40B4-BE49-F238E27FC236}">
                  <a16:creationId xmlns:a16="http://schemas.microsoft.com/office/drawing/2014/main" id="{C2C8909D-A54D-4B16-BF42-88B855FBA0DC}"/>
                </a:ext>
              </a:extLst>
            </p:cNvPr>
            <p:cNvSpPr txBox="1"/>
            <p:nvPr/>
          </p:nvSpPr>
          <p:spPr>
            <a:xfrm>
              <a:off x="6300280" y="1442516"/>
              <a:ext cx="4358249" cy="92333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err="1">
                  <a:solidFill>
                    <a:srgbClr val="FFFFFF"/>
                  </a:solidFill>
                  <a:uFillTx/>
                  <a:latin typeface="Century Gothic" panose="020B0502020202020204" pitchFamily="34" charset="0"/>
                  <a:ea typeface="Arial"/>
                  <a:cs typeface="Rubik"/>
                </a:rPr>
                <a:t>Glowcose</a:t>
              </a:r>
              <a:r>
                <a:rPr lang="en-GB" sz="1600" b="1" i="0" u="none" strike="noStrike" kern="1200" cap="none" spc="0" baseline="0">
                  <a:solidFill>
                    <a:srgbClr val="FFFFFF"/>
                  </a:solidFill>
                  <a:uFillTx/>
                  <a:latin typeface="Century Gothic" panose="020B0502020202020204" pitchFamily="34" charset="0"/>
                  <a:ea typeface="Arial"/>
                  <a:cs typeface="Rubik"/>
                </a:rPr>
                <a:t> is a colour changing light that changes colour with CGM readings. </a:t>
              </a:r>
            </a:p>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a typeface="Arial"/>
                <a:cs typeface="Arial"/>
              </a:endParaRPr>
            </a:p>
          </p:txBody>
        </p:sp>
        <p:sp>
          <p:nvSpPr>
            <p:cNvPr id="4" name="Google Shape;338;p29">
              <a:extLst>
                <a:ext uri="{FF2B5EF4-FFF2-40B4-BE49-F238E27FC236}">
                  <a16:creationId xmlns:a16="http://schemas.microsoft.com/office/drawing/2014/main" id="{90BB8705-6CEB-48C0-88A3-0F0D27AAFE52}"/>
                </a:ext>
              </a:extLst>
            </p:cNvPr>
            <p:cNvSpPr txBox="1"/>
            <p:nvPr/>
          </p:nvSpPr>
          <p:spPr>
            <a:xfrm>
              <a:off x="6284514" y="582618"/>
              <a:ext cx="4358249" cy="677104"/>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0" i="0" u="none" strike="noStrike" kern="1200" cap="none" spc="0" baseline="0" err="1">
                  <a:solidFill>
                    <a:srgbClr val="FFFFFF"/>
                  </a:solidFill>
                  <a:uFillTx/>
                  <a:latin typeface="Segoe UI Black" panose="020B0A02040204020203" pitchFamily="34" charset="0"/>
                  <a:ea typeface="Segoe UI Black" panose="020B0A02040204020203" pitchFamily="34" charset="0"/>
                  <a:cs typeface="Rubik"/>
                </a:rPr>
                <a:t>Glowcose</a:t>
              </a:r>
              <a:endParaRPr lang="en-US" sz="933" b="0" i="0" u="none" strike="noStrike" kern="1200" cap="none" spc="0" baseline="0">
                <a:solidFill>
                  <a:srgbClr val="FFFFFF"/>
                </a:solidFill>
                <a:uFillTx/>
                <a:latin typeface="Segoe UI Black" panose="020B0A02040204020203" pitchFamily="34" charset="0"/>
                <a:ea typeface="Segoe UI Black" panose="020B0A02040204020203" pitchFamily="34" charset="0"/>
                <a:cs typeface="Arial"/>
              </a:endParaRPr>
            </a:p>
          </p:txBody>
        </p:sp>
      </p:grpSp>
      <p:sp>
        <p:nvSpPr>
          <p:cNvPr id="6" name="Google Shape;337;p29">
            <a:extLst>
              <a:ext uri="{FF2B5EF4-FFF2-40B4-BE49-F238E27FC236}">
                <a16:creationId xmlns:a16="http://schemas.microsoft.com/office/drawing/2014/main" id="{5200EA98-392F-4C38-B1B8-5B6C63753D5C}"/>
              </a:ext>
            </a:extLst>
          </p:cNvPr>
          <p:cNvSpPr txBox="1"/>
          <p:nvPr/>
        </p:nvSpPr>
        <p:spPr>
          <a:xfrm>
            <a:off x="671990" y="2162472"/>
            <a:ext cx="4358249" cy="147733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a:solidFill>
                  <a:srgbClr val="FFFFFF"/>
                </a:solidFill>
                <a:uFillTx/>
                <a:latin typeface="Century Gothic" panose="020B0502020202020204" pitchFamily="34" charset="0"/>
                <a:ea typeface="Segoe UI Black" panose="020B0A02040204020203" pitchFamily="34" charset="0"/>
                <a:cs typeface="Arial"/>
              </a:rPr>
              <a:t>Reduce the stress of constantly checking your phone for you or your loved one.  No need to interrupt your sleep, work, or daily activities. A quick glance lets you know where you're heading.</a:t>
            </a:r>
            <a:endParaRPr lang="en-GB" sz="1800" b="1" i="0" u="none" strike="noStrike" kern="1200" cap="none" spc="0" baseline="0">
              <a:solidFill>
                <a:srgbClr val="FFFFFF"/>
              </a:solidFill>
              <a:uFillTx/>
              <a:latin typeface="Century Gothic" panose="020B0502020202020204" pitchFamily="34" charset="0"/>
              <a:ea typeface="Segoe UI Black" panose="020B0A02040204020203" pitchFamily="34" charset="0"/>
              <a:cs typeface="Arial"/>
            </a:endParaRPr>
          </a:p>
        </p:txBody>
      </p:sp>
      <p:sp>
        <p:nvSpPr>
          <p:cNvPr id="10" name="Rectangle 9">
            <a:extLst>
              <a:ext uri="{FF2B5EF4-FFF2-40B4-BE49-F238E27FC236}">
                <a16:creationId xmlns:a16="http://schemas.microsoft.com/office/drawing/2014/main" id="{69F07FF7-9EDA-4F54-AC7E-C95F432859AB}"/>
              </a:ext>
            </a:extLst>
          </p:cNvPr>
          <p:cNvSpPr/>
          <p:nvPr/>
        </p:nvSpPr>
        <p:spPr>
          <a:xfrm>
            <a:off x="656224" y="4027387"/>
            <a:ext cx="10986062" cy="2449613"/>
          </a:xfrm>
          <a:prstGeom prst="rect">
            <a:avLst/>
          </a:prstGeom>
          <a:solidFill>
            <a:srgbClr val="FCB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Shape, polygon&#10;&#10;Description automatically generated">
            <a:extLst>
              <a:ext uri="{FF2B5EF4-FFF2-40B4-BE49-F238E27FC236}">
                <a16:creationId xmlns:a16="http://schemas.microsoft.com/office/drawing/2014/main" id="{4B44917F-9FF2-4EA4-B2C6-F124133E5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109" y="4234797"/>
            <a:ext cx="10524378" cy="2041403"/>
          </a:xfrm>
          <a:prstGeom prst="rect">
            <a:avLst/>
          </a:prstGeom>
        </p:spPr>
      </p:pic>
      <p:pic>
        <p:nvPicPr>
          <p:cNvPr id="11" name="Picture 8" descr="A picture containing indoor, dark, black&#10;&#10;Description automatically generated">
            <a:extLst>
              <a:ext uri="{FF2B5EF4-FFF2-40B4-BE49-F238E27FC236}">
                <a16:creationId xmlns:a16="http://schemas.microsoft.com/office/drawing/2014/main" id="{BA923E1C-FF79-48CC-9C7F-BCB85FEF65F6}"/>
              </a:ext>
            </a:extLst>
          </p:cNvPr>
          <p:cNvPicPr>
            <a:picLocks noChangeAspect="1"/>
          </p:cNvPicPr>
          <p:nvPr/>
        </p:nvPicPr>
        <p:blipFill>
          <a:blip r:embed="rId4"/>
          <a:stretch>
            <a:fillRect/>
          </a:stretch>
        </p:blipFill>
        <p:spPr>
          <a:xfrm>
            <a:off x="5199716" y="535323"/>
            <a:ext cx="3136547" cy="3136547"/>
          </a:xfrm>
          <a:prstGeom prst="rect">
            <a:avLst/>
          </a:prstGeom>
          <a:noFill/>
          <a:ln cap="flat">
            <a:noFill/>
          </a:ln>
        </p:spPr>
      </p:pic>
      <p:pic>
        <p:nvPicPr>
          <p:cNvPr id="12" name="Picture 4" descr="Graphical user interface&#10;&#10;Description automatically generated">
            <a:extLst>
              <a:ext uri="{FF2B5EF4-FFF2-40B4-BE49-F238E27FC236}">
                <a16:creationId xmlns:a16="http://schemas.microsoft.com/office/drawing/2014/main" id="{B54F28E2-BD58-4E54-B5A4-3EE0EFEC943E}"/>
              </a:ext>
            </a:extLst>
          </p:cNvPr>
          <p:cNvPicPr>
            <a:picLocks noChangeAspect="1"/>
          </p:cNvPicPr>
          <p:nvPr/>
        </p:nvPicPr>
        <p:blipFill>
          <a:blip r:embed="rId5"/>
          <a:stretch>
            <a:fillRect/>
          </a:stretch>
        </p:blipFill>
        <p:spPr>
          <a:xfrm>
            <a:off x="8505739" y="535322"/>
            <a:ext cx="3136547" cy="3136547"/>
          </a:xfrm>
          <a:prstGeom prst="rect">
            <a:avLst/>
          </a:prstGeom>
          <a:noFill/>
          <a:ln cap="flat">
            <a:noFill/>
          </a:ln>
        </p:spPr>
      </p:pic>
      <p:sp>
        <p:nvSpPr>
          <p:cNvPr id="13" name="Oval 12">
            <a:extLst>
              <a:ext uri="{FF2B5EF4-FFF2-40B4-BE49-F238E27FC236}">
                <a16:creationId xmlns:a16="http://schemas.microsoft.com/office/drawing/2014/main" id="{BD0C2E23-7F11-4EDC-98D6-B50BEDA6C2F1}"/>
              </a:ext>
            </a:extLst>
          </p:cNvPr>
          <p:cNvSpPr/>
          <p:nvPr/>
        </p:nvSpPr>
        <p:spPr>
          <a:xfrm>
            <a:off x="-404258" y="5696263"/>
            <a:ext cx="1907944" cy="1869231"/>
          </a:xfrm>
          <a:prstGeom prst="ellipse">
            <a:avLst/>
          </a:prstGeom>
          <a:solidFill>
            <a:srgbClr val="009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413C6BAD-DFB1-4180-ADA1-0AB9C7B16A65}"/>
              </a:ext>
            </a:extLst>
          </p:cNvPr>
          <p:cNvSpPr/>
          <p:nvPr/>
        </p:nvSpPr>
        <p:spPr>
          <a:xfrm>
            <a:off x="4387156" y="-993746"/>
            <a:ext cx="2113102" cy="1987491"/>
          </a:xfrm>
          <a:prstGeom prst="ellipse">
            <a:avLst/>
          </a:prstGeom>
          <a:solidFill>
            <a:srgbClr val="FCB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91E171F5-615D-4042-93CE-3694E100FD16}"/>
              </a:ext>
            </a:extLst>
          </p:cNvPr>
          <p:cNvSpPr/>
          <p:nvPr/>
        </p:nvSpPr>
        <p:spPr>
          <a:xfrm>
            <a:off x="11584476" y="1458280"/>
            <a:ext cx="2576024" cy="2569105"/>
          </a:xfrm>
          <a:prstGeom prst="ellipse">
            <a:avLst/>
          </a:prstGeom>
          <a:noFill/>
          <a:ln w="76200">
            <a:solidFill>
              <a:srgbClr val="F86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28605CDD-A959-4EE6-BE52-5B5A5012CA78}"/>
              </a:ext>
            </a:extLst>
          </p:cNvPr>
          <p:cNvSpPr/>
          <p:nvPr/>
        </p:nvSpPr>
        <p:spPr>
          <a:xfrm>
            <a:off x="11873236" y="1803400"/>
            <a:ext cx="1951503" cy="1875520"/>
          </a:xfrm>
          <a:prstGeom prst="ellipse">
            <a:avLst/>
          </a:prstGeom>
          <a:noFill/>
          <a:ln w="76200">
            <a:solidFill>
              <a:srgbClr val="F86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71561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oogle Shape;454;p34">
            <a:extLst>
              <a:ext uri="{FF2B5EF4-FFF2-40B4-BE49-F238E27FC236}">
                <a16:creationId xmlns:a16="http://schemas.microsoft.com/office/drawing/2014/main" id="{C9280466-4181-4E2B-B5AE-104CDEB2014E}"/>
              </a:ext>
            </a:extLst>
          </p:cNvPr>
          <p:cNvGrpSpPr/>
          <p:nvPr/>
        </p:nvGrpSpPr>
        <p:grpSpPr>
          <a:xfrm>
            <a:off x="471569" y="646663"/>
            <a:ext cx="6748382" cy="667787"/>
            <a:chOff x="692302" y="646663"/>
            <a:chExt cx="4566064" cy="2776016"/>
          </a:xfrm>
        </p:grpSpPr>
        <p:sp>
          <p:nvSpPr>
            <p:cNvPr id="16" name="Google Shape;455;p34">
              <a:extLst>
                <a:ext uri="{FF2B5EF4-FFF2-40B4-BE49-F238E27FC236}">
                  <a16:creationId xmlns:a16="http://schemas.microsoft.com/office/drawing/2014/main" id="{F3CF1B0D-1EDE-41CF-B49D-82C25708818B}"/>
                </a:ext>
              </a:extLst>
            </p:cNvPr>
            <p:cNvSpPr txBox="1"/>
            <p:nvPr/>
          </p:nvSpPr>
          <p:spPr>
            <a:xfrm>
              <a:off x="795418" y="3266867"/>
              <a:ext cx="4462948" cy="15581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933" b="0" i="0" u="none" strike="noStrike" kern="1200" cap="none" spc="0" baseline="0">
                <a:solidFill>
                  <a:srgbClr val="191919"/>
                </a:solidFill>
                <a:uFillTx/>
                <a:latin typeface="Century Gothic" panose="020B0502020202020204" pitchFamily="34" charset="0"/>
              </a:endParaRPr>
            </a:p>
          </p:txBody>
        </p:sp>
        <p:sp>
          <p:nvSpPr>
            <p:cNvPr id="17" name="Google Shape;456;p34">
              <a:extLst>
                <a:ext uri="{FF2B5EF4-FFF2-40B4-BE49-F238E27FC236}">
                  <a16:creationId xmlns:a16="http://schemas.microsoft.com/office/drawing/2014/main" id="{EAA40F39-E6D2-41A9-BAEC-6F38D40CE72D}"/>
                </a:ext>
              </a:extLst>
            </p:cNvPr>
            <p:cNvSpPr txBox="1"/>
            <p:nvPr/>
          </p:nvSpPr>
          <p:spPr>
            <a:xfrm>
              <a:off x="692302" y="646663"/>
              <a:ext cx="4462948" cy="2558877"/>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0" i="0" u="none" strike="noStrike" kern="1200" cap="none" spc="0" baseline="0">
                  <a:solidFill>
                    <a:srgbClr val="F86247"/>
                  </a:solidFill>
                  <a:uFillTx/>
                  <a:latin typeface="Segoe UI Black" panose="020B0A02040204020203" pitchFamily="34" charset="0"/>
                  <a:ea typeface="Segoe UI Black" panose="020B0A02040204020203" pitchFamily="34" charset="0"/>
                </a:rPr>
                <a:t>Its not </a:t>
              </a:r>
              <a:r>
                <a:rPr lang="en-GB" sz="4000">
                  <a:solidFill>
                    <a:srgbClr val="F86247"/>
                  </a:solidFill>
                  <a:latin typeface="Segoe UI Black" panose="020B0A02040204020203" pitchFamily="34" charset="0"/>
                  <a:ea typeface="Segoe UI Black" panose="020B0A02040204020203" pitchFamily="34" charset="0"/>
                </a:rPr>
                <a:t>a</a:t>
              </a:r>
              <a:r>
                <a:rPr lang="en-GB" sz="4000" b="0" i="0" u="none" strike="noStrike" kern="1200" cap="none" spc="0" baseline="0">
                  <a:solidFill>
                    <a:srgbClr val="F86247"/>
                  </a:solidFill>
                  <a:uFillTx/>
                  <a:latin typeface="Segoe UI Black" panose="020B0A02040204020203" pitchFamily="34" charset="0"/>
                  <a:ea typeface="Segoe UI Black" panose="020B0A02040204020203" pitchFamily="34" charset="0"/>
                </a:rPr>
                <a:t>ll perfect…</a:t>
              </a:r>
              <a:endParaRPr lang="en-GB" sz="900" b="0" i="0" u="none" strike="noStrike" kern="1200" cap="none" spc="0" baseline="0">
                <a:solidFill>
                  <a:srgbClr val="F86247"/>
                </a:solidFill>
                <a:uFillTx/>
                <a:latin typeface="Segoe UI Black" panose="020B0A02040204020203" pitchFamily="34" charset="0"/>
                <a:ea typeface="Segoe UI Black" panose="020B0A02040204020203" pitchFamily="34" charset="0"/>
              </a:endParaRPr>
            </a:p>
          </p:txBody>
        </p:sp>
      </p:grpSp>
      <p:sp>
        <p:nvSpPr>
          <p:cNvPr id="5" name="Rectangle 4">
            <a:extLst>
              <a:ext uri="{FF2B5EF4-FFF2-40B4-BE49-F238E27FC236}">
                <a16:creationId xmlns:a16="http://schemas.microsoft.com/office/drawing/2014/main" id="{C6F1F4A0-3C93-4211-9E23-46EEEA35741A}"/>
              </a:ext>
            </a:extLst>
          </p:cNvPr>
          <p:cNvSpPr/>
          <p:nvPr/>
        </p:nvSpPr>
        <p:spPr>
          <a:xfrm>
            <a:off x="6096000" y="0"/>
            <a:ext cx="6096000" cy="6867052"/>
          </a:xfrm>
          <a:prstGeom prst="rect">
            <a:avLst/>
          </a:prstGeom>
          <a:solidFill>
            <a:srgbClr val="F86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2DABCB3A-2450-4721-8F4C-C3E18571834A}"/>
              </a:ext>
            </a:extLst>
          </p:cNvPr>
          <p:cNvGrpSpPr/>
          <p:nvPr/>
        </p:nvGrpSpPr>
        <p:grpSpPr>
          <a:xfrm>
            <a:off x="3582821" y="2763796"/>
            <a:ext cx="1435534" cy="1421754"/>
            <a:chOff x="3779520" y="1485837"/>
            <a:chExt cx="1435534" cy="1421754"/>
          </a:xfrm>
        </p:grpSpPr>
        <p:sp>
          <p:nvSpPr>
            <p:cNvPr id="13" name="Oval 12">
              <a:extLst>
                <a:ext uri="{FF2B5EF4-FFF2-40B4-BE49-F238E27FC236}">
                  <a16:creationId xmlns:a16="http://schemas.microsoft.com/office/drawing/2014/main" id="{92199D40-28FD-4A8E-9944-B4E6B074DAAB}"/>
                </a:ext>
              </a:extLst>
            </p:cNvPr>
            <p:cNvSpPr/>
            <p:nvPr/>
          </p:nvSpPr>
          <p:spPr>
            <a:xfrm>
              <a:off x="3779520" y="1485837"/>
              <a:ext cx="1435534" cy="1421754"/>
            </a:xfrm>
            <a:prstGeom prst="ellipse">
              <a:avLst/>
            </a:prstGeom>
            <a:solidFill>
              <a:srgbClr val="FCB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person with long hair&#10;&#10;Description automatically generated with medium confidence">
              <a:extLst>
                <a:ext uri="{FF2B5EF4-FFF2-40B4-BE49-F238E27FC236}">
                  <a16:creationId xmlns:a16="http://schemas.microsoft.com/office/drawing/2014/main" id="{AE57CEE4-A200-4E6D-BBE2-39E2D0E62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1960" y="1619708"/>
              <a:ext cx="1148311" cy="1148311"/>
            </a:xfrm>
            <a:prstGeom prst="flowChartConnector">
              <a:avLst/>
            </a:prstGeom>
          </p:spPr>
        </p:pic>
      </p:grpSp>
      <p:pic>
        <p:nvPicPr>
          <p:cNvPr id="8" name="Picture 7" descr="Logo&#10;&#10;Description automatically generated">
            <a:extLst>
              <a:ext uri="{FF2B5EF4-FFF2-40B4-BE49-F238E27FC236}">
                <a16:creationId xmlns:a16="http://schemas.microsoft.com/office/drawing/2014/main" id="{FB8596CD-537A-4198-A17B-47D81BBA44A3}"/>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22599" t="17948" r="20333" b="19956"/>
          <a:stretch/>
        </p:blipFill>
        <p:spPr>
          <a:xfrm>
            <a:off x="6799308" y="2664844"/>
            <a:ext cx="1339501" cy="1457532"/>
          </a:xfrm>
          <a:prstGeom prst="rect">
            <a:avLst/>
          </a:prstGeom>
        </p:spPr>
      </p:pic>
      <p:sp>
        <p:nvSpPr>
          <p:cNvPr id="9" name="Google Shape;338;p29">
            <a:extLst>
              <a:ext uri="{FF2B5EF4-FFF2-40B4-BE49-F238E27FC236}">
                <a16:creationId xmlns:a16="http://schemas.microsoft.com/office/drawing/2014/main" id="{FCCE0E44-3FB5-4844-969A-99881A21D8DA}"/>
              </a:ext>
            </a:extLst>
          </p:cNvPr>
          <p:cNvSpPr txBox="1"/>
          <p:nvPr/>
        </p:nvSpPr>
        <p:spPr>
          <a:xfrm>
            <a:off x="533994" y="2071782"/>
            <a:ext cx="4912437" cy="36933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a:solidFill>
                  <a:srgbClr val="F86247"/>
                </a:solidFill>
                <a:latin typeface="Segoe UI Black" panose="020B0A02040204020203" pitchFamily="34" charset="0"/>
                <a:ea typeface="Segoe UI Black" panose="020B0A02040204020203" pitchFamily="34" charset="0"/>
                <a:cs typeface="Arial"/>
              </a:rPr>
              <a:t>Personal Issues </a:t>
            </a:r>
            <a:endParaRPr lang="en-US" sz="500" b="0" i="0" u="none" strike="noStrike" kern="1200" cap="none" spc="0" baseline="0">
              <a:solidFill>
                <a:srgbClr val="F86247"/>
              </a:solidFill>
              <a:uFillTx/>
              <a:latin typeface="Segoe UI Black" panose="020B0A02040204020203" pitchFamily="34" charset="0"/>
              <a:ea typeface="Segoe UI Black" panose="020B0A02040204020203" pitchFamily="34" charset="0"/>
              <a:cs typeface="Arial"/>
            </a:endParaRPr>
          </a:p>
        </p:txBody>
      </p:sp>
      <p:sp>
        <p:nvSpPr>
          <p:cNvPr id="11" name="Google Shape;338;p29">
            <a:extLst>
              <a:ext uri="{FF2B5EF4-FFF2-40B4-BE49-F238E27FC236}">
                <a16:creationId xmlns:a16="http://schemas.microsoft.com/office/drawing/2014/main" id="{72B87C11-7659-4019-8B1E-D64AA6C89148}"/>
              </a:ext>
            </a:extLst>
          </p:cNvPr>
          <p:cNvSpPr txBox="1"/>
          <p:nvPr/>
        </p:nvSpPr>
        <p:spPr>
          <a:xfrm>
            <a:off x="7067551" y="2130504"/>
            <a:ext cx="4912437" cy="36933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a:solidFill>
                  <a:srgbClr val="FFFFFF"/>
                </a:solidFill>
                <a:latin typeface="Segoe UI Black" panose="020B0A02040204020203" pitchFamily="34" charset="0"/>
                <a:ea typeface="Segoe UI Black" panose="020B0A02040204020203" pitchFamily="34" charset="0"/>
                <a:cs typeface="Arial"/>
              </a:rPr>
              <a:t>Clinical Issues</a:t>
            </a:r>
            <a:endParaRPr lang="en-US" sz="500" b="0" i="0" u="none" strike="noStrike" kern="1200" cap="none" spc="0" baseline="0">
              <a:solidFill>
                <a:srgbClr val="FFFFFF"/>
              </a:solidFill>
              <a:uFillTx/>
              <a:latin typeface="Segoe UI Black" panose="020B0A02040204020203" pitchFamily="34" charset="0"/>
              <a:ea typeface="Segoe UI Black" panose="020B0A02040204020203" pitchFamily="34" charset="0"/>
              <a:cs typeface="Arial"/>
            </a:endParaRPr>
          </a:p>
        </p:txBody>
      </p:sp>
      <p:sp>
        <p:nvSpPr>
          <p:cNvPr id="12" name="Google Shape;331;p29">
            <a:extLst>
              <a:ext uri="{FF2B5EF4-FFF2-40B4-BE49-F238E27FC236}">
                <a16:creationId xmlns:a16="http://schemas.microsoft.com/office/drawing/2014/main" id="{503B2111-AC7C-4CDF-A058-D2AC29510657}"/>
              </a:ext>
            </a:extLst>
          </p:cNvPr>
          <p:cNvSpPr txBox="1"/>
          <p:nvPr/>
        </p:nvSpPr>
        <p:spPr>
          <a:xfrm>
            <a:off x="6988066" y="4287384"/>
            <a:ext cx="2398431" cy="1684307"/>
          </a:xfrm>
          <a:prstGeom prst="rect">
            <a:avLst/>
          </a:prstGeom>
          <a:noFill/>
          <a:ln cap="flat">
            <a:noFill/>
          </a:ln>
        </p:spPr>
        <p:txBody>
          <a:bodyPr vert="horz" wrap="square" lIns="0" tIns="0" rIns="0" bIns="0" anchor="t" anchorCtr="0" compatLnSpc="1">
            <a:spAutoFit/>
          </a:bodyPr>
          <a:lstStyle/>
          <a:p>
            <a:pPr marL="285750" marR="0" lvl="0" indent="-285750" algn="l" defTabSz="914400" rtl="0" fontAlgn="auto" hangingPunct="1">
              <a:lnSpc>
                <a:spcPct val="12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GB" sz="1400" b="1" i="0" u="none" strike="noStrike" kern="1200" cap="none" spc="0" baseline="0">
                <a:solidFill>
                  <a:schemeClr val="bg1"/>
                </a:solidFill>
                <a:uFillTx/>
                <a:latin typeface="Century Gothic" panose="020B0502020202020204" pitchFamily="34" charset="0"/>
                <a:ea typeface="Arial"/>
                <a:cs typeface="Arial"/>
              </a:rPr>
              <a:t>Data overload </a:t>
            </a:r>
          </a:p>
          <a:p>
            <a:pPr marL="285750" marR="0" lvl="0" indent="-285750" algn="l" defTabSz="914400" rtl="0" fontAlgn="auto" hangingPunct="1">
              <a:lnSpc>
                <a:spcPct val="12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GB" sz="1400" b="1">
                <a:solidFill>
                  <a:schemeClr val="bg1"/>
                </a:solidFill>
                <a:latin typeface="Century Gothic" panose="020B0502020202020204" pitchFamily="34" charset="0"/>
                <a:ea typeface="Arial"/>
                <a:cs typeface="Arial"/>
              </a:rPr>
              <a:t>Funding </a:t>
            </a:r>
          </a:p>
          <a:p>
            <a:pPr marL="285750" marR="0" lvl="0" indent="-285750" algn="l" defTabSz="914400" rtl="0" fontAlgn="auto" hangingPunct="1">
              <a:lnSpc>
                <a:spcPct val="12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GB" sz="1400" b="1">
                <a:solidFill>
                  <a:schemeClr val="bg1"/>
                </a:solidFill>
                <a:latin typeface="Century Gothic" panose="020B0502020202020204" pitchFamily="34" charset="0"/>
                <a:ea typeface="Arial"/>
                <a:cs typeface="Arial"/>
              </a:rPr>
              <a:t>Technical resistance</a:t>
            </a:r>
          </a:p>
          <a:p>
            <a:pPr marL="285750" marR="0" lvl="0" indent="-285750" algn="l" defTabSz="914400" rtl="0" fontAlgn="auto" hangingPunct="1">
              <a:lnSpc>
                <a:spcPct val="12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GB" sz="1400" b="1">
                <a:solidFill>
                  <a:schemeClr val="bg1"/>
                </a:solidFill>
                <a:latin typeface="Century Gothic" panose="020B0502020202020204" pitchFamily="34" charset="0"/>
                <a:ea typeface="Arial"/>
                <a:cs typeface="Arial"/>
              </a:rPr>
              <a:t>System outage </a:t>
            </a:r>
          </a:p>
          <a:p>
            <a:pPr marL="285750" marR="0" lvl="0" indent="-285750" algn="l" defTabSz="914400" rtl="0" fontAlgn="auto" hangingPunct="1">
              <a:lnSpc>
                <a:spcPct val="12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GB" sz="1400" b="1">
                <a:solidFill>
                  <a:schemeClr val="bg1"/>
                </a:solidFill>
                <a:latin typeface="Century Gothic" panose="020B0502020202020204" pitchFamily="34" charset="0"/>
                <a:ea typeface="Arial"/>
                <a:cs typeface="Arial"/>
              </a:rPr>
              <a:t>Closed loop hacking</a:t>
            </a:r>
          </a:p>
          <a:p>
            <a:pPr marL="285750" marR="0" lvl="0" indent="-285750" algn="l" defTabSz="914400" rtl="0" fontAlgn="auto" hangingPunct="1">
              <a:lnSpc>
                <a:spcPct val="12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GB" sz="1400" b="1">
                <a:solidFill>
                  <a:schemeClr val="bg1"/>
                </a:solidFill>
                <a:latin typeface="Century Gothic" panose="020B0502020202020204" pitchFamily="34" charset="0"/>
                <a:ea typeface="Arial"/>
                <a:cs typeface="Arial"/>
              </a:rPr>
              <a:t>Faulty data </a:t>
            </a:r>
          </a:p>
          <a:p>
            <a:pPr marL="285750" marR="0" lvl="0" indent="-285750" algn="l" defTabSz="914400" rtl="0" fontAlgn="auto" hangingPunct="1">
              <a:lnSpc>
                <a:spcPct val="12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endParaRPr lang="en-GB" sz="800" b="1" i="0" u="none" strike="noStrike" kern="1200" cap="none" spc="0" baseline="0">
              <a:solidFill>
                <a:schemeClr val="bg1"/>
              </a:solidFill>
              <a:uFillTx/>
              <a:latin typeface="Century Gothic" panose="020B0502020202020204" pitchFamily="34" charset="0"/>
              <a:ea typeface="Arial"/>
              <a:cs typeface="Arial"/>
            </a:endParaRPr>
          </a:p>
        </p:txBody>
      </p:sp>
      <p:grpSp>
        <p:nvGrpSpPr>
          <p:cNvPr id="2" name="Group 1">
            <a:extLst>
              <a:ext uri="{FF2B5EF4-FFF2-40B4-BE49-F238E27FC236}">
                <a16:creationId xmlns:a16="http://schemas.microsoft.com/office/drawing/2014/main" id="{3AB5CFBD-6D09-4D65-8420-2F7555568245}"/>
              </a:ext>
            </a:extLst>
          </p:cNvPr>
          <p:cNvGrpSpPr/>
          <p:nvPr/>
        </p:nvGrpSpPr>
        <p:grpSpPr>
          <a:xfrm>
            <a:off x="813751" y="2766453"/>
            <a:ext cx="1435534" cy="1421754"/>
            <a:chOff x="1038097" y="1474710"/>
            <a:chExt cx="1435534" cy="1421754"/>
          </a:xfrm>
        </p:grpSpPr>
        <p:sp>
          <p:nvSpPr>
            <p:cNvPr id="14" name="Oval 13">
              <a:extLst>
                <a:ext uri="{FF2B5EF4-FFF2-40B4-BE49-F238E27FC236}">
                  <a16:creationId xmlns:a16="http://schemas.microsoft.com/office/drawing/2014/main" id="{87405CBD-EB89-4EC8-9D25-F7224CB0A47F}"/>
                </a:ext>
              </a:extLst>
            </p:cNvPr>
            <p:cNvSpPr/>
            <p:nvPr/>
          </p:nvSpPr>
          <p:spPr>
            <a:xfrm>
              <a:off x="1038097" y="1474710"/>
              <a:ext cx="1435534" cy="1421754"/>
            </a:xfrm>
            <a:prstGeom prst="ellipse">
              <a:avLst/>
            </a:prstGeom>
            <a:solidFill>
              <a:srgbClr val="FCB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wall, person, indoor, clothing&#10;&#10;Description automatically generated">
              <a:extLst>
                <a:ext uri="{FF2B5EF4-FFF2-40B4-BE49-F238E27FC236}">
                  <a16:creationId xmlns:a16="http://schemas.microsoft.com/office/drawing/2014/main" id="{BE0658BA-36B9-472E-ACAB-746E08A1A8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7218" y="1622260"/>
              <a:ext cx="1148311" cy="1145759"/>
            </a:xfrm>
            <a:prstGeom prst="flowChartConnector">
              <a:avLst/>
            </a:prstGeom>
          </p:spPr>
        </p:pic>
      </p:grpSp>
      <p:sp>
        <p:nvSpPr>
          <p:cNvPr id="18" name="Google Shape;331;p29">
            <a:extLst>
              <a:ext uri="{FF2B5EF4-FFF2-40B4-BE49-F238E27FC236}">
                <a16:creationId xmlns:a16="http://schemas.microsoft.com/office/drawing/2014/main" id="{708B3627-E5AB-4E2F-A340-A0AB17C659B2}"/>
              </a:ext>
            </a:extLst>
          </p:cNvPr>
          <p:cNvSpPr txBox="1"/>
          <p:nvPr/>
        </p:nvSpPr>
        <p:spPr>
          <a:xfrm>
            <a:off x="3435758" y="4319421"/>
            <a:ext cx="2660242" cy="750142"/>
          </a:xfrm>
          <a:prstGeom prst="rect">
            <a:avLst/>
          </a:prstGeom>
          <a:noFill/>
          <a:ln cap="flat">
            <a:noFill/>
          </a:ln>
        </p:spPr>
        <p:txBody>
          <a:bodyPr vert="horz" wrap="square" lIns="0" tIns="0" rIns="0" bIns="0" anchor="t" anchorCtr="0" compatLnSpc="1">
            <a:spAutoFit/>
          </a:bodyPr>
          <a:lstStyle/>
          <a:p>
            <a:pPr marL="285750" marR="0" lvl="0" indent="-285750" algn="l" defTabSz="914400" rtl="0" fontAlgn="auto" hangingPunct="1">
              <a:lnSpc>
                <a:spcPct val="12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GB" sz="1400" b="1">
                <a:solidFill>
                  <a:srgbClr val="F86247"/>
                </a:solidFill>
                <a:latin typeface="Century Gothic" panose="020B0502020202020204" pitchFamily="34" charset="0"/>
                <a:ea typeface="Arial"/>
                <a:cs typeface="Arial"/>
              </a:rPr>
              <a:t>Data overload</a:t>
            </a:r>
          </a:p>
          <a:p>
            <a:pPr marL="285750" marR="0" lvl="0" indent="-285750" algn="l" defTabSz="914400" rtl="0" fontAlgn="auto" hangingPunct="1">
              <a:lnSpc>
                <a:spcPct val="12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GB" sz="1400" b="1" i="0" u="none" strike="noStrike" kern="1200" cap="none" spc="0" baseline="0">
                <a:solidFill>
                  <a:srgbClr val="F86247"/>
                </a:solidFill>
                <a:uFillTx/>
                <a:latin typeface="Century Gothic" panose="020B0502020202020204" pitchFamily="34" charset="0"/>
                <a:ea typeface="Arial"/>
                <a:cs typeface="Arial"/>
              </a:rPr>
              <a:t>Faulty sensors </a:t>
            </a:r>
          </a:p>
          <a:p>
            <a:pPr marL="285750" marR="0" lvl="0" indent="-285750" algn="l" defTabSz="914400" rtl="0" fontAlgn="auto" hangingPunct="1">
              <a:lnSpc>
                <a:spcPct val="12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GB" sz="1400" b="1">
                <a:solidFill>
                  <a:srgbClr val="F86247"/>
                </a:solidFill>
                <a:latin typeface="Century Gothic" panose="020B0502020202020204" pitchFamily="34" charset="0"/>
                <a:ea typeface="Arial"/>
                <a:cs typeface="Arial"/>
              </a:rPr>
              <a:t>Knowing the regulations</a:t>
            </a:r>
          </a:p>
        </p:txBody>
      </p:sp>
      <p:sp>
        <p:nvSpPr>
          <p:cNvPr id="19" name="Google Shape;331;p29">
            <a:extLst>
              <a:ext uri="{FF2B5EF4-FFF2-40B4-BE49-F238E27FC236}">
                <a16:creationId xmlns:a16="http://schemas.microsoft.com/office/drawing/2014/main" id="{5A6EC2E8-FF91-4FF2-9973-4741AF84C971}"/>
              </a:ext>
            </a:extLst>
          </p:cNvPr>
          <p:cNvSpPr txBox="1"/>
          <p:nvPr/>
        </p:nvSpPr>
        <p:spPr>
          <a:xfrm>
            <a:off x="9386587" y="4287383"/>
            <a:ext cx="2398431" cy="491609"/>
          </a:xfrm>
          <a:prstGeom prst="rect">
            <a:avLst/>
          </a:prstGeom>
          <a:noFill/>
          <a:ln cap="flat">
            <a:noFill/>
          </a:ln>
        </p:spPr>
        <p:txBody>
          <a:bodyPr vert="horz" wrap="square" lIns="0" tIns="0" rIns="0" bIns="0" anchor="t" anchorCtr="0" compatLnSpc="1">
            <a:spAutoFit/>
          </a:bodyPr>
          <a:lstStyle/>
          <a:p>
            <a:pPr marL="285750" marR="0" lvl="0" indent="-285750" algn="l" defTabSz="914400" rtl="0" fontAlgn="auto" hangingPunct="1">
              <a:lnSpc>
                <a:spcPct val="12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GB" sz="1400" b="1">
                <a:solidFill>
                  <a:schemeClr val="bg1"/>
                </a:solidFill>
                <a:latin typeface="Century Gothic" panose="020B0502020202020204" pitchFamily="34" charset="0"/>
                <a:ea typeface="Arial"/>
                <a:cs typeface="Arial"/>
              </a:rPr>
              <a:t>Insufficient data</a:t>
            </a:r>
          </a:p>
          <a:p>
            <a:pPr marL="285750" marR="0" lvl="0" indent="-285750" algn="l" defTabSz="914400" rtl="0" fontAlgn="auto" hangingPunct="1">
              <a:lnSpc>
                <a:spcPct val="12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GB" sz="1400" b="1" i="0" u="none" strike="noStrike" kern="1200" cap="none" spc="0" baseline="0">
                <a:solidFill>
                  <a:schemeClr val="bg1"/>
                </a:solidFill>
                <a:uFillTx/>
                <a:latin typeface="Century Gothic" panose="020B0502020202020204" pitchFamily="34" charset="0"/>
                <a:ea typeface="Arial"/>
                <a:cs typeface="Arial"/>
              </a:rPr>
              <a:t>Missed appointments</a:t>
            </a:r>
          </a:p>
        </p:txBody>
      </p:sp>
      <p:sp>
        <p:nvSpPr>
          <p:cNvPr id="20" name="Oval 19">
            <a:extLst>
              <a:ext uri="{FF2B5EF4-FFF2-40B4-BE49-F238E27FC236}">
                <a16:creationId xmlns:a16="http://schemas.microsoft.com/office/drawing/2014/main" id="{B26A50C1-C5AB-4E75-97E4-F98760D8149D}"/>
              </a:ext>
            </a:extLst>
          </p:cNvPr>
          <p:cNvSpPr/>
          <p:nvPr/>
        </p:nvSpPr>
        <p:spPr>
          <a:xfrm>
            <a:off x="-482403" y="5874474"/>
            <a:ext cx="1907944" cy="1869231"/>
          </a:xfrm>
          <a:prstGeom prst="ellipse">
            <a:avLst/>
          </a:prstGeom>
          <a:solidFill>
            <a:srgbClr val="009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DCE8DF6E-0C6C-4227-889E-4D2230671713}"/>
              </a:ext>
            </a:extLst>
          </p:cNvPr>
          <p:cNvSpPr/>
          <p:nvPr/>
        </p:nvSpPr>
        <p:spPr>
          <a:xfrm>
            <a:off x="5446431" y="-703731"/>
            <a:ext cx="1464903" cy="1515562"/>
          </a:xfrm>
          <a:prstGeom prst="ellipse">
            <a:avLst/>
          </a:prstGeom>
          <a:solidFill>
            <a:srgbClr val="FCB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274CA649-8AA3-413B-B3DE-39138F1F92C6}"/>
              </a:ext>
            </a:extLst>
          </p:cNvPr>
          <p:cNvGrpSpPr/>
          <p:nvPr/>
        </p:nvGrpSpPr>
        <p:grpSpPr>
          <a:xfrm rot="10567493">
            <a:off x="9702129" y="-1780871"/>
            <a:ext cx="3832693" cy="3669841"/>
            <a:chOff x="7675536" y="1253500"/>
            <a:chExt cx="3832693" cy="3669841"/>
          </a:xfrm>
        </p:grpSpPr>
        <p:sp>
          <p:nvSpPr>
            <p:cNvPr id="23" name="Oval 22">
              <a:extLst>
                <a:ext uri="{FF2B5EF4-FFF2-40B4-BE49-F238E27FC236}">
                  <a16:creationId xmlns:a16="http://schemas.microsoft.com/office/drawing/2014/main" id="{9732256B-C49F-4F21-9A80-64E950E2399F}"/>
                </a:ext>
              </a:extLst>
            </p:cNvPr>
            <p:cNvSpPr/>
            <p:nvPr/>
          </p:nvSpPr>
          <p:spPr>
            <a:xfrm>
              <a:off x="8841230" y="1253500"/>
              <a:ext cx="2666999" cy="2620811"/>
            </a:xfrm>
            <a:prstGeom prst="ellipse">
              <a:avLst/>
            </a:prstGeom>
            <a:noFill/>
            <a:ln w="76200">
              <a:solidFill>
                <a:srgbClr val="0094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3EBBEA40-7A23-43FB-92E5-720BCB83D7CC}"/>
                </a:ext>
              </a:extLst>
            </p:cNvPr>
            <p:cNvSpPr/>
            <p:nvPr/>
          </p:nvSpPr>
          <p:spPr>
            <a:xfrm>
              <a:off x="8574637" y="1462612"/>
              <a:ext cx="2666999" cy="2620811"/>
            </a:xfrm>
            <a:prstGeom prst="ellipse">
              <a:avLst/>
            </a:prstGeom>
            <a:noFill/>
            <a:ln w="76200">
              <a:solidFill>
                <a:srgbClr val="00949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78C6E53-40D5-4953-BAFE-54E25981C244}"/>
                </a:ext>
              </a:extLst>
            </p:cNvPr>
            <p:cNvSpPr/>
            <p:nvPr/>
          </p:nvSpPr>
          <p:spPr>
            <a:xfrm>
              <a:off x="8267490" y="1749221"/>
              <a:ext cx="2666999" cy="2620811"/>
            </a:xfrm>
            <a:prstGeom prst="ellipse">
              <a:avLst/>
            </a:prstGeom>
            <a:noFill/>
            <a:ln w="76200">
              <a:solidFill>
                <a:srgbClr val="009490">
                  <a:alpha val="5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45DB3A51-72DF-4CC4-B4C4-2B03010A18D7}"/>
                </a:ext>
              </a:extLst>
            </p:cNvPr>
            <p:cNvSpPr/>
            <p:nvPr/>
          </p:nvSpPr>
          <p:spPr>
            <a:xfrm>
              <a:off x="8000897" y="2035830"/>
              <a:ext cx="2666999" cy="2620811"/>
            </a:xfrm>
            <a:prstGeom prst="ellipse">
              <a:avLst/>
            </a:prstGeom>
            <a:noFill/>
            <a:ln w="76200">
              <a:solidFill>
                <a:srgbClr val="00949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A1347997-011A-4711-A611-A9EFB0064450}"/>
                </a:ext>
              </a:extLst>
            </p:cNvPr>
            <p:cNvSpPr/>
            <p:nvPr/>
          </p:nvSpPr>
          <p:spPr>
            <a:xfrm>
              <a:off x="7675536" y="2302530"/>
              <a:ext cx="2666999" cy="2620811"/>
            </a:xfrm>
            <a:prstGeom prst="ellipse">
              <a:avLst/>
            </a:prstGeom>
            <a:noFill/>
            <a:ln w="76200">
              <a:solidFill>
                <a:srgbClr val="00949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8" name="Picture 27" descr="Logo&#10;&#10;Description automatically generated">
            <a:extLst>
              <a:ext uri="{FF2B5EF4-FFF2-40B4-BE49-F238E27FC236}">
                <a16:creationId xmlns:a16="http://schemas.microsoft.com/office/drawing/2014/main" id="{114FDC5E-171B-4667-A6C1-E0805884F56D}"/>
              </a:ext>
            </a:extLst>
          </p:cNvPr>
          <p:cNvPicPr>
            <a:picLocks noChangeAspect="1"/>
          </p:cNvPicPr>
          <p:nvPr/>
        </p:nvPicPr>
        <p:blipFill rotWithShape="1">
          <a:blip r:embed="rId6">
            <a:extLst>
              <a:ext uri="{28A0092B-C50C-407E-A947-70E740481C1C}">
                <a14:useLocalDpi xmlns:a14="http://schemas.microsoft.com/office/drawing/2010/main" val="0"/>
              </a:ext>
            </a:extLst>
          </a:blip>
          <a:srcRect l="27183" t="31255" r="24692" b="22814"/>
          <a:stretch/>
        </p:blipFill>
        <p:spPr>
          <a:xfrm rot="280330">
            <a:off x="8231726" y="2798636"/>
            <a:ext cx="1252660" cy="1195578"/>
          </a:xfrm>
          <a:prstGeom prst="rect">
            <a:avLst/>
          </a:prstGeom>
        </p:spPr>
      </p:pic>
      <p:pic>
        <p:nvPicPr>
          <p:cNvPr id="29" name="Picture 28" descr="Shape, arrow&#10;&#10;Description automatically generated">
            <a:extLst>
              <a:ext uri="{FF2B5EF4-FFF2-40B4-BE49-F238E27FC236}">
                <a16:creationId xmlns:a16="http://schemas.microsoft.com/office/drawing/2014/main" id="{7F5F5D28-B47D-4630-80F1-F600B117CB57}"/>
              </a:ext>
            </a:extLst>
          </p:cNvPr>
          <p:cNvPicPr>
            <a:picLocks noChangeAspect="1"/>
          </p:cNvPicPr>
          <p:nvPr/>
        </p:nvPicPr>
        <p:blipFill rotWithShape="1">
          <a:blip r:embed="rId7">
            <a:extLst>
              <a:ext uri="{28A0092B-C50C-407E-A947-70E740481C1C}">
                <a14:useLocalDpi xmlns:a14="http://schemas.microsoft.com/office/drawing/2010/main" val="0"/>
              </a:ext>
            </a:extLst>
          </a:blip>
          <a:srcRect l="15505" t="22194" r="20314" b="10628"/>
          <a:stretch/>
        </p:blipFill>
        <p:spPr>
          <a:xfrm>
            <a:off x="9451281" y="2823300"/>
            <a:ext cx="1157362" cy="1211399"/>
          </a:xfrm>
          <a:prstGeom prst="rect">
            <a:avLst/>
          </a:prstGeom>
        </p:spPr>
      </p:pic>
      <p:pic>
        <p:nvPicPr>
          <p:cNvPr id="30" name="Picture 29" descr="A picture containing qr code&#10;&#10;Description automatically generated">
            <a:extLst>
              <a:ext uri="{FF2B5EF4-FFF2-40B4-BE49-F238E27FC236}">
                <a16:creationId xmlns:a16="http://schemas.microsoft.com/office/drawing/2014/main" id="{50B2791C-1687-44FA-B442-658D46A267B4}"/>
              </a:ext>
            </a:extLst>
          </p:cNvPr>
          <p:cNvPicPr>
            <a:picLocks noChangeAspect="1"/>
          </p:cNvPicPr>
          <p:nvPr/>
        </p:nvPicPr>
        <p:blipFill rotWithShape="1">
          <a:blip r:embed="rId8">
            <a:extLst>
              <a:ext uri="{28A0092B-C50C-407E-A947-70E740481C1C}">
                <a14:useLocalDpi xmlns:a14="http://schemas.microsoft.com/office/drawing/2010/main" val="0"/>
              </a:ext>
            </a:extLst>
          </a:blip>
          <a:srcRect l="18168" t="14922" r="23808" b="13903"/>
          <a:stretch/>
        </p:blipFill>
        <p:spPr>
          <a:xfrm>
            <a:off x="10790390" y="2815044"/>
            <a:ext cx="877476" cy="1076345"/>
          </a:xfrm>
          <a:prstGeom prst="rect">
            <a:avLst/>
          </a:prstGeom>
        </p:spPr>
      </p:pic>
      <p:cxnSp>
        <p:nvCxnSpPr>
          <p:cNvPr id="34" name="Straight Connector 33">
            <a:extLst>
              <a:ext uri="{FF2B5EF4-FFF2-40B4-BE49-F238E27FC236}">
                <a16:creationId xmlns:a16="http://schemas.microsoft.com/office/drawing/2014/main" id="{5BC68923-1E5F-45C6-98F5-B0A888975013}"/>
              </a:ext>
            </a:extLst>
          </p:cNvPr>
          <p:cNvCxnSpPr>
            <a:cxnSpLocks/>
          </p:cNvCxnSpPr>
          <p:nvPr/>
        </p:nvCxnSpPr>
        <p:spPr>
          <a:xfrm>
            <a:off x="2111183" y="3486882"/>
            <a:ext cx="1471638" cy="0"/>
          </a:xfrm>
          <a:prstGeom prst="line">
            <a:avLst/>
          </a:prstGeom>
          <a:ln w="76200">
            <a:solidFill>
              <a:srgbClr val="FCB54B"/>
            </a:solidFill>
          </a:ln>
        </p:spPr>
        <p:style>
          <a:lnRef idx="3">
            <a:schemeClr val="accent4"/>
          </a:lnRef>
          <a:fillRef idx="0">
            <a:schemeClr val="accent4"/>
          </a:fillRef>
          <a:effectRef idx="2">
            <a:schemeClr val="accent4"/>
          </a:effectRef>
          <a:fontRef idx="minor">
            <a:schemeClr val="tx1"/>
          </a:fontRef>
        </p:style>
      </p:cxnSp>
      <p:sp>
        <p:nvSpPr>
          <p:cNvPr id="31" name="Google Shape;331;p29">
            <a:extLst>
              <a:ext uri="{FF2B5EF4-FFF2-40B4-BE49-F238E27FC236}">
                <a16:creationId xmlns:a16="http://schemas.microsoft.com/office/drawing/2014/main" id="{95A13506-D259-4A0A-8325-7FCDF1D806FC}"/>
              </a:ext>
            </a:extLst>
          </p:cNvPr>
          <p:cNvSpPr txBox="1"/>
          <p:nvPr/>
        </p:nvSpPr>
        <p:spPr>
          <a:xfrm>
            <a:off x="533995" y="4322078"/>
            <a:ext cx="4669940" cy="1008674"/>
          </a:xfrm>
          <a:prstGeom prst="rect">
            <a:avLst/>
          </a:prstGeom>
          <a:noFill/>
          <a:ln cap="flat">
            <a:noFill/>
          </a:ln>
        </p:spPr>
        <p:txBody>
          <a:bodyPr vert="horz" wrap="square" lIns="0" tIns="0" rIns="0" bIns="0" anchor="t" anchorCtr="0" compatLnSpc="1">
            <a:spAutoFit/>
          </a:bodyPr>
          <a:lstStyle/>
          <a:p>
            <a:pPr marL="285750" marR="0" lvl="0" indent="-285750" algn="l" defTabSz="914400" rtl="0" fontAlgn="auto" hangingPunct="1">
              <a:lnSpc>
                <a:spcPct val="12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GB" sz="1400" b="1" i="0" u="none" strike="noStrike" kern="1200" cap="none" spc="0" baseline="0">
                <a:solidFill>
                  <a:srgbClr val="F86247"/>
                </a:solidFill>
                <a:uFillTx/>
                <a:latin typeface="Century Gothic" panose="020B0502020202020204" pitchFamily="34" charset="0"/>
                <a:ea typeface="Arial"/>
                <a:cs typeface="Arial"/>
              </a:rPr>
              <a:t>Desensitised</a:t>
            </a:r>
          </a:p>
          <a:p>
            <a:pPr marL="285750" marR="0" lvl="0" indent="-285750" algn="l" defTabSz="914400" rtl="0" fontAlgn="auto" hangingPunct="1">
              <a:lnSpc>
                <a:spcPct val="12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GB" sz="1400" b="1">
                <a:solidFill>
                  <a:srgbClr val="F86247"/>
                </a:solidFill>
                <a:latin typeface="Century Gothic" panose="020B0502020202020204" pitchFamily="34" charset="0"/>
                <a:ea typeface="Arial"/>
                <a:cs typeface="Arial"/>
              </a:rPr>
              <a:t>Delay in data received</a:t>
            </a:r>
          </a:p>
          <a:p>
            <a:pPr marL="285750" marR="0" lvl="0" indent="-285750" algn="l" defTabSz="914400" rtl="0" fontAlgn="auto" hangingPunct="1">
              <a:lnSpc>
                <a:spcPct val="12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GB" sz="1400" b="1">
                <a:solidFill>
                  <a:srgbClr val="F86247"/>
                </a:solidFill>
                <a:latin typeface="Century Gothic" panose="020B0502020202020204" pitchFamily="34" charset="0"/>
                <a:ea typeface="Arial"/>
                <a:cs typeface="Arial"/>
              </a:rPr>
              <a:t>Painful application area</a:t>
            </a:r>
          </a:p>
          <a:p>
            <a:pPr marL="285750" marR="0" lvl="0" indent="-285750" algn="l" defTabSz="914400" rtl="0" fontAlgn="auto" hangingPunct="1">
              <a:lnSpc>
                <a:spcPct val="12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endParaRPr lang="en-GB" sz="1400" b="1">
              <a:solidFill>
                <a:srgbClr val="F86247"/>
              </a:solidFill>
              <a:latin typeface="Century Gothic" panose="020B0502020202020204" pitchFamily="34" charset="0"/>
              <a:ea typeface="Arial"/>
              <a:cs typeface="Arial"/>
            </a:endParaRPr>
          </a:p>
        </p:txBody>
      </p:sp>
    </p:spTree>
    <p:extLst>
      <p:ext uri="{BB962C8B-B14F-4D97-AF65-F5344CB8AC3E}">
        <p14:creationId xmlns:p14="http://schemas.microsoft.com/office/powerpoint/2010/main" val="4141339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618343-6004-4709-A08B-D267532D04E3}"/>
              </a:ext>
            </a:extLst>
          </p:cNvPr>
          <p:cNvSpPr/>
          <p:nvPr/>
        </p:nvSpPr>
        <p:spPr>
          <a:xfrm>
            <a:off x="0" y="0"/>
            <a:ext cx="12192000" cy="6858000"/>
          </a:xfrm>
          <a:prstGeom prst="rect">
            <a:avLst/>
          </a:prstGeom>
          <a:solidFill>
            <a:srgbClr val="FCB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9433B3CF-58FE-413C-A2C6-6AF6DD8759A0}"/>
              </a:ext>
            </a:extLst>
          </p:cNvPr>
          <p:cNvSpPr/>
          <p:nvPr/>
        </p:nvSpPr>
        <p:spPr>
          <a:xfrm>
            <a:off x="389837" y="6137621"/>
            <a:ext cx="1178623" cy="1160318"/>
          </a:xfrm>
          <a:prstGeom prst="ellipse">
            <a:avLst/>
          </a:prstGeom>
          <a:solidFill>
            <a:srgbClr val="009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00891CA9-CB69-4318-B50A-F86797204231}"/>
              </a:ext>
            </a:extLst>
          </p:cNvPr>
          <p:cNvSpPr/>
          <p:nvPr/>
        </p:nvSpPr>
        <p:spPr>
          <a:xfrm>
            <a:off x="4387156" y="-757781"/>
            <a:ext cx="1464903" cy="1515562"/>
          </a:xfrm>
          <a:prstGeom prst="ellipse">
            <a:avLst/>
          </a:prstGeom>
          <a:solidFill>
            <a:srgbClr val="F86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Google Shape;283;p24">
            <a:extLst>
              <a:ext uri="{FF2B5EF4-FFF2-40B4-BE49-F238E27FC236}">
                <a16:creationId xmlns:a16="http://schemas.microsoft.com/office/drawing/2014/main" id="{73F6A0A6-4B3A-4641-ABEB-58D075A0B02D}"/>
              </a:ext>
            </a:extLst>
          </p:cNvPr>
          <p:cNvSpPr txBox="1"/>
          <p:nvPr/>
        </p:nvSpPr>
        <p:spPr>
          <a:xfrm>
            <a:off x="605662" y="2352362"/>
            <a:ext cx="5246397" cy="61555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000" b="1">
              <a:solidFill>
                <a:schemeClr val="bg1"/>
              </a:solidFill>
              <a:latin typeface="Century Gothic" panose="020B0502020202020204" pitchFamily="34" charset="0"/>
              <a:ea typeface="Arial"/>
              <a:cs typeface="Arial"/>
            </a:endParaRPr>
          </a:p>
        </p:txBody>
      </p:sp>
      <p:sp>
        <p:nvSpPr>
          <p:cNvPr id="9" name="Google Shape;283;p24">
            <a:extLst>
              <a:ext uri="{FF2B5EF4-FFF2-40B4-BE49-F238E27FC236}">
                <a16:creationId xmlns:a16="http://schemas.microsoft.com/office/drawing/2014/main" id="{1FE97A5A-20C6-4FCE-BF9D-52D6C5EA122E}"/>
              </a:ext>
            </a:extLst>
          </p:cNvPr>
          <p:cNvSpPr txBox="1"/>
          <p:nvPr/>
        </p:nvSpPr>
        <p:spPr>
          <a:xfrm>
            <a:off x="542271" y="2295380"/>
            <a:ext cx="5246397" cy="1846659"/>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0" i="0" u="none" strike="noStrike" kern="1200" cap="none" spc="0" baseline="0">
                <a:solidFill>
                  <a:schemeClr val="bg1"/>
                </a:solidFill>
                <a:uFillTx/>
                <a:latin typeface="Segoe UI Black" panose="020B0A02040204020203" pitchFamily="34" charset="0"/>
                <a:ea typeface="Segoe UI Black" panose="020B0A02040204020203" pitchFamily="34" charset="0"/>
                <a:cs typeface="Rubik"/>
              </a:rPr>
              <a:t>Where is Diabetes care heading?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000" b="1">
              <a:solidFill>
                <a:schemeClr val="bg1"/>
              </a:solidFill>
              <a:latin typeface="Century Gothic" panose="020B0502020202020204" pitchFamily="34" charset="0"/>
              <a:ea typeface="Arial"/>
              <a:cs typeface="Arial"/>
            </a:endParaRPr>
          </a:p>
        </p:txBody>
      </p:sp>
      <p:pic>
        <p:nvPicPr>
          <p:cNvPr id="27" name="Picture 26" descr="A picture containing shape&#10;&#10;Description automatically generated">
            <a:extLst>
              <a:ext uri="{FF2B5EF4-FFF2-40B4-BE49-F238E27FC236}">
                <a16:creationId xmlns:a16="http://schemas.microsoft.com/office/drawing/2014/main" id="{75C0C0F7-F1C7-46D1-8BB9-0F095EA1B959}"/>
              </a:ext>
            </a:extLst>
          </p:cNvPr>
          <p:cNvPicPr>
            <a:picLocks noChangeAspect="1"/>
          </p:cNvPicPr>
          <p:nvPr/>
        </p:nvPicPr>
        <p:blipFill rotWithShape="1">
          <a:blip r:embed="rId3">
            <a:extLst>
              <a:ext uri="{28A0092B-C50C-407E-A947-70E740481C1C}">
                <a14:useLocalDpi xmlns:a14="http://schemas.microsoft.com/office/drawing/2010/main" val="0"/>
              </a:ext>
            </a:extLst>
          </a:blip>
          <a:srcRect l="25648" t="14680" r="24996" b="12589"/>
          <a:stretch/>
        </p:blipFill>
        <p:spPr>
          <a:xfrm>
            <a:off x="10794220" y="4912178"/>
            <a:ext cx="1397780" cy="2059762"/>
          </a:xfrm>
          <a:prstGeom prst="rect">
            <a:avLst/>
          </a:prstGeom>
        </p:spPr>
      </p:pic>
      <p:pic>
        <p:nvPicPr>
          <p:cNvPr id="28" name="Picture 27">
            <a:extLst>
              <a:ext uri="{FF2B5EF4-FFF2-40B4-BE49-F238E27FC236}">
                <a16:creationId xmlns:a16="http://schemas.microsoft.com/office/drawing/2014/main" id="{0A74BBC4-AC0E-49AB-9EC2-E46900DD71ED}"/>
              </a:ext>
            </a:extLst>
          </p:cNvPr>
          <p:cNvPicPr>
            <a:picLocks noChangeAspect="1"/>
          </p:cNvPicPr>
          <p:nvPr/>
        </p:nvPicPr>
        <p:blipFill rotWithShape="1">
          <a:blip r:embed="rId4">
            <a:extLst>
              <a:ext uri="{28A0092B-C50C-407E-A947-70E740481C1C}">
                <a14:useLocalDpi xmlns:a14="http://schemas.microsoft.com/office/drawing/2010/main" val="0"/>
              </a:ext>
            </a:extLst>
          </a:blip>
          <a:srcRect l="25899" t="10462" r="29114" b="23282"/>
          <a:stretch/>
        </p:blipFill>
        <p:spPr>
          <a:xfrm>
            <a:off x="9499197" y="1561837"/>
            <a:ext cx="1397780" cy="2058632"/>
          </a:xfrm>
          <a:prstGeom prst="rect">
            <a:avLst/>
          </a:prstGeom>
        </p:spPr>
      </p:pic>
      <p:pic>
        <p:nvPicPr>
          <p:cNvPr id="29" name="Picture 28" descr="A picture containing qr code&#10;&#10;Description automatically generated">
            <a:extLst>
              <a:ext uri="{FF2B5EF4-FFF2-40B4-BE49-F238E27FC236}">
                <a16:creationId xmlns:a16="http://schemas.microsoft.com/office/drawing/2014/main" id="{21C7E27C-D993-4559-95E6-4618D8F17E46}"/>
              </a:ext>
            </a:extLst>
          </p:cNvPr>
          <p:cNvPicPr>
            <a:picLocks noChangeAspect="1"/>
          </p:cNvPicPr>
          <p:nvPr/>
        </p:nvPicPr>
        <p:blipFill rotWithShape="1">
          <a:blip r:embed="rId5">
            <a:extLst>
              <a:ext uri="{28A0092B-C50C-407E-A947-70E740481C1C}">
                <a14:useLocalDpi xmlns:a14="http://schemas.microsoft.com/office/drawing/2010/main" val="0"/>
              </a:ext>
            </a:extLst>
          </a:blip>
          <a:srcRect l="18168" t="14922" r="23808" b="13903"/>
          <a:stretch/>
        </p:blipFill>
        <p:spPr>
          <a:xfrm>
            <a:off x="10633506" y="-91947"/>
            <a:ext cx="1628145" cy="1997144"/>
          </a:xfrm>
          <a:prstGeom prst="rect">
            <a:avLst/>
          </a:prstGeom>
        </p:spPr>
      </p:pic>
      <p:pic>
        <p:nvPicPr>
          <p:cNvPr id="30" name="Picture 29" descr="Logo, company name&#10;&#10;Description automatically generated">
            <a:extLst>
              <a:ext uri="{FF2B5EF4-FFF2-40B4-BE49-F238E27FC236}">
                <a16:creationId xmlns:a16="http://schemas.microsoft.com/office/drawing/2014/main" id="{4DF7D7BB-A1B1-4939-946D-9388669DA3BF}"/>
              </a:ext>
            </a:extLst>
          </p:cNvPr>
          <p:cNvPicPr>
            <a:picLocks noChangeAspect="1"/>
          </p:cNvPicPr>
          <p:nvPr/>
        </p:nvPicPr>
        <p:blipFill rotWithShape="1">
          <a:blip r:embed="rId6">
            <a:extLst>
              <a:ext uri="{28A0092B-C50C-407E-A947-70E740481C1C}">
                <a14:useLocalDpi xmlns:a14="http://schemas.microsoft.com/office/drawing/2010/main" val="0"/>
              </a:ext>
            </a:extLst>
          </a:blip>
          <a:srcRect l="24206" t="28711" r="19248" b="20963"/>
          <a:stretch/>
        </p:blipFill>
        <p:spPr>
          <a:xfrm>
            <a:off x="6049112" y="4903132"/>
            <a:ext cx="2253966" cy="2006048"/>
          </a:xfrm>
          <a:prstGeom prst="rect">
            <a:avLst/>
          </a:prstGeom>
        </p:spPr>
      </p:pic>
      <p:pic>
        <p:nvPicPr>
          <p:cNvPr id="31" name="Picture 30" descr="Logo&#10;&#10;Description automatically generated">
            <a:extLst>
              <a:ext uri="{FF2B5EF4-FFF2-40B4-BE49-F238E27FC236}">
                <a16:creationId xmlns:a16="http://schemas.microsoft.com/office/drawing/2014/main" id="{232E3FF2-1745-4D2A-8891-FA961FB29F15}"/>
              </a:ext>
            </a:extLst>
          </p:cNvPr>
          <p:cNvPicPr>
            <a:picLocks noChangeAspect="1"/>
          </p:cNvPicPr>
          <p:nvPr/>
        </p:nvPicPr>
        <p:blipFill rotWithShape="1">
          <a:blip r:embed="rId7">
            <a:extLst>
              <a:ext uri="{28A0092B-C50C-407E-A947-70E740481C1C}">
                <a14:useLocalDpi xmlns:a14="http://schemas.microsoft.com/office/drawing/2010/main" val="0"/>
              </a:ext>
            </a:extLst>
          </a:blip>
          <a:srcRect l="27183" t="31255" r="24692" b="22814"/>
          <a:stretch/>
        </p:blipFill>
        <p:spPr>
          <a:xfrm>
            <a:off x="9158298" y="3587490"/>
            <a:ext cx="2049812" cy="1956404"/>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E11805CC-D4A4-4C0E-B1B1-8BD63965989A}"/>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rcRect l="33548" t="17475" r="26329" b="8464"/>
          <a:stretch/>
        </p:blipFill>
        <p:spPr>
          <a:xfrm>
            <a:off x="8873212" y="-51207"/>
            <a:ext cx="1059904" cy="1956404"/>
          </a:xfrm>
          <a:prstGeom prst="rect">
            <a:avLst/>
          </a:prstGeom>
        </p:spPr>
      </p:pic>
      <p:pic>
        <p:nvPicPr>
          <p:cNvPr id="33" name="Picture 32" descr="Shape, circle&#10;&#10;Description automatically generated">
            <a:extLst>
              <a:ext uri="{FF2B5EF4-FFF2-40B4-BE49-F238E27FC236}">
                <a16:creationId xmlns:a16="http://schemas.microsoft.com/office/drawing/2014/main" id="{6742E702-18FD-4AF1-9AEB-D6A9774468EA}"/>
              </a:ext>
            </a:extLst>
          </p:cNvPr>
          <p:cNvPicPr>
            <a:picLocks noChangeAspect="1"/>
          </p:cNvPicPr>
          <p:nvPr/>
        </p:nvPicPr>
        <p:blipFill rotWithShape="1">
          <a:blip r:embed="rId10">
            <a:extLst>
              <a:ext uri="{28A0092B-C50C-407E-A947-70E740481C1C}">
                <a14:useLocalDpi xmlns:a14="http://schemas.microsoft.com/office/drawing/2010/main" val="0"/>
              </a:ext>
            </a:extLst>
          </a:blip>
          <a:srcRect l="20702" t="17916" r="19213" b="17566"/>
          <a:stretch/>
        </p:blipFill>
        <p:spPr>
          <a:xfrm>
            <a:off x="4579819" y="5608988"/>
            <a:ext cx="1442340" cy="1548733"/>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00332C9E-2193-4FB4-8942-72AD0F424A28}"/>
              </a:ext>
            </a:extLst>
          </p:cNvPr>
          <p:cNvPicPr>
            <a:picLocks noChangeAspect="1"/>
          </p:cNvPicPr>
          <p:nvPr/>
        </p:nvPicPr>
        <p:blipFill rotWithShape="1">
          <a:blip r:embed="rId11">
            <a:extLst>
              <a:ext uri="{28A0092B-C50C-407E-A947-70E740481C1C}">
                <a14:useLocalDpi xmlns:a14="http://schemas.microsoft.com/office/drawing/2010/main" val="0"/>
              </a:ext>
            </a:extLst>
          </a:blip>
          <a:srcRect l="27361" t="13602" r="25172" b="19181"/>
          <a:stretch/>
        </p:blipFill>
        <p:spPr>
          <a:xfrm>
            <a:off x="8193054" y="2579205"/>
            <a:ext cx="1243486" cy="1760865"/>
          </a:xfrm>
          <a:prstGeom prst="rect">
            <a:avLst/>
          </a:prstGeom>
        </p:spPr>
      </p:pic>
      <p:pic>
        <p:nvPicPr>
          <p:cNvPr id="35" name="Picture 34" descr="Logo&#10;&#10;Description automatically generated">
            <a:extLst>
              <a:ext uri="{FF2B5EF4-FFF2-40B4-BE49-F238E27FC236}">
                <a16:creationId xmlns:a16="http://schemas.microsoft.com/office/drawing/2014/main" id="{D4C85F48-3F8A-4ABC-B49B-A20240548FEB}"/>
              </a:ext>
            </a:extLst>
          </p:cNvPr>
          <p:cNvPicPr>
            <a:picLocks noChangeAspect="1"/>
          </p:cNvPicPr>
          <p:nvPr/>
        </p:nvPicPr>
        <p:blipFill rotWithShape="1">
          <a:blip r:embed="rId12">
            <a:extLst>
              <a:ext uri="{28A0092B-C50C-407E-A947-70E740481C1C}">
                <a14:useLocalDpi xmlns:a14="http://schemas.microsoft.com/office/drawing/2010/main" val="0"/>
              </a:ext>
            </a:extLst>
          </a:blip>
          <a:srcRect l="34812" t="24890" r="27174" b="15745"/>
          <a:stretch/>
        </p:blipFill>
        <p:spPr>
          <a:xfrm>
            <a:off x="8159677" y="4552373"/>
            <a:ext cx="1509179" cy="2356807"/>
          </a:xfrm>
          <a:prstGeom prst="rect">
            <a:avLst/>
          </a:prstGeom>
        </p:spPr>
      </p:pic>
      <p:pic>
        <p:nvPicPr>
          <p:cNvPr id="36" name="Picture 35" descr="Shape, arrow&#10;&#10;Description automatically generated">
            <a:extLst>
              <a:ext uri="{FF2B5EF4-FFF2-40B4-BE49-F238E27FC236}">
                <a16:creationId xmlns:a16="http://schemas.microsoft.com/office/drawing/2014/main" id="{494EE604-80DF-4962-9FEF-96C0F9D01D30}"/>
              </a:ext>
            </a:extLst>
          </p:cNvPr>
          <p:cNvPicPr>
            <a:picLocks noChangeAspect="1"/>
          </p:cNvPicPr>
          <p:nvPr/>
        </p:nvPicPr>
        <p:blipFill rotWithShape="1">
          <a:blip r:embed="rId13">
            <a:extLst>
              <a:ext uri="{28A0092B-C50C-407E-A947-70E740481C1C}">
                <a14:useLocalDpi xmlns:a14="http://schemas.microsoft.com/office/drawing/2010/main" val="0"/>
              </a:ext>
            </a:extLst>
          </a:blip>
          <a:srcRect l="15505" t="22194" r="20314" b="10628"/>
          <a:stretch/>
        </p:blipFill>
        <p:spPr>
          <a:xfrm>
            <a:off x="10903528" y="2591153"/>
            <a:ext cx="1351571" cy="1414676"/>
          </a:xfrm>
          <a:prstGeom prst="rect">
            <a:avLst/>
          </a:prstGeom>
        </p:spPr>
      </p:pic>
      <p:pic>
        <p:nvPicPr>
          <p:cNvPr id="37" name="Picture 36" descr="Icon&#10;&#10;Description automatically generated">
            <a:extLst>
              <a:ext uri="{FF2B5EF4-FFF2-40B4-BE49-F238E27FC236}">
                <a16:creationId xmlns:a16="http://schemas.microsoft.com/office/drawing/2014/main" id="{51BB9959-CD13-4BD9-BE34-ADB0AA0BFEEF}"/>
              </a:ext>
            </a:extLst>
          </p:cNvPr>
          <p:cNvPicPr>
            <a:picLocks noChangeAspect="1"/>
          </p:cNvPicPr>
          <p:nvPr/>
        </p:nvPicPr>
        <p:blipFill rotWithShape="1">
          <a:blip r:embed="rId14">
            <a:extLst>
              <a:ext uri="{28A0092B-C50C-407E-A947-70E740481C1C}">
                <a14:useLocalDpi xmlns:a14="http://schemas.microsoft.com/office/drawing/2010/main" val="0"/>
              </a:ext>
            </a:extLst>
          </a:blip>
          <a:srcRect l="32180" t="25717" r="34554" b="18995"/>
          <a:stretch/>
        </p:blipFill>
        <p:spPr>
          <a:xfrm>
            <a:off x="7099458" y="3152955"/>
            <a:ext cx="909002" cy="1510738"/>
          </a:xfrm>
          <a:prstGeom prst="rect">
            <a:avLst/>
          </a:prstGeom>
        </p:spPr>
      </p:pic>
      <p:pic>
        <p:nvPicPr>
          <p:cNvPr id="38" name="Picture 37" descr="Icon&#10;&#10;Description automatically generated">
            <a:extLst>
              <a:ext uri="{FF2B5EF4-FFF2-40B4-BE49-F238E27FC236}">
                <a16:creationId xmlns:a16="http://schemas.microsoft.com/office/drawing/2014/main" id="{DECC4893-2E5D-47F6-BA66-503AAEDF443C}"/>
              </a:ext>
            </a:extLst>
          </p:cNvPr>
          <p:cNvPicPr>
            <a:picLocks noChangeAspect="1"/>
          </p:cNvPicPr>
          <p:nvPr/>
        </p:nvPicPr>
        <p:blipFill rotWithShape="1">
          <a:blip r:embed="rId15">
            <a:extLst>
              <a:ext uri="{28A0092B-C50C-407E-A947-70E740481C1C}">
                <a14:useLocalDpi xmlns:a14="http://schemas.microsoft.com/office/drawing/2010/main" val="0"/>
              </a:ext>
            </a:extLst>
          </a:blip>
          <a:srcRect l="34990" t="20030" r="25300" b="16782"/>
          <a:stretch/>
        </p:blipFill>
        <p:spPr>
          <a:xfrm>
            <a:off x="7888650" y="1296868"/>
            <a:ext cx="959319" cy="1526514"/>
          </a:xfrm>
          <a:prstGeom prst="rect">
            <a:avLst/>
          </a:prstGeom>
        </p:spPr>
      </p:pic>
      <p:pic>
        <p:nvPicPr>
          <p:cNvPr id="39" name="Picture 38" descr="A picture containing shape&#10;&#10;Description automatically generated">
            <a:extLst>
              <a:ext uri="{FF2B5EF4-FFF2-40B4-BE49-F238E27FC236}">
                <a16:creationId xmlns:a16="http://schemas.microsoft.com/office/drawing/2014/main" id="{B01A8357-9A38-473A-B49C-AC80CEB04046}"/>
              </a:ext>
            </a:extLst>
          </p:cNvPr>
          <p:cNvPicPr>
            <a:picLocks noChangeAspect="1"/>
          </p:cNvPicPr>
          <p:nvPr/>
        </p:nvPicPr>
        <p:blipFill rotWithShape="1">
          <a:blip r:embed="rId3">
            <a:extLst>
              <a:ext uri="{28A0092B-C50C-407E-A947-70E740481C1C}">
                <a14:useLocalDpi xmlns:a14="http://schemas.microsoft.com/office/drawing/2010/main" val="0"/>
              </a:ext>
            </a:extLst>
          </a:blip>
          <a:srcRect l="25648" t="14680" r="24996" b="12589"/>
          <a:stretch/>
        </p:blipFill>
        <p:spPr>
          <a:xfrm>
            <a:off x="9856833" y="5590612"/>
            <a:ext cx="937387" cy="1381328"/>
          </a:xfrm>
          <a:prstGeom prst="rect">
            <a:avLst/>
          </a:prstGeom>
        </p:spPr>
      </p:pic>
      <p:pic>
        <p:nvPicPr>
          <p:cNvPr id="40" name="Picture 39" descr="Shape, circle&#10;&#10;Description automatically generated">
            <a:extLst>
              <a:ext uri="{FF2B5EF4-FFF2-40B4-BE49-F238E27FC236}">
                <a16:creationId xmlns:a16="http://schemas.microsoft.com/office/drawing/2014/main" id="{BC438E7B-668A-4180-9D66-B3D4826D2E1A}"/>
              </a:ext>
            </a:extLst>
          </p:cNvPr>
          <p:cNvPicPr>
            <a:picLocks noChangeAspect="1"/>
          </p:cNvPicPr>
          <p:nvPr/>
        </p:nvPicPr>
        <p:blipFill rotWithShape="1">
          <a:blip r:embed="rId10">
            <a:extLst>
              <a:ext uri="{28A0092B-C50C-407E-A947-70E740481C1C}">
                <a14:useLocalDpi xmlns:a14="http://schemas.microsoft.com/office/drawing/2010/main" val="0"/>
              </a:ext>
            </a:extLst>
          </a:blip>
          <a:srcRect l="20702" t="17916" r="19213" b="17566"/>
          <a:stretch/>
        </p:blipFill>
        <p:spPr>
          <a:xfrm>
            <a:off x="11469974" y="3682077"/>
            <a:ext cx="1127314" cy="1210469"/>
          </a:xfrm>
          <a:prstGeom prst="rect">
            <a:avLst/>
          </a:prstGeom>
        </p:spPr>
      </p:pic>
      <p:pic>
        <p:nvPicPr>
          <p:cNvPr id="41" name="Picture 40" descr="A picture containing text&#10;&#10;Description automatically generated">
            <a:extLst>
              <a:ext uri="{FF2B5EF4-FFF2-40B4-BE49-F238E27FC236}">
                <a16:creationId xmlns:a16="http://schemas.microsoft.com/office/drawing/2014/main" id="{2A13FD4A-DA6D-4A0D-BBD0-B91BC9008E3C}"/>
              </a:ext>
            </a:extLst>
          </p:cNvPr>
          <p:cNvPicPr>
            <a:picLocks noChangeAspect="1"/>
          </p:cNvPicPr>
          <p:nvPr/>
        </p:nvPicPr>
        <p:blipFill rotWithShape="1">
          <a:blip r:embed="rId11">
            <a:extLst>
              <a:ext uri="{28A0092B-C50C-407E-A947-70E740481C1C}">
                <a14:useLocalDpi xmlns:a14="http://schemas.microsoft.com/office/drawing/2010/main" val="0"/>
              </a:ext>
            </a:extLst>
          </a:blip>
          <a:srcRect l="27361" t="13602" r="25172" b="19181"/>
          <a:stretch/>
        </p:blipFill>
        <p:spPr>
          <a:xfrm rot="8398515">
            <a:off x="9570006" y="-574605"/>
            <a:ext cx="1243486" cy="1760865"/>
          </a:xfrm>
          <a:prstGeom prst="rect">
            <a:avLst/>
          </a:prstGeom>
        </p:spPr>
      </p:pic>
      <p:pic>
        <p:nvPicPr>
          <p:cNvPr id="42" name="Picture 41" descr="A picture containing text&#10;&#10;Description automatically generated">
            <a:extLst>
              <a:ext uri="{FF2B5EF4-FFF2-40B4-BE49-F238E27FC236}">
                <a16:creationId xmlns:a16="http://schemas.microsoft.com/office/drawing/2014/main" id="{75ECF1E2-77CF-4C4F-895C-3B4B7830D52E}"/>
              </a:ext>
            </a:extLst>
          </p:cNvPr>
          <p:cNvPicPr>
            <a:picLocks noChangeAspect="1"/>
          </p:cNvPicPr>
          <p:nvPr/>
        </p:nvPicPr>
        <p:blipFill rotWithShape="1">
          <a:blip r:embed="rId11">
            <a:extLst>
              <a:ext uri="{28A0092B-C50C-407E-A947-70E740481C1C}">
                <a14:useLocalDpi xmlns:a14="http://schemas.microsoft.com/office/drawing/2010/main" val="0"/>
              </a:ext>
            </a:extLst>
          </a:blip>
          <a:srcRect l="27361" t="13602" r="25172" b="19181"/>
          <a:stretch/>
        </p:blipFill>
        <p:spPr>
          <a:xfrm rot="14093056">
            <a:off x="11275609" y="1414948"/>
            <a:ext cx="1243486" cy="1760865"/>
          </a:xfrm>
          <a:prstGeom prst="rect">
            <a:avLst/>
          </a:prstGeom>
        </p:spPr>
      </p:pic>
    </p:spTree>
    <p:extLst>
      <p:ext uri="{BB962C8B-B14F-4D97-AF65-F5344CB8AC3E}">
        <p14:creationId xmlns:p14="http://schemas.microsoft.com/office/powerpoint/2010/main" val="2104746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71D0FA-C65E-4404-BE8E-AD13591AF754}"/>
              </a:ext>
            </a:extLst>
          </p:cNvPr>
          <p:cNvSpPr/>
          <p:nvPr/>
        </p:nvSpPr>
        <p:spPr>
          <a:xfrm>
            <a:off x="0" y="0"/>
            <a:ext cx="12199354" cy="6858000"/>
          </a:xfrm>
          <a:prstGeom prst="rect">
            <a:avLst/>
          </a:prstGeom>
          <a:solidFill>
            <a:srgbClr val="67B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Google Shape;283;p24">
            <a:extLst>
              <a:ext uri="{FF2B5EF4-FFF2-40B4-BE49-F238E27FC236}">
                <a16:creationId xmlns:a16="http://schemas.microsoft.com/office/drawing/2014/main" id="{0B2D4614-F275-40E5-B107-DA6A48026D45}"/>
              </a:ext>
            </a:extLst>
          </p:cNvPr>
          <p:cNvSpPr txBox="1"/>
          <p:nvPr/>
        </p:nvSpPr>
        <p:spPr>
          <a:xfrm>
            <a:off x="383260" y="5418620"/>
            <a:ext cx="11425480" cy="553998"/>
          </a:xfrm>
          <a:prstGeom prst="rect">
            <a:avLst/>
          </a:prstGeom>
          <a:noFill/>
          <a:ln cap="flat">
            <a:noFill/>
          </a:ln>
        </p:spPr>
        <p:txBody>
          <a:bodyPr vert="horz" wrap="square" lIns="0" tIns="0" rIns="0" bIns="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600" b="1">
                <a:solidFill>
                  <a:schemeClr val="bg1"/>
                </a:solidFill>
                <a:latin typeface="Segoe UI Black" panose="020B0A02040204020203" pitchFamily="34" charset="0"/>
                <a:ea typeface="Arial"/>
                <a:cs typeface="Arial"/>
              </a:rPr>
              <a:t>Closed Loop Systems – ‘The Artificial Pancreas’  </a:t>
            </a:r>
            <a:endParaRPr lang="en-GB" sz="3600" b="1">
              <a:solidFill>
                <a:schemeClr val="bg1"/>
              </a:solidFill>
              <a:latin typeface="Century Gothic" panose="020B0502020202020204" pitchFamily="34" charset="0"/>
              <a:ea typeface="Arial"/>
              <a:cs typeface="Arial"/>
            </a:endParaRPr>
          </a:p>
        </p:txBody>
      </p:sp>
      <p:sp>
        <p:nvSpPr>
          <p:cNvPr id="8" name="Oval 7">
            <a:extLst>
              <a:ext uri="{FF2B5EF4-FFF2-40B4-BE49-F238E27FC236}">
                <a16:creationId xmlns:a16="http://schemas.microsoft.com/office/drawing/2014/main" id="{EDC79AA0-45BA-430A-9013-3A842E2043CC}"/>
              </a:ext>
            </a:extLst>
          </p:cNvPr>
          <p:cNvSpPr/>
          <p:nvPr/>
        </p:nvSpPr>
        <p:spPr>
          <a:xfrm>
            <a:off x="-732452" y="2060538"/>
            <a:ext cx="1464903" cy="1515562"/>
          </a:xfrm>
          <a:prstGeom prst="ellipse">
            <a:avLst/>
          </a:prstGeom>
          <a:solidFill>
            <a:srgbClr val="FCB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AD17129D-B574-4024-BEA0-0A9A555384B6}"/>
              </a:ext>
            </a:extLst>
          </p:cNvPr>
          <p:cNvSpPr/>
          <p:nvPr/>
        </p:nvSpPr>
        <p:spPr>
          <a:xfrm>
            <a:off x="-1289877" y="1664958"/>
            <a:ext cx="2292536" cy="2306721"/>
          </a:xfrm>
          <a:prstGeom prst="ellipse">
            <a:avLst/>
          </a:prstGeom>
          <a:noFill/>
          <a:ln w="76200">
            <a:solidFill>
              <a:srgbClr val="F86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81D0F576-28D0-45F4-B579-0C1F1192B2BA}"/>
              </a:ext>
            </a:extLst>
          </p:cNvPr>
          <p:cNvGrpSpPr/>
          <p:nvPr/>
        </p:nvGrpSpPr>
        <p:grpSpPr>
          <a:xfrm rot="10567493">
            <a:off x="9945453" y="-1834921"/>
            <a:ext cx="3832693" cy="3669841"/>
            <a:chOff x="7675536" y="1253500"/>
            <a:chExt cx="3832693" cy="3669841"/>
          </a:xfrm>
        </p:grpSpPr>
        <p:sp>
          <p:nvSpPr>
            <p:cNvPr id="13" name="Oval 12">
              <a:extLst>
                <a:ext uri="{FF2B5EF4-FFF2-40B4-BE49-F238E27FC236}">
                  <a16:creationId xmlns:a16="http://schemas.microsoft.com/office/drawing/2014/main" id="{12DED2B7-4E7D-412B-BAE3-63F31D68DF57}"/>
                </a:ext>
              </a:extLst>
            </p:cNvPr>
            <p:cNvSpPr/>
            <p:nvPr/>
          </p:nvSpPr>
          <p:spPr>
            <a:xfrm>
              <a:off x="8841230" y="1253500"/>
              <a:ext cx="2666999" cy="2620811"/>
            </a:xfrm>
            <a:prstGeom prst="ellipse">
              <a:avLst/>
            </a:prstGeom>
            <a:noFill/>
            <a:ln w="76200">
              <a:solidFill>
                <a:srgbClr val="0094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D26C1DE2-5985-4A0B-9A51-78EBD0317C4E}"/>
                </a:ext>
              </a:extLst>
            </p:cNvPr>
            <p:cNvSpPr/>
            <p:nvPr/>
          </p:nvSpPr>
          <p:spPr>
            <a:xfrm>
              <a:off x="8574637" y="1462612"/>
              <a:ext cx="2666999" cy="2620811"/>
            </a:xfrm>
            <a:prstGeom prst="ellipse">
              <a:avLst/>
            </a:prstGeom>
            <a:noFill/>
            <a:ln w="76200">
              <a:solidFill>
                <a:srgbClr val="00949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EB3427A4-A05E-416A-A0B9-9D9D8107F54B}"/>
                </a:ext>
              </a:extLst>
            </p:cNvPr>
            <p:cNvSpPr/>
            <p:nvPr/>
          </p:nvSpPr>
          <p:spPr>
            <a:xfrm>
              <a:off x="8267490" y="1749221"/>
              <a:ext cx="2666999" cy="2620811"/>
            </a:xfrm>
            <a:prstGeom prst="ellipse">
              <a:avLst/>
            </a:prstGeom>
            <a:noFill/>
            <a:ln w="76200">
              <a:solidFill>
                <a:srgbClr val="009490">
                  <a:alpha val="5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D1BE645B-C342-4044-99E5-A9D6228380FF}"/>
                </a:ext>
              </a:extLst>
            </p:cNvPr>
            <p:cNvSpPr/>
            <p:nvPr/>
          </p:nvSpPr>
          <p:spPr>
            <a:xfrm>
              <a:off x="8000897" y="2035830"/>
              <a:ext cx="2666999" cy="2620811"/>
            </a:xfrm>
            <a:prstGeom prst="ellipse">
              <a:avLst/>
            </a:prstGeom>
            <a:noFill/>
            <a:ln w="76200">
              <a:solidFill>
                <a:srgbClr val="00949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76DCB3B8-2CB1-4AAF-86BD-21A670198C6D}"/>
                </a:ext>
              </a:extLst>
            </p:cNvPr>
            <p:cNvSpPr/>
            <p:nvPr/>
          </p:nvSpPr>
          <p:spPr>
            <a:xfrm>
              <a:off x="7675536" y="2302530"/>
              <a:ext cx="2666999" cy="2620811"/>
            </a:xfrm>
            <a:prstGeom prst="ellipse">
              <a:avLst/>
            </a:prstGeom>
            <a:noFill/>
            <a:ln w="76200">
              <a:solidFill>
                <a:srgbClr val="00949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Oval 17">
            <a:extLst>
              <a:ext uri="{FF2B5EF4-FFF2-40B4-BE49-F238E27FC236}">
                <a16:creationId xmlns:a16="http://schemas.microsoft.com/office/drawing/2014/main" id="{03202602-4A7B-47E7-B847-2BFDFE42E2E2}"/>
              </a:ext>
            </a:extLst>
          </p:cNvPr>
          <p:cNvSpPr/>
          <p:nvPr/>
        </p:nvSpPr>
        <p:spPr>
          <a:xfrm>
            <a:off x="4677016" y="6210622"/>
            <a:ext cx="1464903" cy="1515562"/>
          </a:xfrm>
          <a:prstGeom prst="ellipse">
            <a:avLst/>
          </a:prstGeom>
          <a:solidFill>
            <a:srgbClr val="F86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10;&#10;Description automatically generated">
            <a:extLst>
              <a:ext uri="{FF2B5EF4-FFF2-40B4-BE49-F238E27FC236}">
                <a16:creationId xmlns:a16="http://schemas.microsoft.com/office/drawing/2014/main" id="{DBAF4634-8505-4A4E-9CC7-22698670E89E}"/>
              </a:ext>
            </a:extLst>
          </p:cNvPr>
          <p:cNvPicPr>
            <a:picLocks noChangeAspect="1"/>
          </p:cNvPicPr>
          <p:nvPr/>
        </p:nvPicPr>
        <p:blipFill rotWithShape="1">
          <a:blip r:embed="rId3">
            <a:extLst>
              <a:ext uri="{28A0092B-C50C-407E-A947-70E740481C1C}">
                <a14:useLocalDpi xmlns:a14="http://schemas.microsoft.com/office/drawing/2010/main" val="0"/>
              </a:ext>
            </a:extLst>
          </a:blip>
          <a:srcRect l="6639" t="19098" r="2814" b="18095"/>
          <a:stretch/>
        </p:blipFill>
        <p:spPr>
          <a:xfrm>
            <a:off x="2881952" y="775760"/>
            <a:ext cx="6209731" cy="4307336"/>
          </a:xfrm>
          <a:prstGeom prst="rect">
            <a:avLst/>
          </a:prstGeom>
        </p:spPr>
      </p:pic>
      <p:sp>
        <p:nvSpPr>
          <p:cNvPr id="6" name="Rectangle 5">
            <a:extLst>
              <a:ext uri="{FF2B5EF4-FFF2-40B4-BE49-F238E27FC236}">
                <a16:creationId xmlns:a16="http://schemas.microsoft.com/office/drawing/2014/main" id="{4A7F1319-1935-4B3F-BB78-90E5EDCDEB24}"/>
              </a:ext>
            </a:extLst>
          </p:cNvPr>
          <p:cNvSpPr/>
          <p:nvPr/>
        </p:nvSpPr>
        <p:spPr>
          <a:xfrm>
            <a:off x="7036475" y="2544667"/>
            <a:ext cx="1741642" cy="347205"/>
          </a:xfrm>
          <a:prstGeom prst="rect">
            <a:avLst/>
          </a:prstGeom>
          <a:solidFill>
            <a:srgbClr val="009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Google Shape;283;p24">
            <a:extLst>
              <a:ext uri="{FF2B5EF4-FFF2-40B4-BE49-F238E27FC236}">
                <a16:creationId xmlns:a16="http://schemas.microsoft.com/office/drawing/2014/main" id="{F7B22A2C-C12D-4743-81DE-D811A831483F}"/>
              </a:ext>
            </a:extLst>
          </p:cNvPr>
          <p:cNvSpPr txBox="1"/>
          <p:nvPr/>
        </p:nvSpPr>
        <p:spPr>
          <a:xfrm>
            <a:off x="7051715" y="2575147"/>
            <a:ext cx="1741642" cy="276999"/>
          </a:xfrm>
          <a:prstGeom prst="rect">
            <a:avLst/>
          </a:prstGeom>
          <a:noFill/>
          <a:ln cap="flat">
            <a:noFill/>
          </a:ln>
        </p:spPr>
        <p:txBody>
          <a:bodyPr vert="horz" wrap="square" lIns="0" tIns="0" rIns="0" bIns="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b="1">
                <a:solidFill>
                  <a:schemeClr val="bg1"/>
                </a:solidFill>
                <a:latin typeface="Century Gothic" panose="020B0502020202020204" pitchFamily="34" charset="0"/>
                <a:ea typeface="Arial"/>
                <a:cs typeface="Arial"/>
              </a:rPr>
              <a:t>INSULIN PUMP</a:t>
            </a:r>
          </a:p>
        </p:txBody>
      </p:sp>
      <p:sp>
        <p:nvSpPr>
          <p:cNvPr id="21" name="Rectangle 20">
            <a:extLst>
              <a:ext uri="{FF2B5EF4-FFF2-40B4-BE49-F238E27FC236}">
                <a16:creationId xmlns:a16="http://schemas.microsoft.com/office/drawing/2014/main" id="{32860293-FC59-4D2C-8E56-4C1343260644}"/>
              </a:ext>
            </a:extLst>
          </p:cNvPr>
          <p:cNvSpPr/>
          <p:nvPr/>
        </p:nvSpPr>
        <p:spPr>
          <a:xfrm>
            <a:off x="3519528" y="1364343"/>
            <a:ext cx="879435" cy="347205"/>
          </a:xfrm>
          <a:prstGeom prst="rect">
            <a:avLst/>
          </a:prstGeom>
          <a:solidFill>
            <a:srgbClr val="009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Google Shape;283;p24">
            <a:extLst>
              <a:ext uri="{FF2B5EF4-FFF2-40B4-BE49-F238E27FC236}">
                <a16:creationId xmlns:a16="http://schemas.microsoft.com/office/drawing/2014/main" id="{FF03AF00-F24F-457B-BEC5-4D0E1DC0B0EB}"/>
              </a:ext>
            </a:extLst>
          </p:cNvPr>
          <p:cNvSpPr txBox="1"/>
          <p:nvPr/>
        </p:nvSpPr>
        <p:spPr>
          <a:xfrm>
            <a:off x="3419863" y="1387959"/>
            <a:ext cx="1078764" cy="276999"/>
          </a:xfrm>
          <a:prstGeom prst="rect">
            <a:avLst/>
          </a:prstGeom>
          <a:noFill/>
          <a:ln cap="flat">
            <a:noFill/>
          </a:ln>
        </p:spPr>
        <p:txBody>
          <a:bodyPr vert="horz" wrap="square" lIns="0" tIns="0" rIns="0" bIns="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b="1">
                <a:solidFill>
                  <a:schemeClr val="bg1"/>
                </a:solidFill>
                <a:latin typeface="Century Gothic" panose="020B0502020202020204" pitchFamily="34" charset="0"/>
                <a:ea typeface="Arial"/>
                <a:cs typeface="Arial"/>
              </a:rPr>
              <a:t>CGM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CA2398-4A12-A78B-FEC8-22F09308388E}"/>
              </a:ext>
            </a:extLst>
          </p:cNvPr>
          <p:cNvSpPr/>
          <p:nvPr/>
        </p:nvSpPr>
        <p:spPr>
          <a:xfrm>
            <a:off x="6096000" y="0"/>
            <a:ext cx="6096000" cy="6858000"/>
          </a:xfrm>
          <a:prstGeom prst="rect">
            <a:avLst/>
          </a:prstGeom>
          <a:solidFill>
            <a:srgbClr val="67B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Google Shape;283;p24">
            <a:extLst>
              <a:ext uri="{FF2B5EF4-FFF2-40B4-BE49-F238E27FC236}">
                <a16:creationId xmlns:a16="http://schemas.microsoft.com/office/drawing/2014/main" id="{7008AB07-8D69-92F9-EE80-B2552A7CF389}"/>
              </a:ext>
            </a:extLst>
          </p:cNvPr>
          <p:cNvSpPr txBox="1"/>
          <p:nvPr/>
        </p:nvSpPr>
        <p:spPr>
          <a:xfrm>
            <a:off x="6945603" y="458355"/>
            <a:ext cx="5246397" cy="61555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a:solidFill>
                  <a:schemeClr val="bg1"/>
                </a:solidFill>
                <a:latin typeface="Segoe UI Black" panose="020B0A02040204020203" pitchFamily="34" charset="0"/>
                <a:ea typeface="Arial"/>
                <a:cs typeface="Arial"/>
              </a:rPr>
              <a:t>HbA1c Monitoring</a:t>
            </a:r>
            <a:endParaRPr lang="en-GB" sz="4000" b="1">
              <a:solidFill>
                <a:schemeClr val="bg1"/>
              </a:solidFill>
              <a:latin typeface="Century Gothic" panose="020B0502020202020204" pitchFamily="34" charset="0"/>
              <a:ea typeface="Arial"/>
              <a:cs typeface="Arial"/>
            </a:endParaRPr>
          </a:p>
        </p:txBody>
      </p:sp>
      <p:pic>
        <p:nvPicPr>
          <p:cNvPr id="6" name="Picture 5" descr="Diagram&#10;&#10;Description automatically generated with medium confidence">
            <a:extLst>
              <a:ext uri="{FF2B5EF4-FFF2-40B4-BE49-F238E27FC236}">
                <a16:creationId xmlns:a16="http://schemas.microsoft.com/office/drawing/2014/main" id="{51402FB1-9DFE-4650-8DCA-F4649AA8C0B2}"/>
              </a:ext>
            </a:extLst>
          </p:cNvPr>
          <p:cNvPicPr>
            <a:picLocks noChangeAspect="1"/>
          </p:cNvPicPr>
          <p:nvPr/>
        </p:nvPicPr>
        <p:blipFill rotWithShape="1">
          <a:blip r:embed="rId3">
            <a:extLst>
              <a:ext uri="{28A0092B-C50C-407E-A947-70E740481C1C}">
                <a14:useLocalDpi xmlns:a14="http://schemas.microsoft.com/office/drawing/2010/main" val="0"/>
              </a:ext>
            </a:extLst>
          </a:blip>
          <a:srcRect l="5379" t="6034" r="4224" b="7171"/>
          <a:stretch/>
        </p:blipFill>
        <p:spPr>
          <a:xfrm>
            <a:off x="768626" y="3061662"/>
            <a:ext cx="4638261" cy="2970394"/>
          </a:xfrm>
          <a:prstGeom prst="rect">
            <a:avLst/>
          </a:prstGeom>
        </p:spPr>
      </p:pic>
      <p:sp>
        <p:nvSpPr>
          <p:cNvPr id="8" name="Google Shape;132;p15">
            <a:extLst>
              <a:ext uri="{FF2B5EF4-FFF2-40B4-BE49-F238E27FC236}">
                <a16:creationId xmlns:a16="http://schemas.microsoft.com/office/drawing/2014/main" id="{2A985687-CFFA-4110-BDC4-0AF6F4D4BE1E}"/>
              </a:ext>
            </a:extLst>
          </p:cNvPr>
          <p:cNvSpPr txBox="1"/>
          <p:nvPr/>
        </p:nvSpPr>
        <p:spPr>
          <a:xfrm>
            <a:off x="768626" y="1716763"/>
            <a:ext cx="4638261" cy="1331647"/>
          </a:xfrm>
          <a:prstGeom prst="rect">
            <a:avLst/>
          </a:prstGeom>
          <a:noFill/>
          <a:ln cap="flat">
            <a:noFill/>
          </a:ln>
        </p:spPr>
        <p:txBody>
          <a:bodyPr vert="horz" wrap="square" lIns="0" tIns="0" rIns="0" bIns="0" anchor="t" anchorCtr="0" compatLnSpc="1">
            <a:spAutoFit/>
          </a:bodyPr>
          <a:lstStyle/>
          <a:p>
            <a:pPr>
              <a:lnSpc>
                <a:spcPct val="120000"/>
              </a:lnSpc>
              <a:defRPr sz="1800" b="0" i="0" u="none" strike="noStrike" kern="0" cap="none" spc="0" baseline="0">
                <a:solidFill>
                  <a:srgbClr val="000000"/>
                </a:solidFill>
                <a:uFillTx/>
              </a:defRPr>
            </a:pPr>
            <a:r>
              <a:rPr lang="en-GB" sz="1600" b="1" i="0">
                <a:solidFill>
                  <a:srgbClr val="009490"/>
                </a:solidFill>
                <a:effectLst/>
                <a:latin typeface="Century Gothic" panose="020B0502020202020204" pitchFamily="34" charset="0"/>
              </a:rPr>
              <a:t>A HbA1c blood </a:t>
            </a:r>
            <a:r>
              <a:rPr lang="en-GB" sz="1600" b="1">
                <a:solidFill>
                  <a:srgbClr val="009490"/>
                </a:solidFill>
                <a:latin typeface="Century Gothic" panose="020B0502020202020204" pitchFamily="34" charset="0"/>
              </a:rPr>
              <a:t>test shows your </a:t>
            </a:r>
            <a:r>
              <a:rPr lang="en-GB" sz="1600" b="1" i="0">
                <a:solidFill>
                  <a:srgbClr val="009490"/>
                </a:solidFill>
                <a:effectLst/>
                <a:latin typeface="Century Gothic" panose="020B0502020202020204" pitchFamily="34" charset="0"/>
              </a:rPr>
              <a:t>average blood glucose (sugar) levels for the last two to three months. If you have diabetes, an ideal HbA1c level is 48mmol/mol (6.5%) or below.</a:t>
            </a:r>
          </a:p>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900" b="1" i="0" u="none" strike="noStrike" kern="1200" cap="none" spc="0" baseline="0">
              <a:solidFill>
                <a:srgbClr val="009490"/>
              </a:solidFill>
              <a:uFillTx/>
              <a:latin typeface="Century Gothic" panose="020B0502020202020204" pitchFamily="34" charset="0"/>
            </a:endParaRPr>
          </a:p>
        </p:txBody>
      </p:sp>
      <p:sp>
        <p:nvSpPr>
          <p:cNvPr id="9" name="Google Shape;332;p29">
            <a:extLst>
              <a:ext uri="{FF2B5EF4-FFF2-40B4-BE49-F238E27FC236}">
                <a16:creationId xmlns:a16="http://schemas.microsoft.com/office/drawing/2014/main" id="{D681AD34-D436-4680-8F63-C7C123097FCC}"/>
              </a:ext>
            </a:extLst>
          </p:cNvPr>
          <p:cNvSpPr txBox="1"/>
          <p:nvPr/>
        </p:nvSpPr>
        <p:spPr>
          <a:xfrm>
            <a:off x="768625" y="1118677"/>
            <a:ext cx="4358249" cy="430887"/>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i="0" u="none" strike="noStrike" kern="1200" cap="none" spc="0" baseline="0">
                <a:solidFill>
                  <a:srgbClr val="009490"/>
                </a:solidFill>
                <a:uFillTx/>
                <a:latin typeface="Segoe UI Black" panose="020B0A02040204020203" pitchFamily="34" charset="0"/>
                <a:ea typeface="Segoe UI Black" panose="020B0A02040204020203" pitchFamily="34" charset="0"/>
                <a:cs typeface="Arial"/>
              </a:rPr>
              <a:t>What is a HbA1c test?</a:t>
            </a:r>
            <a:endParaRPr lang="en-US" sz="600" i="0" u="none" strike="noStrike" kern="1200" cap="none" spc="0" baseline="0">
              <a:solidFill>
                <a:srgbClr val="009490"/>
              </a:solidFill>
              <a:uFillTx/>
              <a:latin typeface="Segoe UI Black" panose="020B0A02040204020203" pitchFamily="34" charset="0"/>
              <a:ea typeface="Segoe UI Black" panose="020B0A02040204020203" pitchFamily="34" charset="0"/>
              <a:cs typeface="Arial"/>
            </a:endParaRPr>
          </a:p>
        </p:txBody>
      </p:sp>
      <p:sp>
        <p:nvSpPr>
          <p:cNvPr id="11" name="Google Shape;132;p15">
            <a:extLst>
              <a:ext uri="{FF2B5EF4-FFF2-40B4-BE49-F238E27FC236}">
                <a16:creationId xmlns:a16="http://schemas.microsoft.com/office/drawing/2014/main" id="{4EF8699A-9F4D-49F9-8C1A-01DE3B6FADDC}"/>
              </a:ext>
            </a:extLst>
          </p:cNvPr>
          <p:cNvSpPr txBox="1"/>
          <p:nvPr/>
        </p:nvSpPr>
        <p:spPr>
          <a:xfrm>
            <a:off x="6945603" y="5076581"/>
            <a:ext cx="4638261" cy="14978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900" b="1" i="0" u="none" strike="noStrike" kern="1200" cap="none" spc="0" baseline="0">
              <a:solidFill>
                <a:srgbClr val="009490"/>
              </a:solidFill>
              <a:uFillTx/>
              <a:latin typeface="Century Gothic" panose="020B0502020202020204" pitchFamily="34" charset="0"/>
            </a:endParaRPr>
          </a:p>
        </p:txBody>
      </p:sp>
      <p:sp>
        <p:nvSpPr>
          <p:cNvPr id="12" name="Google Shape;132;p15">
            <a:extLst>
              <a:ext uri="{FF2B5EF4-FFF2-40B4-BE49-F238E27FC236}">
                <a16:creationId xmlns:a16="http://schemas.microsoft.com/office/drawing/2014/main" id="{0679AC3B-9A35-4E04-9B1B-7AB3015E2697}"/>
              </a:ext>
            </a:extLst>
          </p:cNvPr>
          <p:cNvSpPr txBox="1"/>
          <p:nvPr/>
        </p:nvSpPr>
        <p:spPr>
          <a:xfrm>
            <a:off x="6824869" y="4546859"/>
            <a:ext cx="4638261" cy="561820"/>
          </a:xfrm>
          <a:prstGeom prst="rect">
            <a:avLst/>
          </a:prstGeom>
          <a:noFill/>
          <a:ln cap="flat">
            <a:noFill/>
          </a:ln>
        </p:spPr>
        <p:txBody>
          <a:bodyPr vert="horz" wrap="square" lIns="0" tIns="0" rIns="0" bIns="0" anchor="t" anchorCtr="0" compatLnSpc="1">
            <a:spAutoFit/>
          </a:bodyPr>
          <a:lstStyle/>
          <a:p>
            <a:pPr>
              <a:lnSpc>
                <a:spcPct val="120000"/>
              </a:lnSpc>
              <a:defRPr sz="1800" b="0" i="0" u="none" strike="noStrike" kern="0" cap="none" spc="0" baseline="0">
                <a:solidFill>
                  <a:srgbClr val="000000"/>
                </a:solidFill>
                <a:uFillTx/>
              </a:defRPr>
            </a:pPr>
            <a:r>
              <a:rPr lang="en-GB" sz="1600" b="1">
                <a:solidFill>
                  <a:schemeClr val="bg1"/>
                </a:solidFill>
                <a:latin typeface="Century Gothic" panose="020B0502020202020204" pitchFamily="34" charset="0"/>
              </a:rPr>
              <a:t>Advances in technology including CGM make it possible for HbA1c prediction. </a:t>
            </a:r>
            <a:endParaRPr lang="en-GB" sz="900" b="1" i="0" u="none" strike="noStrike" kern="1200" cap="none" spc="0" baseline="0">
              <a:solidFill>
                <a:schemeClr val="bg1"/>
              </a:solidFill>
              <a:uFillTx/>
              <a:latin typeface="Century Gothic" panose="020B0502020202020204" pitchFamily="34" charset="0"/>
            </a:endParaRPr>
          </a:p>
        </p:txBody>
      </p:sp>
      <p:sp>
        <p:nvSpPr>
          <p:cNvPr id="4" name="Rectangle 3">
            <a:extLst>
              <a:ext uri="{FF2B5EF4-FFF2-40B4-BE49-F238E27FC236}">
                <a16:creationId xmlns:a16="http://schemas.microsoft.com/office/drawing/2014/main" id="{904D9DDD-0FF3-4956-802A-9E7465746040}"/>
              </a:ext>
            </a:extLst>
          </p:cNvPr>
          <p:cNvSpPr/>
          <p:nvPr/>
        </p:nvSpPr>
        <p:spPr>
          <a:xfrm>
            <a:off x="2667000" y="3520440"/>
            <a:ext cx="800100" cy="365760"/>
          </a:xfrm>
          <a:prstGeom prst="rect">
            <a:avLst/>
          </a:prstGeom>
          <a:solidFill>
            <a:srgbClr val="FFC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Google Shape;132;p15">
            <a:extLst>
              <a:ext uri="{FF2B5EF4-FFF2-40B4-BE49-F238E27FC236}">
                <a16:creationId xmlns:a16="http://schemas.microsoft.com/office/drawing/2014/main" id="{5471CDA7-F6C7-4567-A0F3-C17AB39E8D3C}"/>
              </a:ext>
            </a:extLst>
          </p:cNvPr>
          <p:cNvSpPr txBox="1"/>
          <p:nvPr/>
        </p:nvSpPr>
        <p:spPr>
          <a:xfrm>
            <a:off x="6824869" y="5269331"/>
            <a:ext cx="4638261" cy="857286"/>
          </a:xfrm>
          <a:prstGeom prst="rect">
            <a:avLst/>
          </a:prstGeom>
          <a:noFill/>
          <a:ln cap="flat">
            <a:noFill/>
          </a:ln>
        </p:spPr>
        <p:txBody>
          <a:bodyPr vert="horz" wrap="square" lIns="0" tIns="0" rIns="0" bIns="0" anchor="t" anchorCtr="0" compatLnSpc="1">
            <a:spAutoFit/>
          </a:bodyPr>
          <a:lstStyle/>
          <a:p>
            <a:pPr>
              <a:lnSpc>
                <a:spcPct val="120000"/>
              </a:lnSpc>
              <a:defRPr sz="1800" b="0" i="0" u="none" strike="noStrike" kern="0" cap="none" spc="0" baseline="0">
                <a:solidFill>
                  <a:srgbClr val="000000"/>
                </a:solidFill>
                <a:uFillTx/>
              </a:defRPr>
            </a:pPr>
            <a:r>
              <a:rPr lang="en-GB" sz="1600" b="1" i="0" u="none" strike="noStrike" kern="1200" cap="none" spc="0" baseline="0">
                <a:solidFill>
                  <a:schemeClr val="bg1"/>
                </a:solidFill>
                <a:uFillTx/>
                <a:latin typeface="Century Gothic" panose="020B0502020202020204" pitchFamily="34" charset="0"/>
              </a:rPr>
              <a:t>But wouldn’t it be beneficial if our CGM’s could actually tell us what our HbA1c is rather than predict?</a:t>
            </a:r>
            <a:endParaRPr lang="en-GB" sz="900" b="1" i="0" u="none" strike="noStrike" kern="1200" cap="none" spc="0" baseline="0">
              <a:solidFill>
                <a:schemeClr val="bg1"/>
              </a:solidFill>
              <a:uFillTx/>
              <a:latin typeface="Century Gothic" panose="020B0502020202020204" pitchFamily="34" charset="0"/>
            </a:endParaRPr>
          </a:p>
        </p:txBody>
      </p:sp>
      <p:pic>
        <p:nvPicPr>
          <p:cNvPr id="15" name="Picture 14">
            <a:extLst>
              <a:ext uri="{FF2B5EF4-FFF2-40B4-BE49-F238E27FC236}">
                <a16:creationId xmlns:a16="http://schemas.microsoft.com/office/drawing/2014/main" id="{9B54ED76-758F-4859-9650-4C624E2FD717}"/>
              </a:ext>
            </a:extLst>
          </p:cNvPr>
          <p:cNvPicPr>
            <a:picLocks noChangeAspect="1"/>
          </p:cNvPicPr>
          <p:nvPr/>
        </p:nvPicPr>
        <p:blipFill rotWithShape="1">
          <a:blip r:embed="rId4">
            <a:extLst>
              <a:ext uri="{28A0092B-C50C-407E-A947-70E740481C1C}">
                <a14:useLocalDpi xmlns:a14="http://schemas.microsoft.com/office/drawing/2010/main" val="0"/>
              </a:ext>
            </a:extLst>
          </a:blip>
          <a:srcRect l="8634" t="21992" r="6406" b="20334"/>
          <a:stretch/>
        </p:blipFill>
        <p:spPr>
          <a:xfrm>
            <a:off x="7305261" y="1389809"/>
            <a:ext cx="3911759" cy="2655450"/>
          </a:xfrm>
          <a:prstGeom prst="rect">
            <a:avLst/>
          </a:prstGeom>
        </p:spPr>
      </p:pic>
    </p:spTree>
    <p:extLst>
      <p:ext uri="{BB962C8B-B14F-4D97-AF65-F5344CB8AC3E}">
        <p14:creationId xmlns:p14="http://schemas.microsoft.com/office/powerpoint/2010/main" val="1228061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618343-6004-4709-A08B-D267532D04E3}"/>
              </a:ext>
            </a:extLst>
          </p:cNvPr>
          <p:cNvSpPr/>
          <p:nvPr/>
        </p:nvSpPr>
        <p:spPr>
          <a:xfrm>
            <a:off x="0" y="0"/>
            <a:ext cx="12192000" cy="6858000"/>
          </a:xfrm>
          <a:prstGeom prst="rect">
            <a:avLst/>
          </a:prstGeom>
          <a:solidFill>
            <a:srgbClr val="67B099"/>
          </a:solidFill>
          <a:ln>
            <a:solidFill>
              <a:srgbClr val="67B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oogle Shape;131;p15">
            <a:extLst>
              <a:ext uri="{FF2B5EF4-FFF2-40B4-BE49-F238E27FC236}">
                <a16:creationId xmlns:a16="http://schemas.microsoft.com/office/drawing/2014/main" id="{9EF91726-C013-4481-96DC-2CF11E7354A8}"/>
              </a:ext>
            </a:extLst>
          </p:cNvPr>
          <p:cNvGrpSpPr/>
          <p:nvPr/>
        </p:nvGrpSpPr>
        <p:grpSpPr>
          <a:xfrm>
            <a:off x="739199" y="1352052"/>
            <a:ext cx="4872910" cy="2292590"/>
            <a:chOff x="739198" y="1877702"/>
            <a:chExt cx="4872910" cy="2292590"/>
          </a:xfrm>
        </p:grpSpPr>
        <p:sp>
          <p:nvSpPr>
            <p:cNvPr id="4" name="Google Shape;132;p15">
              <a:extLst>
                <a:ext uri="{FF2B5EF4-FFF2-40B4-BE49-F238E27FC236}">
                  <a16:creationId xmlns:a16="http://schemas.microsoft.com/office/drawing/2014/main" id="{96DD6534-22A4-41BA-B9DC-C9DF5414772D}"/>
                </a:ext>
              </a:extLst>
            </p:cNvPr>
            <p:cNvSpPr txBox="1"/>
            <p:nvPr/>
          </p:nvSpPr>
          <p:spPr>
            <a:xfrm>
              <a:off x="739198" y="3009974"/>
              <a:ext cx="4872910" cy="116031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FFFFFF"/>
                  </a:solidFill>
                  <a:uFillTx/>
                  <a:latin typeface="Century Gothic" panose="020B0502020202020204" pitchFamily="34" charset="0"/>
                  <a:ea typeface="Rubik"/>
                  <a:cs typeface="Rubik"/>
                </a:rPr>
                <a:t>We are Rochelle and Elise Featherstone.</a:t>
              </a:r>
            </a:p>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US" sz="1600" b="1" i="0" u="none" strike="noStrike" kern="1200" cap="none" spc="0" baseline="0">
                <a:solidFill>
                  <a:srgbClr val="FFFFFF"/>
                </a:solidFill>
                <a:uFillTx/>
                <a:latin typeface="Century Gothic" panose="020B0502020202020204" pitchFamily="34" charset="0"/>
                <a:ea typeface="Rubik"/>
                <a:cs typeface="Rubik"/>
              </a:endParaRPr>
            </a:p>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FFFFFF"/>
                  </a:solidFill>
                  <a:uFillTx/>
                  <a:latin typeface="Century Gothic" panose="020B0502020202020204" pitchFamily="34" charset="0"/>
                  <a:ea typeface="Rubik"/>
                  <a:cs typeface="Rubik"/>
                </a:rPr>
                <a:t>Today we are here to talk about </a:t>
              </a:r>
              <a:r>
                <a:rPr lang="en-US" sz="1600" b="1">
                  <a:solidFill>
                    <a:srgbClr val="FFFFFF"/>
                  </a:solidFill>
                  <a:latin typeface="Century Gothic" panose="020B0502020202020204" pitchFamily="34" charset="0"/>
                  <a:ea typeface="Rubik"/>
                  <a:cs typeface="Rubik"/>
                </a:rPr>
                <a:t>l</a:t>
              </a:r>
              <a:r>
                <a:rPr lang="en-US" sz="1600" b="1" i="0" u="none" strike="noStrike" kern="1200" cap="none" spc="0" baseline="0">
                  <a:solidFill>
                    <a:srgbClr val="FFFFFF"/>
                  </a:solidFill>
                  <a:uFillTx/>
                  <a:latin typeface="Century Gothic" panose="020B0502020202020204" pitchFamily="34" charset="0"/>
                  <a:ea typeface="Rubik"/>
                  <a:cs typeface="Rubik"/>
                </a:rPr>
                <a:t>iving with Type 1 Diabetes. </a:t>
              </a:r>
              <a:endParaRPr lang="en-US" sz="1733" b="1" i="0" u="none" strike="noStrike" kern="1200" cap="none" spc="0" baseline="0">
                <a:solidFill>
                  <a:srgbClr val="FFFFFF"/>
                </a:solidFill>
                <a:uFillTx/>
                <a:latin typeface="Rubik"/>
                <a:ea typeface="Rubik"/>
                <a:cs typeface="Rubik"/>
              </a:endParaRPr>
            </a:p>
          </p:txBody>
        </p:sp>
        <p:sp>
          <p:nvSpPr>
            <p:cNvPr id="5" name="Google Shape;133;p15">
              <a:extLst>
                <a:ext uri="{FF2B5EF4-FFF2-40B4-BE49-F238E27FC236}">
                  <a16:creationId xmlns:a16="http://schemas.microsoft.com/office/drawing/2014/main" id="{4D507DF9-2CAD-4EF2-AC25-5614655B1D5E}"/>
                </a:ext>
              </a:extLst>
            </p:cNvPr>
            <p:cNvSpPr txBox="1"/>
            <p:nvPr/>
          </p:nvSpPr>
          <p:spPr>
            <a:xfrm>
              <a:off x="739198" y="1877702"/>
              <a:ext cx="4617601" cy="82094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0" i="0" u="none" strike="noStrike" kern="1200" cap="none" spc="0" baseline="0">
                  <a:solidFill>
                    <a:srgbClr val="FFFFFF"/>
                  </a:solidFill>
                  <a:uFillTx/>
                  <a:latin typeface="Segoe UI Black" panose="020B0A02040204020203" pitchFamily="34" charset="0"/>
                  <a:ea typeface="Segoe UI Black" panose="020B0A02040204020203" pitchFamily="34" charset="0"/>
                  <a:cs typeface="Rubik"/>
                </a:rPr>
                <a:t>Hello</a:t>
              </a:r>
              <a:r>
                <a:rPr lang="en-US" sz="5333" b="0" i="0" u="none" strike="noStrike" kern="1200" cap="none" spc="0" baseline="0">
                  <a:solidFill>
                    <a:srgbClr val="FFFFFF"/>
                  </a:solidFill>
                  <a:uFillTx/>
                  <a:latin typeface="Segoe UI Black" panose="020B0A02040204020203" pitchFamily="34" charset="0"/>
                  <a:ea typeface="Segoe UI Black" panose="020B0A02040204020203" pitchFamily="34" charset="0"/>
                  <a:cs typeface="Rubik"/>
                </a:rPr>
                <a:t> </a:t>
              </a:r>
              <a:r>
                <a:rPr lang="en-US" sz="4800" b="0" i="0" u="none" strike="noStrike" kern="1200" cap="none" spc="0" baseline="0">
                  <a:solidFill>
                    <a:srgbClr val="FFFFFF"/>
                  </a:solidFill>
                  <a:uFillTx/>
                  <a:latin typeface="Segoe UI Black" panose="020B0A02040204020203" pitchFamily="34" charset="0"/>
                  <a:ea typeface="Segoe UI Black" panose="020B0A02040204020203" pitchFamily="34" charset="0"/>
                  <a:cs typeface="Rubik"/>
                </a:rPr>
                <a:t>there!</a:t>
              </a:r>
              <a:endParaRPr lang="en-US" sz="933" b="0" i="0" u="none" strike="noStrike" kern="1200" cap="none" spc="0" baseline="0">
                <a:solidFill>
                  <a:srgbClr val="FFFFFF"/>
                </a:solidFill>
                <a:uFillTx/>
                <a:latin typeface="Segoe UI Black" panose="020B0A02040204020203" pitchFamily="34" charset="0"/>
                <a:ea typeface="Segoe UI Black" panose="020B0A02040204020203" pitchFamily="34" charset="0"/>
                <a:cs typeface="Arial"/>
              </a:endParaRPr>
            </a:p>
          </p:txBody>
        </p:sp>
      </p:grpSp>
      <p:sp>
        <p:nvSpPr>
          <p:cNvPr id="6" name="Oval 5">
            <a:extLst>
              <a:ext uri="{FF2B5EF4-FFF2-40B4-BE49-F238E27FC236}">
                <a16:creationId xmlns:a16="http://schemas.microsoft.com/office/drawing/2014/main" id="{9433B3CF-58FE-413C-A2C6-6AF6DD8759A0}"/>
              </a:ext>
            </a:extLst>
          </p:cNvPr>
          <p:cNvSpPr/>
          <p:nvPr/>
        </p:nvSpPr>
        <p:spPr>
          <a:xfrm>
            <a:off x="-1513391" y="4702226"/>
            <a:ext cx="2023163" cy="1996912"/>
          </a:xfrm>
          <a:prstGeom prst="ellipse">
            <a:avLst/>
          </a:prstGeom>
          <a:solidFill>
            <a:srgbClr val="F86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00891CA9-CB69-4318-B50A-F86797204231}"/>
              </a:ext>
            </a:extLst>
          </p:cNvPr>
          <p:cNvSpPr/>
          <p:nvPr/>
        </p:nvSpPr>
        <p:spPr>
          <a:xfrm>
            <a:off x="4387156" y="-757781"/>
            <a:ext cx="1464903" cy="1515562"/>
          </a:xfrm>
          <a:prstGeom prst="ellipse">
            <a:avLst/>
          </a:prstGeom>
          <a:solidFill>
            <a:srgbClr val="FCB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8FA0FA27-3A85-4B67-84A4-16026103B88C}"/>
              </a:ext>
            </a:extLst>
          </p:cNvPr>
          <p:cNvSpPr/>
          <p:nvPr/>
        </p:nvSpPr>
        <p:spPr>
          <a:xfrm>
            <a:off x="11605991" y="2658979"/>
            <a:ext cx="1519645" cy="1540042"/>
          </a:xfrm>
          <a:prstGeom prst="ellipse">
            <a:avLst/>
          </a:prstGeom>
          <a:solidFill>
            <a:srgbClr val="009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group of people posing for a photo&#10;&#10;Description automatically generated with low confidence">
            <a:extLst>
              <a:ext uri="{FF2B5EF4-FFF2-40B4-BE49-F238E27FC236}">
                <a16:creationId xmlns:a16="http://schemas.microsoft.com/office/drawing/2014/main" id="{FF0B88C4-0EFB-4433-B4DC-ABDC19B8BD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9263" y="-1205364"/>
            <a:ext cx="5993882" cy="7991843"/>
          </a:xfrm>
          <a:prstGeom prst="rect">
            <a:avLst/>
          </a:prstGeom>
        </p:spPr>
      </p:pic>
      <p:pic>
        <p:nvPicPr>
          <p:cNvPr id="13" name="Picture 12">
            <a:extLst>
              <a:ext uri="{FF2B5EF4-FFF2-40B4-BE49-F238E27FC236}">
                <a16:creationId xmlns:a16="http://schemas.microsoft.com/office/drawing/2014/main" id="{C48A9031-7C78-4B6D-A88F-401AA4A2E782}"/>
              </a:ext>
            </a:extLst>
          </p:cNvPr>
          <p:cNvPicPr>
            <a:picLocks noChangeAspect="1"/>
          </p:cNvPicPr>
          <p:nvPr/>
        </p:nvPicPr>
        <p:blipFill rotWithShape="1">
          <a:blip r:embed="rId4">
            <a:extLst>
              <a:ext uri="{28A0092B-C50C-407E-A947-70E740481C1C}">
                <a14:useLocalDpi xmlns:a14="http://schemas.microsoft.com/office/drawing/2010/main" val="0"/>
              </a:ext>
            </a:extLst>
          </a:blip>
          <a:srcRect l="49607" t="7032" r="8367" b="77171"/>
          <a:stretch/>
        </p:blipFill>
        <p:spPr>
          <a:xfrm>
            <a:off x="686955" y="4687852"/>
            <a:ext cx="4367645" cy="2188986"/>
          </a:xfrm>
          <a:prstGeom prst="rect">
            <a:avLst/>
          </a:prstGeom>
        </p:spPr>
      </p:pic>
      <p:sp>
        <p:nvSpPr>
          <p:cNvPr id="18" name="Google Shape;132;p15">
            <a:extLst>
              <a:ext uri="{FF2B5EF4-FFF2-40B4-BE49-F238E27FC236}">
                <a16:creationId xmlns:a16="http://schemas.microsoft.com/office/drawing/2014/main" id="{BB9BF789-3F71-4C12-AB01-5CEDBBF853D4}"/>
              </a:ext>
            </a:extLst>
          </p:cNvPr>
          <p:cNvSpPr txBox="1"/>
          <p:nvPr/>
        </p:nvSpPr>
        <p:spPr>
          <a:xfrm>
            <a:off x="1090073" y="4637467"/>
            <a:ext cx="823787" cy="273729"/>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US" sz="1600" b="1">
                <a:solidFill>
                  <a:srgbClr val="FFFFFF"/>
                </a:solidFill>
                <a:latin typeface="Century Gothic" panose="020B0502020202020204" pitchFamily="34" charset="0"/>
                <a:ea typeface="Rubik"/>
                <a:cs typeface="Rubik"/>
              </a:rPr>
              <a:t>Elise</a:t>
            </a:r>
            <a:endParaRPr lang="en-US" sz="1733" b="1" i="0" u="none" strike="noStrike" kern="1200" cap="none" spc="0" baseline="0">
              <a:solidFill>
                <a:srgbClr val="FFFFFF"/>
              </a:solidFill>
              <a:uFillTx/>
              <a:latin typeface="Rubik"/>
              <a:ea typeface="Rubik"/>
              <a:cs typeface="Rubik"/>
            </a:endParaRPr>
          </a:p>
        </p:txBody>
      </p:sp>
      <p:sp>
        <p:nvSpPr>
          <p:cNvPr id="19" name="Google Shape;132;p15">
            <a:extLst>
              <a:ext uri="{FF2B5EF4-FFF2-40B4-BE49-F238E27FC236}">
                <a16:creationId xmlns:a16="http://schemas.microsoft.com/office/drawing/2014/main" id="{C54523CE-552E-4823-8B3D-9E3C0B65E64D}"/>
              </a:ext>
            </a:extLst>
          </p:cNvPr>
          <p:cNvSpPr txBox="1"/>
          <p:nvPr/>
        </p:nvSpPr>
        <p:spPr>
          <a:xfrm>
            <a:off x="4251603" y="4691950"/>
            <a:ext cx="1094564" cy="273729"/>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FFFFFF"/>
                </a:solidFill>
                <a:uFillTx/>
                <a:latin typeface="Century Gothic" panose="020B0502020202020204" pitchFamily="34" charset="0"/>
                <a:ea typeface="Rubik"/>
                <a:cs typeface="Rubik"/>
              </a:rPr>
              <a:t>Rochel</a:t>
            </a:r>
            <a:r>
              <a:rPr lang="en-US" sz="1600" b="1">
                <a:solidFill>
                  <a:srgbClr val="FFFFFF"/>
                </a:solidFill>
                <a:latin typeface="Century Gothic" panose="020B0502020202020204" pitchFamily="34" charset="0"/>
                <a:ea typeface="Rubik"/>
                <a:cs typeface="Rubik"/>
              </a:rPr>
              <a:t>le</a:t>
            </a:r>
            <a:endParaRPr lang="en-US" sz="1733" b="1" i="0" u="none" strike="noStrike" kern="1200" cap="none" spc="0" baseline="0">
              <a:solidFill>
                <a:srgbClr val="FFFFFF"/>
              </a:solidFill>
              <a:uFillTx/>
              <a:latin typeface="Rubik"/>
              <a:ea typeface="Rubik"/>
              <a:cs typeface="Rubik"/>
            </a:endParaRPr>
          </a:p>
        </p:txBody>
      </p:sp>
    </p:spTree>
    <p:extLst>
      <p:ext uri="{BB962C8B-B14F-4D97-AF65-F5344CB8AC3E}">
        <p14:creationId xmlns:p14="http://schemas.microsoft.com/office/powerpoint/2010/main" val="3838130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F79808-8658-432E-B28A-95FEACEFA6B1}"/>
              </a:ext>
            </a:extLst>
          </p:cNvPr>
          <p:cNvSpPr/>
          <p:nvPr/>
        </p:nvSpPr>
        <p:spPr>
          <a:xfrm>
            <a:off x="-8359" y="0"/>
            <a:ext cx="6096000" cy="6858000"/>
          </a:xfrm>
          <a:prstGeom prst="rect">
            <a:avLst/>
          </a:prstGeom>
          <a:solidFill>
            <a:srgbClr val="FCB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Google Shape;283;p24">
            <a:extLst>
              <a:ext uri="{FF2B5EF4-FFF2-40B4-BE49-F238E27FC236}">
                <a16:creationId xmlns:a16="http://schemas.microsoft.com/office/drawing/2014/main" id="{706D3566-0C88-44C5-ABD8-FB542D29D4BC}"/>
              </a:ext>
            </a:extLst>
          </p:cNvPr>
          <p:cNvSpPr txBox="1"/>
          <p:nvPr/>
        </p:nvSpPr>
        <p:spPr>
          <a:xfrm>
            <a:off x="986662" y="5057462"/>
            <a:ext cx="5246397" cy="61555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0" i="0" u="none" strike="noStrike" kern="1200" cap="none" spc="0" baseline="0">
                <a:solidFill>
                  <a:schemeClr val="bg1"/>
                </a:solidFill>
                <a:uFillTx/>
                <a:latin typeface="Segoe UI Black" panose="020B0A02040204020203" pitchFamily="34" charset="0"/>
                <a:ea typeface="Segoe UI Black" panose="020B0A02040204020203" pitchFamily="34" charset="0"/>
                <a:cs typeface="Rubik"/>
              </a:rPr>
              <a:t>Clinica</a:t>
            </a:r>
            <a:r>
              <a:rPr lang="en-GB" sz="4000">
                <a:solidFill>
                  <a:schemeClr val="bg1"/>
                </a:solidFill>
                <a:latin typeface="Segoe UI Black" panose="020B0A02040204020203" pitchFamily="34" charset="0"/>
                <a:ea typeface="Segoe UI Black" panose="020B0A02040204020203" pitchFamily="34" charset="0"/>
                <a:cs typeface="Rubik"/>
              </a:rPr>
              <a:t>l Benefits</a:t>
            </a:r>
            <a:endParaRPr lang="en-GB" sz="4000" b="1">
              <a:solidFill>
                <a:schemeClr val="bg1"/>
              </a:solidFill>
              <a:latin typeface="Century Gothic" panose="020B0502020202020204" pitchFamily="34" charset="0"/>
              <a:ea typeface="Arial"/>
              <a:cs typeface="Arial"/>
            </a:endParaRPr>
          </a:p>
        </p:txBody>
      </p:sp>
      <p:sp>
        <p:nvSpPr>
          <p:cNvPr id="4" name="Oval 3">
            <a:extLst>
              <a:ext uri="{FF2B5EF4-FFF2-40B4-BE49-F238E27FC236}">
                <a16:creationId xmlns:a16="http://schemas.microsoft.com/office/drawing/2014/main" id="{CC208D27-A817-4680-AD1B-9910BB9A8B6E}"/>
              </a:ext>
            </a:extLst>
          </p:cNvPr>
          <p:cNvSpPr/>
          <p:nvPr/>
        </p:nvSpPr>
        <p:spPr>
          <a:xfrm>
            <a:off x="2315548" y="6385969"/>
            <a:ext cx="1464903" cy="1515562"/>
          </a:xfrm>
          <a:prstGeom prst="ellipse">
            <a:avLst/>
          </a:prstGeom>
          <a:solidFill>
            <a:srgbClr val="009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F41FAD2-A6AC-4205-9F1A-C3040BDDBCEC}"/>
              </a:ext>
            </a:extLst>
          </p:cNvPr>
          <p:cNvSpPr/>
          <p:nvPr/>
        </p:nvSpPr>
        <p:spPr>
          <a:xfrm>
            <a:off x="-869511" y="2156869"/>
            <a:ext cx="1464903" cy="1515562"/>
          </a:xfrm>
          <a:prstGeom prst="ellipse">
            <a:avLst/>
          </a:prstGeom>
          <a:solidFill>
            <a:srgbClr val="F86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A7319EB5-ECE0-4DFE-ADEB-F83C9D780C98}"/>
              </a:ext>
            </a:extLst>
          </p:cNvPr>
          <p:cNvSpPr/>
          <p:nvPr/>
        </p:nvSpPr>
        <p:spPr>
          <a:xfrm>
            <a:off x="4387156" y="-757781"/>
            <a:ext cx="1464903" cy="1515562"/>
          </a:xfrm>
          <a:prstGeom prst="ellipse">
            <a:avLst/>
          </a:prstGeom>
          <a:solidFill>
            <a:srgbClr val="F86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B603F460-9DF4-47E5-B736-F762CCAE2F89}"/>
              </a:ext>
            </a:extLst>
          </p:cNvPr>
          <p:cNvGrpSpPr/>
          <p:nvPr/>
        </p:nvGrpSpPr>
        <p:grpSpPr>
          <a:xfrm rot="2556049">
            <a:off x="400118" y="-1005587"/>
            <a:ext cx="2146036" cy="2162002"/>
            <a:chOff x="7675536" y="1253500"/>
            <a:chExt cx="3832693" cy="3669841"/>
          </a:xfrm>
        </p:grpSpPr>
        <p:sp>
          <p:nvSpPr>
            <p:cNvPr id="12" name="Oval 11">
              <a:extLst>
                <a:ext uri="{FF2B5EF4-FFF2-40B4-BE49-F238E27FC236}">
                  <a16:creationId xmlns:a16="http://schemas.microsoft.com/office/drawing/2014/main" id="{61C42DD7-CDCC-4735-B9EE-E527F294DEAC}"/>
                </a:ext>
              </a:extLst>
            </p:cNvPr>
            <p:cNvSpPr/>
            <p:nvPr/>
          </p:nvSpPr>
          <p:spPr>
            <a:xfrm>
              <a:off x="8841230" y="1253500"/>
              <a:ext cx="2666999" cy="2620811"/>
            </a:xfrm>
            <a:prstGeom prst="ellipse">
              <a:avLst/>
            </a:prstGeom>
            <a:noFill/>
            <a:ln w="76200">
              <a:solidFill>
                <a:srgbClr val="0094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1DF71699-0A04-4CBD-B58A-C8D2A68700DE}"/>
                </a:ext>
              </a:extLst>
            </p:cNvPr>
            <p:cNvSpPr/>
            <p:nvPr/>
          </p:nvSpPr>
          <p:spPr>
            <a:xfrm>
              <a:off x="8574637" y="1462612"/>
              <a:ext cx="2666999" cy="2620811"/>
            </a:xfrm>
            <a:prstGeom prst="ellipse">
              <a:avLst/>
            </a:prstGeom>
            <a:noFill/>
            <a:ln w="76200">
              <a:solidFill>
                <a:srgbClr val="00949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BF9A3C70-4346-4134-A4CF-6F84A84A7D6E}"/>
                </a:ext>
              </a:extLst>
            </p:cNvPr>
            <p:cNvSpPr/>
            <p:nvPr/>
          </p:nvSpPr>
          <p:spPr>
            <a:xfrm>
              <a:off x="8267490" y="1749221"/>
              <a:ext cx="2666999" cy="2620811"/>
            </a:xfrm>
            <a:prstGeom prst="ellipse">
              <a:avLst/>
            </a:prstGeom>
            <a:noFill/>
            <a:ln w="76200">
              <a:solidFill>
                <a:srgbClr val="009490">
                  <a:alpha val="5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D97987A1-5D05-493D-BCB5-FBAC1FD26DE3}"/>
                </a:ext>
              </a:extLst>
            </p:cNvPr>
            <p:cNvSpPr/>
            <p:nvPr/>
          </p:nvSpPr>
          <p:spPr>
            <a:xfrm>
              <a:off x="8000897" y="2035830"/>
              <a:ext cx="2666999" cy="2620811"/>
            </a:xfrm>
            <a:prstGeom prst="ellipse">
              <a:avLst/>
            </a:prstGeom>
            <a:noFill/>
            <a:ln w="76200">
              <a:solidFill>
                <a:srgbClr val="00949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8ECE8764-F3C1-4DA1-BED6-FE6EE49B4D83}"/>
                </a:ext>
              </a:extLst>
            </p:cNvPr>
            <p:cNvSpPr/>
            <p:nvPr/>
          </p:nvSpPr>
          <p:spPr>
            <a:xfrm>
              <a:off x="7675536" y="2302530"/>
              <a:ext cx="2666999" cy="2620811"/>
            </a:xfrm>
            <a:prstGeom prst="ellipse">
              <a:avLst/>
            </a:prstGeom>
            <a:noFill/>
            <a:ln w="76200">
              <a:solidFill>
                <a:srgbClr val="00949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oogle Shape;330;p29">
            <a:extLst>
              <a:ext uri="{FF2B5EF4-FFF2-40B4-BE49-F238E27FC236}">
                <a16:creationId xmlns:a16="http://schemas.microsoft.com/office/drawing/2014/main" id="{7FCA41E6-8D40-2D48-E803-ADAD45A27833}"/>
              </a:ext>
            </a:extLst>
          </p:cNvPr>
          <p:cNvGrpSpPr/>
          <p:nvPr/>
        </p:nvGrpSpPr>
        <p:grpSpPr>
          <a:xfrm>
            <a:off x="7017272" y="832129"/>
            <a:ext cx="4358249" cy="1515449"/>
            <a:chOff x="6402235" y="738524"/>
            <a:chExt cx="4358249" cy="1515449"/>
          </a:xfrm>
        </p:grpSpPr>
        <p:sp>
          <p:nvSpPr>
            <p:cNvPr id="8" name="Google Shape;331;p29">
              <a:extLst>
                <a:ext uri="{FF2B5EF4-FFF2-40B4-BE49-F238E27FC236}">
                  <a16:creationId xmlns:a16="http://schemas.microsoft.com/office/drawing/2014/main" id="{6C6E5F00-E539-3853-5EA2-C7C5FCB9664E}"/>
                </a:ext>
              </a:extLst>
            </p:cNvPr>
            <p:cNvSpPr txBox="1"/>
            <p:nvPr/>
          </p:nvSpPr>
          <p:spPr>
            <a:xfrm>
              <a:off x="6402235" y="1503831"/>
              <a:ext cx="4358249" cy="75014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400" b="1">
                  <a:solidFill>
                    <a:srgbClr val="009490"/>
                  </a:solidFill>
                  <a:latin typeface="Century Gothic" panose="020B0502020202020204" pitchFamily="34" charset="0"/>
                  <a:ea typeface="Arial"/>
                  <a:cs typeface="Arial"/>
                </a:rPr>
                <a:t>Digital advances in Diabetes have completely changed the quality of care we provide to our patients.</a:t>
              </a:r>
              <a:endParaRPr lang="en-GB" sz="800" b="1" i="0" u="none" strike="noStrike" kern="1200" cap="none" spc="0" baseline="0">
                <a:solidFill>
                  <a:srgbClr val="009490"/>
                </a:solidFill>
                <a:uFillTx/>
                <a:latin typeface="Century Gothic" panose="020B0502020202020204" pitchFamily="34" charset="0"/>
                <a:ea typeface="Arial"/>
                <a:cs typeface="Arial"/>
              </a:endParaRPr>
            </a:p>
          </p:txBody>
        </p:sp>
        <p:sp>
          <p:nvSpPr>
            <p:cNvPr id="9" name="Google Shape;332;p29">
              <a:extLst>
                <a:ext uri="{FF2B5EF4-FFF2-40B4-BE49-F238E27FC236}">
                  <a16:creationId xmlns:a16="http://schemas.microsoft.com/office/drawing/2014/main" id="{B46E4652-1A53-DD6B-F76B-320D29F8AD40}"/>
                </a:ext>
              </a:extLst>
            </p:cNvPr>
            <p:cNvSpPr txBox="1"/>
            <p:nvPr/>
          </p:nvSpPr>
          <p:spPr>
            <a:xfrm>
              <a:off x="6402235" y="738524"/>
              <a:ext cx="4358249" cy="67710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a:solidFill>
                    <a:srgbClr val="009490"/>
                  </a:solidFill>
                  <a:latin typeface="Segoe UI Black" panose="020B0A02040204020203" pitchFamily="34" charset="0"/>
                  <a:ea typeface="Segoe UI Black" panose="020B0A02040204020203" pitchFamily="34" charset="0"/>
                  <a:cs typeface="Arial"/>
                </a:rPr>
                <a:t>Care</a:t>
              </a:r>
              <a:endParaRPr lang="en-US" sz="933" i="0" u="none" strike="noStrike" kern="1200" cap="none" spc="0" baseline="0">
                <a:solidFill>
                  <a:srgbClr val="009490"/>
                </a:solidFill>
                <a:uFillTx/>
                <a:latin typeface="Segoe UI Black" panose="020B0A02040204020203" pitchFamily="34" charset="0"/>
                <a:ea typeface="Segoe UI Black" panose="020B0A02040204020203" pitchFamily="34" charset="0"/>
                <a:cs typeface="Arial"/>
              </a:endParaRPr>
            </a:p>
          </p:txBody>
        </p:sp>
      </p:grpSp>
      <p:grpSp>
        <p:nvGrpSpPr>
          <p:cNvPr id="10" name="Google Shape;330;p29">
            <a:extLst>
              <a:ext uri="{FF2B5EF4-FFF2-40B4-BE49-F238E27FC236}">
                <a16:creationId xmlns:a16="http://schemas.microsoft.com/office/drawing/2014/main" id="{AF724852-3FCC-DDDC-0698-D823B08BAA96}"/>
              </a:ext>
            </a:extLst>
          </p:cNvPr>
          <p:cNvGrpSpPr/>
          <p:nvPr/>
        </p:nvGrpSpPr>
        <p:grpSpPr>
          <a:xfrm>
            <a:off x="6962324" y="3622872"/>
            <a:ext cx="4358249" cy="1256916"/>
            <a:chOff x="6402235" y="738524"/>
            <a:chExt cx="4358249" cy="1256916"/>
          </a:xfrm>
        </p:grpSpPr>
        <p:sp>
          <p:nvSpPr>
            <p:cNvPr id="18" name="Google Shape;331;p29">
              <a:extLst>
                <a:ext uri="{FF2B5EF4-FFF2-40B4-BE49-F238E27FC236}">
                  <a16:creationId xmlns:a16="http://schemas.microsoft.com/office/drawing/2014/main" id="{B460B42A-C3DA-2D97-A55B-F50207AC6898}"/>
                </a:ext>
              </a:extLst>
            </p:cNvPr>
            <p:cNvSpPr txBox="1"/>
            <p:nvPr/>
          </p:nvSpPr>
          <p:spPr>
            <a:xfrm>
              <a:off x="6402235" y="1503831"/>
              <a:ext cx="4358249" cy="491609"/>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400" b="1">
                  <a:solidFill>
                    <a:srgbClr val="009490"/>
                  </a:solidFill>
                  <a:latin typeface="Century Gothic" panose="020B0502020202020204" pitchFamily="34" charset="0"/>
                  <a:ea typeface="Arial"/>
                  <a:cs typeface="Arial"/>
                </a:rPr>
                <a:t>Being remotely able to view a patients data, identify trends and flag issues.</a:t>
              </a:r>
              <a:endParaRPr lang="en-GB" sz="800" b="1" i="0" u="none" strike="noStrike" kern="1200" cap="none" spc="0" baseline="0">
                <a:solidFill>
                  <a:srgbClr val="009490"/>
                </a:solidFill>
                <a:uFillTx/>
                <a:latin typeface="Century Gothic" panose="020B0502020202020204" pitchFamily="34" charset="0"/>
                <a:ea typeface="Arial"/>
                <a:cs typeface="Arial"/>
              </a:endParaRPr>
            </a:p>
          </p:txBody>
        </p:sp>
        <p:sp>
          <p:nvSpPr>
            <p:cNvPr id="19" name="Google Shape;332;p29">
              <a:extLst>
                <a:ext uri="{FF2B5EF4-FFF2-40B4-BE49-F238E27FC236}">
                  <a16:creationId xmlns:a16="http://schemas.microsoft.com/office/drawing/2014/main" id="{93F86E18-5632-6651-5CA7-47303466EA9C}"/>
                </a:ext>
              </a:extLst>
            </p:cNvPr>
            <p:cNvSpPr txBox="1"/>
            <p:nvPr/>
          </p:nvSpPr>
          <p:spPr>
            <a:xfrm>
              <a:off x="6402235" y="738524"/>
              <a:ext cx="4358249" cy="67710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i="0" u="none" strike="noStrike" kern="1200" cap="none" spc="0" baseline="0">
                  <a:solidFill>
                    <a:srgbClr val="009490"/>
                  </a:solidFill>
                  <a:uFillTx/>
                  <a:latin typeface="Segoe UI Black" panose="020B0A02040204020203" pitchFamily="34" charset="0"/>
                  <a:ea typeface="Segoe UI Black" panose="020B0A02040204020203" pitchFamily="34" charset="0"/>
                  <a:cs typeface="Arial"/>
                </a:rPr>
                <a:t>Remote </a:t>
              </a:r>
              <a:endParaRPr lang="en-US" sz="933" i="0" u="none" strike="noStrike" kern="1200" cap="none" spc="0" baseline="0">
                <a:solidFill>
                  <a:srgbClr val="009490"/>
                </a:solidFill>
                <a:uFillTx/>
                <a:latin typeface="Segoe UI Black" panose="020B0A02040204020203" pitchFamily="34" charset="0"/>
                <a:ea typeface="Segoe UI Black" panose="020B0A02040204020203" pitchFamily="34" charset="0"/>
                <a:cs typeface="Arial"/>
              </a:endParaRPr>
            </a:p>
          </p:txBody>
        </p:sp>
      </p:grpSp>
      <p:grpSp>
        <p:nvGrpSpPr>
          <p:cNvPr id="20" name="Google Shape;330;p29">
            <a:extLst>
              <a:ext uri="{FF2B5EF4-FFF2-40B4-BE49-F238E27FC236}">
                <a16:creationId xmlns:a16="http://schemas.microsoft.com/office/drawing/2014/main" id="{2B9177F7-956F-C15E-1C12-725320BBEC97}"/>
              </a:ext>
            </a:extLst>
          </p:cNvPr>
          <p:cNvGrpSpPr/>
          <p:nvPr/>
        </p:nvGrpSpPr>
        <p:grpSpPr>
          <a:xfrm>
            <a:off x="6788468" y="4977088"/>
            <a:ext cx="4534654" cy="1168717"/>
            <a:chOff x="6402235" y="738524"/>
            <a:chExt cx="4534654" cy="1168717"/>
          </a:xfrm>
        </p:grpSpPr>
        <p:sp>
          <p:nvSpPr>
            <p:cNvPr id="21" name="Google Shape;331;p29">
              <a:extLst>
                <a:ext uri="{FF2B5EF4-FFF2-40B4-BE49-F238E27FC236}">
                  <a16:creationId xmlns:a16="http://schemas.microsoft.com/office/drawing/2014/main" id="{B96A8A51-AF09-2CFE-0EF5-500F6B698E4B}"/>
                </a:ext>
              </a:extLst>
            </p:cNvPr>
            <p:cNvSpPr txBox="1"/>
            <p:nvPr/>
          </p:nvSpPr>
          <p:spPr>
            <a:xfrm>
              <a:off x="6578640" y="1415632"/>
              <a:ext cx="4358249" cy="491609"/>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400" b="1">
                  <a:solidFill>
                    <a:srgbClr val="009490"/>
                  </a:solidFill>
                  <a:latin typeface="Century Gothic" panose="020B0502020202020204" pitchFamily="34" charset="0"/>
                  <a:ea typeface="Arial"/>
                  <a:cs typeface="Arial"/>
                </a:rPr>
                <a:t>Further digital advances can only add to the clinical benefits of Diabetes care.</a:t>
              </a:r>
              <a:endParaRPr lang="en-GB" sz="1400" b="1" i="0" u="none" strike="noStrike" kern="1200" cap="none" spc="0" baseline="0">
                <a:solidFill>
                  <a:srgbClr val="009490"/>
                </a:solidFill>
                <a:uFillTx/>
                <a:latin typeface="Century Gothic" panose="020B0502020202020204" pitchFamily="34" charset="0"/>
                <a:ea typeface="Arial"/>
                <a:cs typeface="Arial"/>
              </a:endParaRPr>
            </a:p>
          </p:txBody>
        </p:sp>
        <p:sp>
          <p:nvSpPr>
            <p:cNvPr id="22" name="Google Shape;332;p29">
              <a:extLst>
                <a:ext uri="{FF2B5EF4-FFF2-40B4-BE49-F238E27FC236}">
                  <a16:creationId xmlns:a16="http://schemas.microsoft.com/office/drawing/2014/main" id="{653D9065-E896-08E2-BF95-55457B7AF81B}"/>
                </a:ext>
              </a:extLst>
            </p:cNvPr>
            <p:cNvSpPr txBox="1"/>
            <p:nvPr/>
          </p:nvSpPr>
          <p:spPr>
            <a:xfrm>
              <a:off x="6402235" y="738524"/>
              <a:ext cx="4358249" cy="67710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a:solidFill>
                    <a:srgbClr val="009490"/>
                  </a:solidFill>
                  <a:latin typeface="Segoe UI Black" panose="020B0A02040204020203" pitchFamily="34" charset="0"/>
                  <a:ea typeface="Segoe UI Black" panose="020B0A02040204020203" pitchFamily="34" charset="0"/>
                  <a:cs typeface="Arial"/>
                </a:rPr>
                <a:t> Next Steps</a:t>
              </a:r>
              <a:r>
                <a:rPr lang="en-US" sz="4400" i="0" u="none" strike="noStrike" kern="1200" cap="none" spc="0" baseline="0">
                  <a:solidFill>
                    <a:srgbClr val="009490"/>
                  </a:solidFill>
                  <a:uFillTx/>
                  <a:latin typeface="Segoe UI Black" panose="020B0A02040204020203" pitchFamily="34" charset="0"/>
                  <a:ea typeface="Segoe UI Black" panose="020B0A02040204020203" pitchFamily="34" charset="0"/>
                  <a:cs typeface="Arial"/>
                </a:rPr>
                <a:t> </a:t>
              </a:r>
              <a:endParaRPr lang="en-US" sz="933" i="0" u="none" strike="noStrike" kern="1200" cap="none" spc="0" baseline="0">
                <a:solidFill>
                  <a:srgbClr val="009490"/>
                </a:solidFill>
                <a:uFillTx/>
                <a:latin typeface="Segoe UI Black" panose="020B0A02040204020203" pitchFamily="34" charset="0"/>
                <a:ea typeface="Segoe UI Black" panose="020B0A02040204020203" pitchFamily="34" charset="0"/>
                <a:cs typeface="Arial"/>
              </a:endParaRPr>
            </a:p>
          </p:txBody>
        </p:sp>
      </p:grpSp>
      <p:grpSp>
        <p:nvGrpSpPr>
          <p:cNvPr id="23" name="Google Shape;330;p29">
            <a:extLst>
              <a:ext uri="{FF2B5EF4-FFF2-40B4-BE49-F238E27FC236}">
                <a16:creationId xmlns:a16="http://schemas.microsoft.com/office/drawing/2014/main" id="{7A15E147-133F-2CCC-2C95-493B5B9A11E4}"/>
              </a:ext>
            </a:extLst>
          </p:cNvPr>
          <p:cNvGrpSpPr/>
          <p:nvPr/>
        </p:nvGrpSpPr>
        <p:grpSpPr>
          <a:xfrm>
            <a:off x="6992202" y="2365956"/>
            <a:ext cx="4358249" cy="1256916"/>
            <a:chOff x="6402235" y="738524"/>
            <a:chExt cx="4358249" cy="1256916"/>
          </a:xfrm>
        </p:grpSpPr>
        <p:sp>
          <p:nvSpPr>
            <p:cNvPr id="24" name="Google Shape;331;p29">
              <a:extLst>
                <a:ext uri="{FF2B5EF4-FFF2-40B4-BE49-F238E27FC236}">
                  <a16:creationId xmlns:a16="http://schemas.microsoft.com/office/drawing/2014/main" id="{8998F9A2-AE7D-8084-2DD8-E67E230A2EC9}"/>
                </a:ext>
              </a:extLst>
            </p:cNvPr>
            <p:cNvSpPr txBox="1"/>
            <p:nvPr/>
          </p:nvSpPr>
          <p:spPr>
            <a:xfrm>
              <a:off x="6402235" y="1503831"/>
              <a:ext cx="4358249" cy="491609"/>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400" b="1">
                  <a:solidFill>
                    <a:srgbClr val="009490"/>
                  </a:solidFill>
                  <a:latin typeface="Century Gothic" panose="020B0502020202020204" pitchFamily="34" charset="0"/>
                  <a:ea typeface="Rubik"/>
                  <a:cs typeface="Rubik"/>
                </a:rPr>
                <a:t>With more data available than ever, Diabetes care is tailored to each individual.</a:t>
              </a:r>
              <a:endParaRPr lang="en-GB" sz="1400" b="1" i="0" u="none" strike="noStrike" kern="1200" cap="none" spc="0" baseline="0">
                <a:solidFill>
                  <a:srgbClr val="009490"/>
                </a:solidFill>
                <a:uFillTx/>
                <a:latin typeface="Century Gothic" panose="020B0502020202020204" pitchFamily="34" charset="0"/>
                <a:ea typeface="Arial"/>
                <a:cs typeface="Arial"/>
              </a:endParaRPr>
            </a:p>
          </p:txBody>
        </p:sp>
        <p:sp>
          <p:nvSpPr>
            <p:cNvPr id="25" name="Google Shape;332;p29">
              <a:extLst>
                <a:ext uri="{FF2B5EF4-FFF2-40B4-BE49-F238E27FC236}">
                  <a16:creationId xmlns:a16="http://schemas.microsoft.com/office/drawing/2014/main" id="{01509110-5AED-0EBA-7A4C-AA41219F37A8}"/>
                </a:ext>
              </a:extLst>
            </p:cNvPr>
            <p:cNvSpPr txBox="1"/>
            <p:nvPr/>
          </p:nvSpPr>
          <p:spPr>
            <a:xfrm>
              <a:off x="6402235" y="738524"/>
              <a:ext cx="4358249" cy="67710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i="0" u="none" strike="noStrike" kern="1200" cap="none" spc="0" baseline="0">
                  <a:solidFill>
                    <a:srgbClr val="009490"/>
                  </a:solidFill>
                  <a:uFillTx/>
                  <a:latin typeface="Segoe UI Black" panose="020B0A02040204020203" pitchFamily="34" charset="0"/>
                  <a:ea typeface="Segoe UI Black" panose="020B0A02040204020203" pitchFamily="34" charset="0"/>
                  <a:cs typeface="Arial"/>
                </a:rPr>
                <a:t>Data</a:t>
              </a:r>
              <a:endParaRPr lang="en-US" sz="933" i="0" u="none" strike="noStrike" kern="1200" cap="none" spc="0" baseline="0">
                <a:solidFill>
                  <a:srgbClr val="009490"/>
                </a:solidFill>
                <a:uFillTx/>
                <a:latin typeface="Segoe UI Black" panose="020B0A02040204020203" pitchFamily="34" charset="0"/>
                <a:ea typeface="Segoe UI Black" panose="020B0A02040204020203" pitchFamily="34" charset="0"/>
                <a:cs typeface="Arial"/>
              </a:endParaRPr>
            </a:p>
          </p:txBody>
        </p:sp>
      </p:grpSp>
      <p:pic>
        <p:nvPicPr>
          <p:cNvPr id="26" name="Picture 25" descr="Logo&#10;&#10;Description automatically generated">
            <a:extLst>
              <a:ext uri="{FF2B5EF4-FFF2-40B4-BE49-F238E27FC236}">
                <a16:creationId xmlns:a16="http://schemas.microsoft.com/office/drawing/2014/main" id="{5D22C38C-5111-43E0-BD9B-A822ECD988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491" y="-191100"/>
            <a:ext cx="6560263" cy="6560263"/>
          </a:xfrm>
          <a:prstGeom prst="rect">
            <a:avLst/>
          </a:prstGeom>
        </p:spPr>
      </p:pic>
    </p:spTree>
    <p:extLst>
      <p:ext uri="{BB962C8B-B14F-4D97-AF65-F5344CB8AC3E}">
        <p14:creationId xmlns:p14="http://schemas.microsoft.com/office/powerpoint/2010/main" val="1657988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705CA1-692F-4ACE-9B2F-1628FA5C3D9B}"/>
              </a:ext>
            </a:extLst>
          </p:cNvPr>
          <p:cNvSpPr/>
          <p:nvPr/>
        </p:nvSpPr>
        <p:spPr>
          <a:xfrm>
            <a:off x="0" y="0"/>
            <a:ext cx="12192000" cy="6858000"/>
          </a:xfrm>
          <a:prstGeom prst="rect">
            <a:avLst/>
          </a:prstGeom>
          <a:solidFill>
            <a:srgbClr val="FCB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Google Shape;133;p15">
            <a:extLst>
              <a:ext uri="{FF2B5EF4-FFF2-40B4-BE49-F238E27FC236}">
                <a16:creationId xmlns:a16="http://schemas.microsoft.com/office/drawing/2014/main" id="{7D74D557-A00B-47E9-99E6-9B2445B44CAF}"/>
              </a:ext>
            </a:extLst>
          </p:cNvPr>
          <p:cNvSpPr txBox="1"/>
          <p:nvPr/>
        </p:nvSpPr>
        <p:spPr>
          <a:xfrm>
            <a:off x="1097432" y="618584"/>
            <a:ext cx="9876845" cy="1477328"/>
          </a:xfrm>
          <a:prstGeom prst="rect">
            <a:avLst/>
          </a:prstGeom>
          <a:noFill/>
          <a:ln cap="flat">
            <a:noFill/>
          </a:ln>
        </p:spPr>
        <p:txBody>
          <a:bodyPr vert="horz" wrap="square" lIns="0" tIns="0" rIns="0" bIns="0" anchor="t" anchorCtr="0" compatLnSpc="1">
            <a:spAutoFit/>
          </a:bodyPr>
          <a:lstStyle/>
          <a:p>
            <a:pPr>
              <a:defRPr sz="1800" b="0" i="0" u="none" strike="noStrike" kern="0" cap="none" spc="0" baseline="0">
                <a:solidFill>
                  <a:srgbClr val="000000"/>
                </a:solidFill>
                <a:uFillTx/>
              </a:defRPr>
            </a:pPr>
            <a:r>
              <a:rPr lang="en-GB" sz="4800" b="0" i="0" u="none" strike="noStrike" kern="1200" cap="none" spc="0" baseline="0">
                <a:solidFill>
                  <a:srgbClr val="FFFFFF"/>
                </a:solidFill>
                <a:uFillTx/>
                <a:latin typeface="Segoe UI Black" panose="020B0A02040204020203" pitchFamily="34" charset="0"/>
                <a:ea typeface="Segoe UI Black" panose="020B0A02040204020203" pitchFamily="34" charset="0"/>
                <a:cs typeface="Rubik"/>
              </a:rPr>
              <a:t>‘Not in my lifetime, but in                            theirs…’ </a:t>
            </a:r>
            <a:endParaRPr lang="en-GB" sz="900" b="0" i="0" u="none" strike="noStrike" kern="1200" cap="none" spc="0" baseline="0">
              <a:solidFill>
                <a:srgbClr val="FFFFFF"/>
              </a:solidFill>
              <a:uFillTx/>
              <a:latin typeface="Segoe UI Black" panose="020B0A02040204020203" pitchFamily="34" charset="0"/>
              <a:ea typeface="Segoe UI Black" panose="020B0A02040204020203" pitchFamily="34" charset="0"/>
            </a:endParaRPr>
          </a:p>
        </p:txBody>
      </p:sp>
      <p:pic>
        <p:nvPicPr>
          <p:cNvPr id="5" name="Picture 4" descr="A group of people sitting on a swing&#10;&#10;Description automatically generated with medium confidence">
            <a:extLst>
              <a:ext uri="{FF2B5EF4-FFF2-40B4-BE49-F238E27FC236}">
                <a16:creationId xmlns:a16="http://schemas.microsoft.com/office/drawing/2014/main" id="{AC603BDE-ECB7-48D1-AD72-F21356A9E7F3}"/>
              </a:ext>
            </a:extLst>
          </p:cNvPr>
          <p:cNvPicPr>
            <a:picLocks noChangeAspect="1"/>
          </p:cNvPicPr>
          <p:nvPr/>
        </p:nvPicPr>
        <p:blipFill rotWithShape="1">
          <a:blip r:embed="rId3">
            <a:extLst>
              <a:ext uri="{28A0092B-C50C-407E-A947-70E740481C1C}">
                <a14:useLocalDpi xmlns:a14="http://schemas.microsoft.com/office/drawing/2010/main" val="0"/>
              </a:ext>
            </a:extLst>
          </a:blip>
          <a:srcRect l="8302" t="5482" r="7327" b="2681"/>
          <a:stretch/>
        </p:blipFill>
        <p:spPr>
          <a:xfrm>
            <a:off x="6553112" y="2070697"/>
            <a:ext cx="5029024" cy="3604318"/>
          </a:xfrm>
          <a:prstGeom prst="rect">
            <a:avLst/>
          </a:prstGeom>
          <a:ln w="136525">
            <a:solidFill>
              <a:schemeClr val="bg1"/>
            </a:solidFill>
          </a:ln>
        </p:spPr>
      </p:pic>
      <p:sp>
        <p:nvSpPr>
          <p:cNvPr id="6" name="Oval 5">
            <a:extLst>
              <a:ext uri="{FF2B5EF4-FFF2-40B4-BE49-F238E27FC236}">
                <a16:creationId xmlns:a16="http://schemas.microsoft.com/office/drawing/2014/main" id="{C41256AC-E0F8-4BE2-8502-DC8028C8112A}"/>
              </a:ext>
            </a:extLst>
          </p:cNvPr>
          <p:cNvSpPr/>
          <p:nvPr/>
        </p:nvSpPr>
        <p:spPr>
          <a:xfrm>
            <a:off x="10525402" y="-385753"/>
            <a:ext cx="1915213" cy="1846659"/>
          </a:xfrm>
          <a:prstGeom prst="ellipse">
            <a:avLst/>
          </a:prstGeom>
          <a:solidFill>
            <a:srgbClr val="009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E4F2D5C2-8C05-4655-8153-35582B473DEB}"/>
              </a:ext>
            </a:extLst>
          </p:cNvPr>
          <p:cNvSpPr/>
          <p:nvPr/>
        </p:nvSpPr>
        <p:spPr>
          <a:xfrm>
            <a:off x="5240697" y="6064680"/>
            <a:ext cx="1464903" cy="1515562"/>
          </a:xfrm>
          <a:prstGeom prst="ellipse">
            <a:avLst/>
          </a:prstGeom>
          <a:solidFill>
            <a:srgbClr val="F86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3B4D1179-0A21-4440-9F11-9AD7333A0AF6}"/>
              </a:ext>
            </a:extLst>
          </p:cNvPr>
          <p:cNvSpPr/>
          <p:nvPr/>
        </p:nvSpPr>
        <p:spPr>
          <a:xfrm>
            <a:off x="-1854313" y="1023794"/>
            <a:ext cx="2667000" cy="2541339"/>
          </a:xfrm>
          <a:prstGeom prst="ellipse">
            <a:avLst/>
          </a:prstGeom>
          <a:noFill/>
          <a:ln w="76200">
            <a:solidFill>
              <a:srgbClr val="F86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25E26806-A748-409E-BF1B-280375624A64}"/>
              </a:ext>
            </a:extLst>
          </p:cNvPr>
          <p:cNvSpPr/>
          <p:nvPr/>
        </p:nvSpPr>
        <p:spPr>
          <a:xfrm>
            <a:off x="-1484243" y="1351722"/>
            <a:ext cx="1924038" cy="1874363"/>
          </a:xfrm>
          <a:prstGeom prst="ellipse">
            <a:avLst/>
          </a:prstGeom>
          <a:noFill/>
          <a:ln w="76200">
            <a:solidFill>
              <a:srgbClr val="0094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Google Shape;132;p15">
            <a:extLst>
              <a:ext uri="{FF2B5EF4-FFF2-40B4-BE49-F238E27FC236}">
                <a16:creationId xmlns:a16="http://schemas.microsoft.com/office/drawing/2014/main" id="{90E47430-6751-46D2-8B0D-F81819F885BA}"/>
              </a:ext>
            </a:extLst>
          </p:cNvPr>
          <p:cNvSpPr txBox="1"/>
          <p:nvPr/>
        </p:nvSpPr>
        <p:spPr>
          <a:xfrm>
            <a:off x="1097432" y="2952494"/>
            <a:ext cx="4845816" cy="85728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600" b="1">
                <a:solidFill>
                  <a:srgbClr val="FFFFFF"/>
                </a:solidFill>
                <a:latin typeface="Century Gothic" panose="020B0502020202020204" pitchFamily="34" charset="0"/>
              </a:rPr>
              <a:t>A set of concerned Grandparents with two young Diabetic grandchildren ask a doctor in an elevator a simple question.</a:t>
            </a:r>
            <a:endParaRPr lang="en-GB" sz="900" b="1" i="0" u="none" strike="noStrike" kern="1200" cap="none" spc="0" baseline="0">
              <a:solidFill>
                <a:srgbClr val="FFFFFF"/>
              </a:solidFill>
              <a:uFillTx/>
              <a:latin typeface="Century Gothic" panose="020B0502020202020204" pitchFamily="34" charset="0"/>
            </a:endParaRPr>
          </a:p>
        </p:txBody>
      </p:sp>
      <p:sp>
        <p:nvSpPr>
          <p:cNvPr id="11" name="Google Shape;338;p29">
            <a:extLst>
              <a:ext uri="{FF2B5EF4-FFF2-40B4-BE49-F238E27FC236}">
                <a16:creationId xmlns:a16="http://schemas.microsoft.com/office/drawing/2014/main" id="{F6239531-8C0B-417E-9BB0-7978A90BEDBC}"/>
              </a:ext>
            </a:extLst>
          </p:cNvPr>
          <p:cNvSpPr txBox="1"/>
          <p:nvPr/>
        </p:nvSpPr>
        <p:spPr>
          <a:xfrm>
            <a:off x="1097432" y="2357294"/>
            <a:ext cx="4358249" cy="430887"/>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FFFFFF"/>
                </a:solidFill>
                <a:uFillTx/>
                <a:latin typeface="Segoe UI Black" panose="020B0A02040204020203" pitchFamily="34" charset="0"/>
                <a:ea typeface="Segoe UI Black" panose="020B0A02040204020203" pitchFamily="34" charset="0"/>
                <a:cs typeface="Rubik"/>
              </a:rPr>
              <a:t>2005</a:t>
            </a:r>
            <a:endParaRPr lang="en-US" sz="600" b="0" i="0" u="none" strike="noStrike" kern="1200" cap="none" spc="0" baseline="0">
              <a:solidFill>
                <a:srgbClr val="FFFFFF"/>
              </a:solidFill>
              <a:uFillTx/>
              <a:latin typeface="Segoe UI Black" panose="020B0A02040204020203" pitchFamily="34" charset="0"/>
              <a:ea typeface="Segoe UI Black" panose="020B0A02040204020203" pitchFamily="34" charset="0"/>
              <a:cs typeface="Arial"/>
            </a:endParaRPr>
          </a:p>
        </p:txBody>
      </p:sp>
      <p:sp>
        <p:nvSpPr>
          <p:cNvPr id="13" name="Google Shape;132;p15">
            <a:extLst>
              <a:ext uri="{FF2B5EF4-FFF2-40B4-BE49-F238E27FC236}">
                <a16:creationId xmlns:a16="http://schemas.microsoft.com/office/drawing/2014/main" id="{8A8C4819-AE06-4CB5-86AA-12F1A049B3FE}"/>
              </a:ext>
            </a:extLst>
          </p:cNvPr>
          <p:cNvSpPr txBox="1"/>
          <p:nvPr/>
        </p:nvSpPr>
        <p:spPr>
          <a:xfrm>
            <a:off x="1097432" y="4008224"/>
            <a:ext cx="4845816" cy="26635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a:solidFill>
                  <a:srgbClr val="009490"/>
                </a:solidFill>
                <a:uFillTx/>
                <a:latin typeface="Century Gothic" panose="020B0502020202020204" pitchFamily="34" charset="0"/>
              </a:rPr>
              <a:t>‘Will there ever be a cure for Type 1 Diabetes?’ </a:t>
            </a:r>
            <a:endParaRPr lang="en-GB" sz="900" b="1" i="0" u="none" strike="noStrike" kern="1200" cap="none" spc="0" baseline="0">
              <a:solidFill>
                <a:srgbClr val="009490"/>
              </a:solidFill>
              <a:uFillTx/>
              <a:latin typeface="Century Gothic" panose="020B0502020202020204" pitchFamily="34" charset="0"/>
            </a:endParaRPr>
          </a:p>
        </p:txBody>
      </p:sp>
      <p:sp>
        <p:nvSpPr>
          <p:cNvPr id="14" name="Google Shape;132;p15">
            <a:extLst>
              <a:ext uri="{FF2B5EF4-FFF2-40B4-BE49-F238E27FC236}">
                <a16:creationId xmlns:a16="http://schemas.microsoft.com/office/drawing/2014/main" id="{9A7C0EF3-0097-49E1-BBD3-19EA15EECA68}"/>
              </a:ext>
            </a:extLst>
          </p:cNvPr>
          <p:cNvSpPr txBox="1"/>
          <p:nvPr/>
        </p:nvSpPr>
        <p:spPr>
          <a:xfrm>
            <a:off x="1097432" y="5208819"/>
            <a:ext cx="4845816" cy="26635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600" b="1">
                <a:solidFill>
                  <a:srgbClr val="C7211A"/>
                </a:solidFill>
                <a:latin typeface="Century Gothic" panose="020B0502020202020204" pitchFamily="34" charset="0"/>
              </a:rPr>
              <a:t>‘N</a:t>
            </a:r>
            <a:r>
              <a:rPr lang="en-GB" sz="1600" b="1" i="0" u="none" strike="noStrike" kern="1200" cap="none" spc="0" baseline="0">
                <a:solidFill>
                  <a:srgbClr val="C7211A"/>
                </a:solidFill>
                <a:uFillTx/>
                <a:latin typeface="Century Gothic" panose="020B0502020202020204" pitchFamily="34" charset="0"/>
              </a:rPr>
              <a:t>ot in my lifetime, but in theirs’ </a:t>
            </a:r>
            <a:endParaRPr lang="en-GB" sz="900" b="1" i="0" u="none" strike="noStrike" kern="1200" cap="none" spc="0" baseline="0">
              <a:solidFill>
                <a:srgbClr val="C7211A"/>
              </a:solidFill>
              <a:uFillTx/>
              <a:latin typeface="Century Gothic" panose="020B0502020202020204" pitchFamily="34" charset="0"/>
            </a:endParaRPr>
          </a:p>
        </p:txBody>
      </p:sp>
      <p:sp>
        <p:nvSpPr>
          <p:cNvPr id="15" name="Google Shape;132;p15">
            <a:extLst>
              <a:ext uri="{FF2B5EF4-FFF2-40B4-BE49-F238E27FC236}">
                <a16:creationId xmlns:a16="http://schemas.microsoft.com/office/drawing/2014/main" id="{ED11112E-7908-4E3F-8F31-25575C050246}"/>
              </a:ext>
            </a:extLst>
          </p:cNvPr>
          <p:cNvSpPr txBox="1"/>
          <p:nvPr/>
        </p:nvSpPr>
        <p:spPr>
          <a:xfrm>
            <a:off x="1097432" y="4481261"/>
            <a:ext cx="4845816" cy="561820"/>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a:solidFill>
                  <a:schemeClr val="bg1"/>
                </a:solidFill>
                <a:uFillTx/>
                <a:latin typeface="Century Gothic" panose="020B0502020202020204" pitchFamily="34" charset="0"/>
              </a:rPr>
              <a:t> The Doctor pausing for thought (or dramatic effect). </a:t>
            </a:r>
            <a:endParaRPr lang="en-GB" sz="900" b="1" i="0" u="none" strike="noStrike" kern="1200" cap="none" spc="0" baseline="0">
              <a:solidFill>
                <a:schemeClr val="bg1"/>
              </a:solidFill>
              <a:uFillTx/>
              <a:latin typeface="Century Gothic" panose="020B0502020202020204" pitchFamily="34" charset="0"/>
            </a:endParaRPr>
          </a:p>
        </p:txBody>
      </p:sp>
    </p:spTree>
    <p:extLst>
      <p:ext uri="{BB962C8B-B14F-4D97-AF65-F5344CB8AC3E}">
        <p14:creationId xmlns:p14="http://schemas.microsoft.com/office/powerpoint/2010/main" val="2483015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28">
    <p:bg>
      <p:bgPr>
        <a:solidFill>
          <a:srgbClr val="E8BFED"/>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95A6CF-CD6F-4B9E-BF07-5B0B4BC50DEC}"/>
              </a:ext>
            </a:extLst>
          </p:cNvPr>
          <p:cNvSpPr/>
          <p:nvPr/>
        </p:nvSpPr>
        <p:spPr>
          <a:xfrm>
            <a:off x="-61384" y="0"/>
            <a:ext cx="12192000" cy="6858000"/>
          </a:xfrm>
          <a:prstGeom prst="rect">
            <a:avLst/>
          </a:prstGeom>
          <a:solidFill>
            <a:srgbClr val="67B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Google Shape;290;p25">
            <a:extLst>
              <a:ext uri="{FF2B5EF4-FFF2-40B4-BE49-F238E27FC236}">
                <a16:creationId xmlns:a16="http://schemas.microsoft.com/office/drawing/2014/main" id="{BBDEFCFF-56AB-486C-BF86-4D244378E36A}"/>
              </a:ext>
            </a:extLst>
          </p:cNvPr>
          <p:cNvSpPr/>
          <p:nvPr/>
        </p:nvSpPr>
        <p:spPr>
          <a:xfrm rot="10799991">
            <a:off x="9189211" y="4377973"/>
            <a:ext cx="6005578" cy="6032497"/>
          </a:xfrm>
          <a:custGeom>
            <a:avLst/>
            <a:gdLst>
              <a:gd name="f0" fmla="val w"/>
              <a:gd name="f1" fmla="val h"/>
              <a:gd name="f2" fmla="val 0"/>
              <a:gd name="f3" fmla="val 6321665"/>
              <a:gd name="f4" fmla="val 6350000"/>
              <a:gd name="f5" fmla="val 3160833"/>
              <a:gd name="f6" fmla="val 4908795"/>
              <a:gd name="f7" fmla="val 7817"/>
              <a:gd name="f8" fmla="val 6321666"/>
              <a:gd name="f9" fmla="val 1427021"/>
              <a:gd name="f10" fmla="val 3175000"/>
              <a:gd name="f11" fmla="val 4922979"/>
              <a:gd name="f12" fmla="val 6342183"/>
              <a:gd name="f13" fmla="val 1412871"/>
              <a:gd name="f14" fmla="*/ f0 1 6321665"/>
              <a:gd name="f15" fmla="*/ f1 1 6350000"/>
              <a:gd name="f16" fmla="val f2"/>
              <a:gd name="f17" fmla="val f3"/>
              <a:gd name="f18" fmla="val f4"/>
              <a:gd name="f19" fmla="+- f18 0 f16"/>
              <a:gd name="f20" fmla="+- f17 0 f16"/>
              <a:gd name="f21" fmla="*/ f20 1 6321665"/>
              <a:gd name="f22" fmla="*/ f19 1 6350000"/>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6321665" h="6350000">
                <a:moveTo>
                  <a:pt x="f5" y="f2"/>
                </a:moveTo>
                <a:lnTo>
                  <a:pt x="f5" y="f2"/>
                </a:lnTo>
                <a:cubicBezTo>
                  <a:pt x="f6" y="f7"/>
                  <a:pt x="f8" y="f9"/>
                  <a:pt x="f8" y="f10"/>
                </a:cubicBezTo>
                <a:cubicBezTo>
                  <a:pt x="f8" y="f11"/>
                  <a:pt x="f6" y="f12"/>
                  <a:pt x="f5" y="f4"/>
                </a:cubicBezTo>
                <a:cubicBezTo>
                  <a:pt x="f13" y="f12"/>
                  <a:pt x="f2" y="f11"/>
                  <a:pt x="f2" y="f10"/>
                </a:cubicBezTo>
                <a:cubicBezTo>
                  <a:pt x="f2" y="f9"/>
                  <a:pt x="f13" y="f7"/>
                  <a:pt x="f5" y="f2"/>
                </a:cubicBezTo>
                <a:close/>
              </a:path>
            </a:pathLst>
          </a:custGeom>
          <a:solidFill>
            <a:srgbClr val="F86247"/>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89" b="0" i="0" u="none" strike="noStrike" kern="1200" cap="none" spc="0" baseline="0">
              <a:solidFill>
                <a:srgbClr val="000000"/>
              </a:solidFill>
              <a:uFillTx/>
              <a:latin typeface="Arial"/>
              <a:ea typeface="Arial"/>
              <a:cs typeface="Arial"/>
            </a:endParaRPr>
          </a:p>
        </p:txBody>
      </p:sp>
      <p:sp>
        <p:nvSpPr>
          <p:cNvPr id="6" name="Google Shape;292;p25">
            <a:extLst>
              <a:ext uri="{FF2B5EF4-FFF2-40B4-BE49-F238E27FC236}">
                <a16:creationId xmlns:a16="http://schemas.microsoft.com/office/drawing/2014/main" id="{5CFAAC2B-BF20-4D29-A621-68F53E9AA707}"/>
              </a:ext>
            </a:extLst>
          </p:cNvPr>
          <p:cNvSpPr/>
          <p:nvPr/>
        </p:nvSpPr>
        <p:spPr>
          <a:xfrm>
            <a:off x="11508985" y="1448592"/>
            <a:ext cx="1243263" cy="1248832"/>
          </a:xfrm>
          <a:custGeom>
            <a:avLst/>
            <a:gdLst>
              <a:gd name="f0" fmla="val w"/>
              <a:gd name="f1" fmla="val h"/>
              <a:gd name="f2" fmla="val 0"/>
              <a:gd name="f3" fmla="val 6321665"/>
              <a:gd name="f4" fmla="val 6350000"/>
              <a:gd name="f5" fmla="val 3160833"/>
              <a:gd name="f6" fmla="val 4908795"/>
              <a:gd name="f7" fmla="val 7817"/>
              <a:gd name="f8" fmla="val 6321666"/>
              <a:gd name="f9" fmla="val 1427021"/>
              <a:gd name="f10" fmla="val 3175000"/>
              <a:gd name="f11" fmla="val 4922979"/>
              <a:gd name="f12" fmla="val 6342183"/>
              <a:gd name="f13" fmla="val 1412871"/>
              <a:gd name="f14" fmla="*/ f0 1 6321665"/>
              <a:gd name="f15" fmla="*/ f1 1 6350000"/>
              <a:gd name="f16" fmla="val f2"/>
              <a:gd name="f17" fmla="val f3"/>
              <a:gd name="f18" fmla="val f4"/>
              <a:gd name="f19" fmla="+- f18 0 f16"/>
              <a:gd name="f20" fmla="+- f17 0 f16"/>
              <a:gd name="f21" fmla="*/ f20 1 6321665"/>
              <a:gd name="f22" fmla="*/ f19 1 6350000"/>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6321665" h="6350000">
                <a:moveTo>
                  <a:pt x="f5" y="f2"/>
                </a:moveTo>
                <a:lnTo>
                  <a:pt x="f5" y="f2"/>
                </a:lnTo>
                <a:cubicBezTo>
                  <a:pt x="f6" y="f7"/>
                  <a:pt x="f8" y="f9"/>
                  <a:pt x="f8" y="f10"/>
                </a:cubicBezTo>
                <a:cubicBezTo>
                  <a:pt x="f8" y="f11"/>
                  <a:pt x="f6" y="f12"/>
                  <a:pt x="f5" y="f4"/>
                </a:cubicBezTo>
                <a:cubicBezTo>
                  <a:pt x="f13" y="f12"/>
                  <a:pt x="f2" y="f11"/>
                  <a:pt x="f2" y="f10"/>
                </a:cubicBezTo>
                <a:cubicBezTo>
                  <a:pt x="f2" y="f9"/>
                  <a:pt x="f13" y="f7"/>
                  <a:pt x="f5" y="f2"/>
                </a:cubicBezTo>
                <a:close/>
              </a:path>
            </a:pathLst>
          </a:custGeom>
          <a:solidFill>
            <a:srgbClr val="009490"/>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89" b="0" i="0" u="none" strike="noStrike" kern="1200" cap="none" spc="0" baseline="0">
              <a:solidFill>
                <a:srgbClr val="000000"/>
              </a:solidFill>
              <a:uFillTx/>
              <a:latin typeface="Arial"/>
              <a:ea typeface="Arial"/>
              <a:cs typeface="Arial"/>
            </a:endParaRPr>
          </a:p>
        </p:txBody>
      </p:sp>
      <p:sp>
        <p:nvSpPr>
          <p:cNvPr id="8" name="Google Shape;294;p25">
            <a:extLst>
              <a:ext uri="{FF2B5EF4-FFF2-40B4-BE49-F238E27FC236}">
                <a16:creationId xmlns:a16="http://schemas.microsoft.com/office/drawing/2014/main" id="{FA991636-EAF2-42CE-94DB-08A145E517D8}"/>
              </a:ext>
            </a:extLst>
          </p:cNvPr>
          <p:cNvSpPr/>
          <p:nvPr/>
        </p:nvSpPr>
        <p:spPr>
          <a:xfrm>
            <a:off x="-1877760" y="2451100"/>
            <a:ext cx="2330223" cy="2193572"/>
          </a:xfrm>
          <a:custGeom>
            <a:avLst/>
            <a:gdLst>
              <a:gd name="f0" fmla="val w"/>
              <a:gd name="f1" fmla="val h"/>
              <a:gd name="f2" fmla="val 0"/>
              <a:gd name="f3" fmla="val 6321665"/>
              <a:gd name="f4" fmla="val 6350000"/>
              <a:gd name="f5" fmla="val 3160833"/>
              <a:gd name="f6" fmla="val 4908795"/>
              <a:gd name="f7" fmla="val 7817"/>
              <a:gd name="f8" fmla="val 6321666"/>
              <a:gd name="f9" fmla="val 1427021"/>
              <a:gd name="f10" fmla="val 3175000"/>
              <a:gd name="f11" fmla="val 4922979"/>
              <a:gd name="f12" fmla="val 6342183"/>
              <a:gd name="f13" fmla="val 1412871"/>
              <a:gd name="f14" fmla="*/ f0 1 6321665"/>
              <a:gd name="f15" fmla="*/ f1 1 6350000"/>
              <a:gd name="f16" fmla="val f2"/>
              <a:gd name="f17" fmla="val f3"/>
              <a:gd name="f18" fmla="val f4"/>
              <a:gd name="f19" fmla="+- f18 0 f16"/>
              <a:gd name="f20" fmla="+- f17 0 f16"/>
              <a:gd name="f21" fmla="*/ f20 1 6321665"/>
              <a:gd name="f22" fmla="*/ f19 1 6350000"/>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6321665" h="6350000">
                <a:moveTo>
                  <a:pt x="f5" y="f2"/>
                </a:moveTo>
                <a:lnTo>
                  <a:pt x="f5" y="f2"/>
                </a:lnTo>
                <a:cubicBezTo>
                  <a:pt x="f6" y="f7"/>
                  <a:pt x="f8" y="f9"/>
                  <a:pt x="f8" y="f10"/>
                </a:cubicBezTo>
                <a:cubicBezTo>
                  <a:pt x="f8" y="f11"/>
                  <a:pt x="f6" y="f12"/>
                  <a:pt x="f5" y="f4"/>
                </a:cubicBezTo>
                <a:cubicBezTo>
                  <a:pt x="f13" y="f12"/>
                  <a:pt x="f2" y="f11"/>
                  <a:pt x="f2" y="f10"/>
                </a:cubicBezTo>
                <a:cubicBezTo>
                  <a:pt x="f2" y="f9"/>
                  <a:pt x="f13" y="f7"/>
                  <a:pt x="f5" y="f2"/>
                </a:cubicBezTo>
                <a:close/>
              </a:path>
            </a:pathLst>
          </a:custGeom>
          <a:solidFill>
            <a:srgbClr val="FCB54B"/>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89" b="0" i="0" u="none" strike="noStrike" kern="1200" cap="none" spc="0" baseline="0">
              <a:solidFill>
                <a:srgbClr val="000000"/>
              </a:solidFill>
              <a:uFillTx/>
              <a:latin typeface="Arial"/>
              <a:ea typeface="Arial"/>
              <a:cs typeface="Arial"/>
            </a:endParaRPr>
          </a:p>
        </p:txBody>
      </p:sp>
      <p:sp>
        <p:nvSpPr>
          <p:cNvPr id="10" name="Google Shape;133;p15">
            <a:extLst>
              <a:ext uri="{FF2B5EF4-FFF2-40B4-BE49-F238E27FC236}">
                <a16:creationId xmlns:a16="http://schemas.microsoft.com/office/drawing/2014/main" id="{46C9D836-5B42-4260-AB91-B7FE9C927B2C}"/>
              </a:ext>
            </a:extLst>
          </p:cNvPr>
          <p:cNvSpPr txBox="1"/>
          <p:nvPr/>
        </p:nvSpPr>
        <p:spPr>
          <a:xfrm>
            <a:off x="953660" y="821972"/>
            <a:ext cx="5320140" cy="1477328"/>
          </a:xfrm>
          <a:prstGeom prst="rect">
            <a:avLst/>
          </a:prstGeom>
          <a:noFill/>
          <a:ln cap="flat">
            <a:noFill/>
          </a:ln>
        </p:spPr>
        <p:txBody>
          <a:bodyPr vert="horz" wrap="square" lIns="0" tIns="0" rIns="0" bIns="0" anchor="t" anchorCtr="0" compatLnSpc="1">
            <a:spAutoFit/>
          </a:bodyPr>
          <a:lstStyle/>
          <a:p>
            <a:pPr>
              <a:defRPr sz="1800" b="0" i="0" u="none" strike="noStrike" kern="0" cap="none" spc="0" baseline="0">
                <a:solidFill>
                  <a:srgbClr val="000000"/>
                </a:solidFill>
                <a:uFillTx/>
              </a:defRPr>
            </a:pPr>
            <a:r>
              <a:rPr lang="en-GB" sz="4800" b="0" i="0" u="none" strike="noStrike" kern="1200" cap="none" spc="0" baseline="0">
                <a:solidFill>
                  <a:srgbClr val="FFFFFF"/>
                </a:solidFill>
                <a:uFillTx/>
                <a:latin typeface="Segoe UI Black" panose="020B0A02040204020203" pitchFamily="34" charset="0"/>
                <a:ea typeface="Segoe UI Black" panose="020B0A02040204020203" pitchFamily="34" charset="0"/>
                <a:cs typeface="Rubik"/>
              </a:rPr>
              <a:t>Diabetes inspired our career </a:t>
            </a:r>
            <a:endParaRPr lang="en-GB" sz="900" b="0" i="0" u="none" strike="noStrike" kern="1200" cap="none" spc="0" baseline="0">
              <a:solidFill>
                <a:srgbClr val="FFFFFF"/>
              </a:solidFill>
              <a:uFillTx/>
              <a:latin typeface="Segoe UI Black" panose="020B0A02040204020203" pitchFamily="34" charset="0"/>
              <a:ea typeface="Segoe UI Black" panose="020B0A02040204020203" pitchFamily="34" charset="0"/>
            </a:endParaRPr>
          </a:p>
        </p:txBody>
      </p:sp>
      <p:pic>
        <p:nvPicPr>
          <p:cNvPr id="7" name="Picture 6" descr="A group of people posing for a photo in the woods&#10;&#10;Description automatically generated">
            <a:extLst>
              <a:ext uri="{FF2B5EF4-FFF2-40B4-BE49-F238E27FC236}">
                <a16:creationId xmlns:a16="http://schemas.microsoft.com/office/drawing/2014/main" id="{83736A5B-EA74-4CB3-B561-C23FAC6C4507}"/>
              </a:ext>
            </a:extLst>
          </p:cNvPr>
          <p:cNvPicPr>
            <a:picLocks noChangeAspect="1"/>
          </p:cNvPicPr>
          <p:nvPr/>
        </p:nvPicPr>
        <p:blipFill rotWithShape="1">
          <a:blip r:embed="rId3">
            <a:extLst>
              <a:ext uri="{28A0092B-C50C-407E-A947-70E740481C1C}">
                <a14:useLocalDpi xmlns:a14="http://schemas.microsoft.com/office/drawing/2010/main" val="0"/>
              </a:ext>
            </a:extLst>
          </a:blip>
          <a:srcRect l="6365" r="9615"/>
          <a:stretch/>
        </p:blipFill>
        <p:spPr>
          <a:xfrm rot="203658">
            <a:off x="6933695" y="1172417"/>
            <a:ext cx="4491662" cy="3100666"/>
          </a:xfrm>
          <a:prstGeom prst="rect">
            <a:avLst/>
          </a:prstGeom>
          <a:ln w="120650">
            <a:solidFill>
              <a:schemeClr val="bg1"/>
            </a:solidFill>
          </a:ln>
        </p:spPr>
      </p:pic>
      <p:pic>
        <p:nvPicPr>
          <p:cNvPr id="3" name="Picture 2">
            <a:extLst>
              <a:ext uri="{FF2B5EF4-FFF2-40B4-BE49-F238E27FC236}">
                <a16:creationId xmlns:a16="http://schemas.microsoft.com/office/drawing/2014/main" id="{058CF53C-7F82-4AAA-9D84-7A6E6A8A2674}"/>
              </a:ext>
            </a:extLst>
          </p:cNvPr>
          <p:cNvPicPr>
            <a:picLocks noChangeAspect="1"/>
          </p:cNvPicPr>
          <p:nvPr/>
        </p:nvPicPr>
        <p:blipFill rotWithShape="1">
          <a:blip r:embed="rId4">
            <a:extLst>
              <a:ext uri="{28A0092B-C50C-407E-A947-70E740481C1C}">
                <a14:useLocalDpi xmlns:a14="http://schemas.microsoft.com/office/drawing/2010/main" val="0"/>
              </a:ext>
            </a:extLst>
          </a:blip>
          <a:srcRect l="51757" t="60556" r="9012" b="5370"/>
          <a:stretch/>
        </p:blipFill>
        <p:spPr>
          <a:xfrm>
            <a:off x="6151759" y="3149761"/>
            <a:ext cx="3189652" cy="3693925"/>
          </a:xfrm>
          <a:prstGeom prst="rect">
            <a:avLst/>
          </a:prstGeom>
        </p:spPr>
      </p:pic>
      <p:sp>
        <p:nvSpPr>
          <p:cNvPr id="11" name="Google Shape;132;p15">
            <a:extLst>
              <a:ext uri="{FF2B5EF4-FFF2-40B4-BE49-F238E27FC236}">
                <a16:creationId xmlns:a16="http://schemas.microsoft.com/office/drawing/2014/main" id="{78B8A445-DEBF-4105-915D-523B5DF723CF}"/>
              </a:ext>
            </a:extLst>
          </p:cNvPr>
          <p:cNvSpPr txBox="1"/>
          <p:nvPr/>
        </p:nvSpPr>
        <p:spPr>
          <a:xfrm>
            <a:off x="877459" y="2938724"/>
            <a:ext cx="5320141" cy="5468164"/>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600" b="1">
                <a:solidFill>
                  <a:srgbClr val="FFFFFF"/>
                </a:solidFill>
                <a:latin typeface="Century Gothic" panose="020B0502020202020204" pitchFamily="34" charset="0"/>
              </a:rPr>
              <a:t>We know first hand how much Digital advances within healthcare can change a patients quality of life.</a:t>
            </a:r>
          </a:p>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1600" b="1">
              <a:solidFill>
                <a:srgbClr val="FFFFFF"/>
              </a:solidFill>
              <a:latin typeface="Century Gothic" panose="020B0502020202020204" pitchFamily="34" charset="0"/>
            </a:endParaRPr>
          </a:p>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600" b="1">
                <a:solidFill>
                  <a:srgbClr val="FFFFFF"/>
                </a:solidFill>
                <a:latin typeface="Century Gothic" panose="020B0502020202020204" pitchFamily="34" charset="0"/>
              </a:rPr>
              <a:t>Having experienced these benefits we wanted to pursue a career in which we could contribute to the implementation and utilisation of technology within healthcare to improve delivery of care and quality of life, as we have experienced. </a:t>
            </a:r>
          </a:p>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1600" b="1">
              <a:solidFill>
                <a:srgbClr val="FFFFFF"/>
              </a:solidFill>
              <a:latin typeface="Century Gothic" panose="020B0502020202020204" pitchFamily="34" charset="0"/>
            </a:endParaRPr>
          </a:p>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1600" b="1">
              <a:solidFill>
                <a:srgbClr val="FFFFFF"/>
              </a:solidFill>
              <a:latin typeface="Century Gothic" panose="020B0502020202020204" pitchFamily="34" charset="0"/>
            </a:endParaRPr>
          </a:p>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a:solidFill>
                <a:srgbClr val="FFFFFF"/>
              </a:solidFill>
              <a:uFillTx/>
              <a:latin typeface="Century Gothic" panose="020B0502020202020204" pitchFamily="34" charset="0"/>
            </a:endParaRPr>
          </a:p>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1600" b="1">
              <a:solidFill>
                <a:srgbClr val="FFFFFF"/>
              </a:solidFill>
              <a:latin typeface="Century Gothic" panose="020B0502020202020204" pitchFamily="34" charset="0"/>
            </a:endParaRPr>
          </a:p>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a:solidFill>
                <a:srgbClr val="FFFFFF"/>
              </a:solidFill>
              <a:uFillTx/>
              <a:latin typeface="Century Gothic" panose="020B0502020202020204" pitchFamily="34" charset="0"/>
            </a:endParaRPr>
          </a:p>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1600" b="1">
              <a:solidFill>
                <a:srgbClr val="FFFFFF"/>
              </a:solidFill>
              <a:latin typeface="Century Gothic" panose="020B0502020202020204" pitchFamily="34" charset="0"/>
            </a:endParaRPr>
          </a:p>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a:solidFill>
                <a:srgbClr val="FFFFFF"/>
              </a:solidFill>
              <a:uFillTx/>
              <a:latin typeface="Century Gothic" panose="020B0502020202020204" pitchFamily="34" charset="0"/>
            </a:endParaRPr>
          </a:p>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1600" b="1">
              <a:solidFill>
                <a:srgbClr val="FFFFFF"/>
              </a:solidFill>
              <a:latin typeface="Century Gothic" panose="020B0502020202020204" pitchFamily="34" charset="0"/>
            </a:endParaRPr>
          </a:p>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a:solidFill>
                <a:srgbClr val="FFFFFF"/>
              </a:solidFill>
              <a:uFillTx/>
              <a:latin typeface="Century Gothic" panose="020B0502020202020204" pitchFamily="34" charset="0"/>
            </a:endParaRPr>
          </a:p>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1600" b="1">
              <a:solidFill>
                <a:srgbClr val="FFFFFF"/>
              </a:solidFill>
              <a:latin typeface="Century Gothic" panose="020B0502020202020204" pitchFamily="34" charset="0"/>
            </a:endParaRPr>
          </a:p>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900" b="1" i="0" u="none" strike="noStrike" kern="1200" cap="none" spc="0" baseline="0">
              <a:solidFill>
                <a:srgbClr val="FFFFFF"/>
              </a:solidFill>
              <a:uFillTx/>
              <a:latin typeface="Century Gothic" panose="020B0502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B75F1E-0F62-40C4-B7CC-DA620E5A624D}"/>
              </a:ext>
            </a:extLst>
          </p:cNvPr>
          <p:cNvSpPr/>
          <p:nvPr/>
        </p:nvSpPr>
        <p:spPr>
          <a:xfrm>
            <a:off x="0" y="0"/>
            <a:ext cx="12192000" cy="6858000"/>
          </a:xfrm>
          <a:prstGeom prst="rect">
            <a:avLst/>
          </a:prstGeom>
          <a:solidFill>
            <a:srgbClr val="F862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B1761AD1-F321-44C0-948F-B95CF1277472}"/>
              </a:ext>
            </a:extLst>
          </p:cNvPr>
          <p:cNvSpPr/>
          <p:nvPr/>
        </p:nvSpPr>
        <p:spPr>
          <a:xfrm>
            <a:off x="831396" y="-1883230"/>
            <a:ext cx="10533289" cy="10491107"/>
          </a:xfrm>
          <a:prstGeom prst="ellipse">
            <a:avLst/>
          </a:prstGeom>
          <a:solidFill>
            <a:srgbClr val="FCB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A9DE00F3-BD25-45F0-8431-D0097E37F922}"/>
              </a:ext>
            </a:extLst>
          </p:cNvPr>
          <p:cNvSpPr/>
          <p:nvPr/>
        </p:nvSpPr>
        <p:spPr>
          <a:xfrm>
            <a:off x="1352550" y="-1466850"/>
            <a:ext cx="9448800" cy="9658349"/>
          </a:xfrm>
          <a:prstGeom prst="ellipse">
            <a:avLst/>
          </a:prstGeom>
          <a:solidFill>
            <a:srgbClr val="009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3D319157-CA5D-4D65-A01A-38788882BCEC}"/>
              </a:ext>
            </a:extLst>
          </p:cNvPr>
          <p:cNvSpPr/>
          <p:nvPr/>
        </p:nvSpPr>
        <p:spPr>
          <a:xfrm>
            <a:off x="1892968" y="-1014663"/>
            <a:ext cx="8406063" cy="8887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oogle Shape;250;p22">
            <a:extLst>
              <a:ext uri="{FF2B5EF4-FFF2-40B4-BE49-F238E27FC236}">
                <a16:creationId xmlns:a16="http://schemas.microsoft.com/office/drawing/2014/main" id="{A53C222E-87D5-41EC-954B-C6B98034FFD8}"/>
              </a:ext>
            </a:extLst>
          </p:cNvPr>
          <p:cNvGrpSpPr/>
          <p:nvPr/>
        </p:nvGrpSpPr>
        <p:grpSpPr>
          <a:xfrm>
            <a:off x="2287151" y="2153655"/>
            <a:ext cx="7696486" cy="1477328"/>
            <a:chOff x="2655453" y="1559044"/>
            <a:chExt cx="6961511" cy="1477328"/>
          </a:xfrm>
        </p:grpSpPr>
        <p:sp>
          <p:nvSpPr>
            <p:cNvPr id="10" name="Google Shape;251;p22">
              <a:extLst>
                <a:ext uri="{FF2B5EF4-FFF2-40B4-BE49-F238E27FC236}">
                  <a16:creationId xmlns:a16="http://schemas.microsoft.com/office/drawing/2014/main" id="{A633D0D3-81C5-4D57-A781-207866C00A63}"/>
                </a:ext>
              </a:extLst>
            </p:cNvPr>
            <p:cNvSpPr txBox="1"/>
            <p:nvPr/>
          </p:nvSpPr>
          <p:spPr>
            <a:xfrm>
              <a:off x="2655453" y="1559044"/>
              <a:ext cx="6927750" cy="1477328"/>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800" b="0" i="0" u="none" strike="noStrike" kern="1200" cap="none" spc="0" baseline="0">
                  <a:solidFill>
                    <a:srgbClr val="009490"/>
                  </a:solidFill>
                  <a:uFillTx/>
                  <a:latin typeface="Segoe UI Black" panose="020B0A02040204020203" pitchFamily="34" charset="0"/>
                  <a:ea typeface="Segoe UI Black" panose="020B0A02040204020203" pitchFamily="34" charset="0"/>
                  <a:cs typeface="Leelawadee UI" panose="020B0502040204020203" pitchFamily="34" charset="-34"/>
                </a:rPr>
                <a:t>Thank yo</a:t>
              </a:r>
              <a:r>
                <a:rPr lang="en-GB" sz="4800" b="0" i="0" u="none" strike="noStrike" kern="0" cap="none" spc="0" baseline="0">
                  <a:solidFill>
                    <a:srgbClr val="009490"/>
                  </a:solidFill>
                  <a:uFillTx/>
                  <a:latin typeface="Segoe UI Black" panose="020B0A02040204020203" pitchFamily="34" charset="0"/>
                  <a:ea typeface="Segoe UI Black" panose="020B0A02040204020203" pitchFamily="34" charset="0"/>
                  <a:cs typeface="Leelawadee UI" panose="020B0502040204020203" pitchFamily="34" charset="-34"/>
                </a:rPr>
                <a:t>u for listening.</a:t>
              </a:r>
              <a:endParaRPr lang="en-GB" sz="900" b="0" i="0" u="none" strike="noStrike" kern="1200" cap="none" spc="0" baseline="0">
                <a:solidFill>
                  <a:srgbClr val="009490"/>
                </a:solidFill>
                <a:uFillTx/>
                <a:latin typeface="Segoe UI Black" panose="020B0A02040204020203" pitchFamily="34" charset="0"/>
                <a:ea typeface="Segoe UI Black" panose="020B0A02040204020203" pitchFamily="34" charset="0"/>
                <a:cs typeface="Leelawadee UI" panose="020B0502040204020203" pitchFamily="34" charset="-34"/>
              </a:endParaRPr>
            </a:p>
          </p:txBody>
        </p:sp>
        <p:sp>
          <p:nvSpPr>
            <p:cNvPr id="11" name="Google Shape;252;p22">
              <a:extLst>
                <a:ext uri="{FF2B5EF4-FFF2-40B4-BE49-F238E27FC236}">
                  <a16:creationId xmlns:a16="http://schemas.microsoft.com/office/drawing/2014/main" id="{9EF399B7-1528-4957-958F-35115DEDC368}"/>
                </a:ext>
              </a:extLst>
            </p:cNvPr>
            <p:cNvSpPr txBox="1"/>
            <p:nvPr/>
          </p:nvSpPr>
          <p:spPr>
            <a:xfrm>
              <a:off x="2689214" y="2323406"/>
              <a:ext cx="6927750" cy="411269"/>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a:solidFill>
                    <a:srgbClr val="009490"/>
                  </a:solidFill>
                  <a:uFillTx/>
                  <a:latin typeface="Century Gothic" panose="020B0502020202020204" pitchFamily="34" charset="0"/>
                  <a:ea typeface="Arial"/>
                  <a:cs typeface="Arial"/>
                </a:rPr>
                <a:t>Any Questions?</a:t>
              </a:r>
              <a:endParaRPr lang="en-US" sz="933" b="1" i="0" u="none" strike="noStrike" kern="1200" cap="none" spc="0" baseline="0">
                <a:solidFill>
                  <a:srgbClr val="009490"/>
                </a:solidFill>
                <a:uFillTx/>
                <a:latin typeface="Century Gothic" panose="020B0502020202020204" pitchFamily="34" charset="0"/>
                <a:ea typeface="Arial"/>
                <a:cs typeface="Arial"/>
              </a:endParaRPr>
            </a:p>
          </p:txBody>
        </p:sp>
      </p:grpSp>
      <p:pic>
        <p:nvPicPr>
          <p:cNvPr id="12" name="Picture 11" descr="Logo&#10;&#10;Description automatically generated">
            <a:extLst>
              <a:ext uri="{FF2B5EF4-FFF2-40B4-BE49-F238E27FC236}">
                <a16:creationId xmlns:a16="http://schemas.microsoft.com/office/drawing/2014/main" id="{2C109F7F-97DE-449C-A544-F6424406A34C}"/>
              </a:ext>
            </a:extLst>
          </p:cNvPr>
          <p:cNvPicPr>
            <a:picLocks noChangeAspect="1"/>
          </p:cNvPicPr>
          <p:nvPr/>
        </p:nvPicPr>
        <p:blipFill rotWithShape="1">
          <a:blip r:embed="rId3">
            <a:extLst>
              <a:ext uri="{28A0092B-C50C-407E-A947-70E740481C1C}">
                <a14:useLocalDpi xmlns:a14="http://schemas.microsoft.com/office/drawing/2010/main" val="0"/>
              </a:ext>
            </a:extLst>
          </a:blip>
          <a:srcRect l="15638" t="11032" r="14530"/>
          <a:stretch/>
        </p:blipFill>
        <p:spPr>
          <a:xfrm>
            <a:off x="3802742" y="3442300"/>
            <a:ext cx="4702631" cy="2991409"/>
          </a:xfrm>
          <a:prstGeom prst="rect">
            <a:avLst/>
          </a:prstGeom>
        </p:spPr>
      </p:pic>
      <p:sp>
        <p:nvSpPr>
          <p:cNvPr id="13" name="Google Shape;133;p15">
            <a:extLst>
              <a:ext uri="{FF2B5EF4-FFF2-40B4-BE49-F238E27FC236}">
                <a16:creationId xmlns:a16="http://schemas.microsoft.com/office/drawing/2014/main" id="{8EB0FAF7-9B31-4E55-97E9-7A8AF0B89F53}"/>
              </a:ext>
            </a:extLst>
          </p:cNvPr>
          <p:cNvSpPr txBox="1"/>
          <p:nvPr/>
        </p:nvSpPr>
        <p:spPr>
          <a:xfrm>
            <a:off x="5199532" y="5520784"/>
            <a:ext cx="2763367" cy="553998"/>
          </a:xfrm>
          <a:prstGeom prst="rect">
            <a:avLst/>
          </a:prstGeom>
          <a:noFill/>
          <a:ln cap="flat">
            <a:noFill/>
          </a:ln>
        </p:spPr>
        <p:txBody>
          <a:bodyPr vert="horz" wrap="square" lIns="0" tIns="0" rIns="0" bIns="0" anchor="t" anchorCtr="0" compatLnSpc="1">
            <a:spAutoFit/>
          </a:bodyPr>
          <a:lstStyle/>
          <a:p>
            <a:pPr>
              <a:defRPr sz="1800" b="0" i="0" u="none" strike="noStrike" kern="0" cap="none" spc="0" baseline="0">
                <a:solidFill>
                  <a:srgbClr val="000000"/>
                </a:solidFill>
                <a:uFillTx/>
              </a:defRPr>
            </a:pPr>
            <a:r>
              <a:rPr lang="en-GB" sz="3550" b="0" i="0" u="none" strike="noStrike" kern="1200" cap="none" spc="0" baseline="0">
                <a:solidFill>
                  <a:srgbClr val="289ACC"/>
                </a:solidFill>
                <a:uFillTx/>
                <a:latin typeface="Segoe UI Black" panose="020B0A02040204020203" pitchFamily="34" charset="0"/>
                <a:ea typeface="Segoe UI Black" panose="020B0A02040204020203" pitchFamily="34" charset="0"/>
                <a:cs typeface="Rubik"/>
              </a:rPr>
              <a:t>NOVEMBER </a:t>
            </a:r>
            <a:endParaRPr lang="en-GB" sz="3550" b="0" i="0" u="none" strike="noStrike" kern="1200" cap="none" spc="0" baseline="0">
              <a:solidFill>
                <a:srgbClr val="289ACC"/>
              </a:solidFill>
              <a:uFillTx/>
              <a:latin typeface="Segoe UI Black" panose="020B0A02040204020203" pitchFamily="34" charset="0"/>
              <a:ea typeface="Segoe UI Black" panose="020B0A02040204020203" pitchFamily="34" charset="0"/>
            </a:endParaRPr>
          </a:p>
        </p:txBody>
      </p:sp>
      <p:sp>
        <p:nvSpPr>
          <p:cNvPr id="14" name="Google Shape;133;p15">
            <a:extLst>
              <a:ext uri="{FF2B5EF4-FFF2-40B4-BE49-F238E27FC236}">
                <a16:creationId xmlns:a16="http://schemas.microsoft.com/office/drawing/2014/main" id="{461590D4-7AB7-4C3F-A65C-89671EEC3BEF}"/>
              </a:ext>
            </a:extLst>
          </p:cNvPr>
          <p:cNvSpPr txBox="1"/>
          <p:nvPr/>
        </p:nvSpPr>
        <p:spPr>
          <a:xfrm>
            <a:off x="4471406" y="6035976"/>
            <a:ext cx="4033967" cy="246221"/>
          </a:xfrm>
          <a:prstGeom prst="rect">
            <a:avLst/>
          </a:prstGeom>
          <a:noFill/>
          <a:ln cap="flat">
            <a:noFill/>
          </a:ln>
        </p:spPr>
        <p:txBody>
          <a:bodyPr vert="horz" wrap="square" lIns="0" tIns="0" rIns="0" bIns="0" anchor="t" anchorCtr="0" compatLnSpc="1">
            <a:spAutoFit/>
          </a:bodyPr>
          <a:lstStyle/>
          <a:p>
            <a:pPr>
              <a:defRPr sz="1800" b="0" i="0" u="none" strike="noStrike" kern="0" cap="none" spc="0" baseline="0">
                <a:solidFill>
                  <a:srgbClr val="000000"/>
                </a:solidFill>
                <a:uFillTx/>
              </a:defRPr>
            </a:pPr>
            <a:r>
              <a:rPr lang="en-GB" sz="1600" i="0" u="none" strike="noStrike" kern="1200" cap="none" spc="0" baseline="0">
                <a:solidFill>
                  <a:srgbClr val="C7211A"/>
                </a:solidFill>
                <a:uFillTx/>
                <a:latin typeface="Segoe UI Black" panose="020B0A02040204020203" pitchFamily="34" charset="0"/>
                <a:ea typeface="Segoe UI Black" panose="020B0A02040204020203" pitchFamily="34" charset="0"/>
                <a:cs typeface="Rubik"/>
              </a:rPr>
              <a:t>14</a:t>
            </a:r>
            <a:r>
              <a:rPr lang="en-GB" sz="1600" i="0" u="none" strike="noStrike" kern="1200" cap="none" spc="0" baseline="30000">
                <a:solidFill>
                  <a:srgbClr val="C7211A"/>
                </a:solidFill>
                <a:uFillTx/>
                <a:latin typeface="Segoe UI Black" panose="020B0A02040204020203" pitchFamily="34" charset="0"/>
                <a:ea typeface="Segoe UI Black" panose="020B0A02040204020203" pitchFamily="34" charset="0"/>
                <a:cs typeface="Rubik"/>
              </a:rPr>
              <a:t>TH</a:t>
            </a:r>
            <a:r>
              <a:rPr lang="en-GB" sz="1600" i="0" u="none" strike="noStrike" kern="1200" cap="none" spc="0" baseline="0">
                <a:solidFill>
                  <a:srgbClr val="C7211A"/>
                </a:solidFill>
                <a:uFillTx/>
                <a:latin typeface="Segoe UI Black" panose="020B0A02040204020203" pitchFamily="34" charset="0"/>
                <a:ea typeface="Segoe UI Black" panose="020B0A02040204020203" pitchFamily="34" charset="0"/>
                <a:cs typeface="Rubik"/>
              </a:rPr>
              <a:t> NOVEMBER WORLD DIABETES DAY </a:t>
            </a:r>
            <a:endParaRPr lang="en-GB" sz="1600" i="0" u="none" strike="noStrike" kern="1200" cap="none" spc="0" baseline="0">
              <a:solidFill>
                <a:srgbClr val="C7211A"/>
              </a:solidFill>
              <a:uFillTx/>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1853251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82A8261-1769-49AA-A843-4440C262997C}"/>
              </a:ext>
            </a:extLst>
          </p:cNvPr>
          <p:cNvSpPr/>
          <p:nvPr/>
        </p:nvSpPr>
        <p:spPr>
          <a:xfrm>
            <a:off x="-48632" y="0"/>
            <a:ext cx="12240632" cy="7008777"/>
          </a:xfrm>
          <a:prstGeom prst="rect">
            <a:avLst/>
          </a:prstGeom>
          <a:solidFill>
            <a:srgbClr val="67B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ACDDAE05-43CF-4DFE-B8C2-545D96576C62}"/>
              </a:ext>
            </a:extLst>
          </p:cNvPr>
          <p:cNvSpPr/>
          <p:nvPr/>
        </p:nvSpPr>
        <p:spPr>
          <a:xfrm>
            <a:off x="1113575" y="1500355"/>
            <a:ext cx="4593265" cy="5497046"/>
          </a:xfrm>
          <a:prstGeom prst="rect">
            <a:avLst/>
          </a:prstGeom>
          <a:solidFill>
            <a:srgbClr val="FCB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Google Shape;117;p14">
            <a:extLst>
              <a:ext uri="{FF2B5EF4-FFF2-40B4-BE49-F238E27FC236}">
                <a16:creationId xmlns:a16="http://schemas.microsoft.com/office/drawing/2014/main" id="{5208F54C-9F6F-450D-8F41-A02C0C606517}"/>
              </a:ext>
            </a:extLst>
          </p:cNvPr>
          <p:cNvSpPr/>
          <p:nvPr/>
        </p:nvSpPr>
        <p:spPr>
          <a:xfrm>
            <a:off x="19583347" y="4649852"/>
            <a:ext cx="389250" cy="389250"/>
          </a:xfrm>
          <a:custGeom>
            <a:avLst/>
            <a:gdLst>
              <a:gd name="f0" fmla="val w"/>
              <a:gd name="f1" fmla="val h"/>
              <a:gd name="f2" fmla="val 0"/>
              <a:gd name="f3" fmla="val 6355080"/>
              <a:gd name="f4" fmla="val 3177540"/>
              <a:gd name="f5" fmla="val 2329180"/>
              <a:gd name="f6" fmla="val 1530350"/>
              <a:gd name="f7" fmla="val 6024880"/>
              <a:gd name="f8" fmla="val 930910"/>
              <a:gd name="f9" fmla="val 5424170"/>
              <a:gd name="f10" fmla="val 330200"/>
              <a:gd name="f11" fmla="val 4824730"/>
              <a:gd name="f12" fmla="val 4025900"/>
              <a:gd name="f13" fmla="val 1531620"/>
              <a:gd name="f14" fmla="val 190500"/>
              <a:gd name="f15" fmla="val 2379980"/>
              <a:gd name="f16" fmla="val 1629410"/>
              <a:gd name="f17" fmla="val 501650"/>
              <a:gd name="f18" fmla="val 1065530"/>
              <a:gd name="f19" fmla="val 3975100"/>
              <a:gd name="f20" fmla="val 4725670"/>
              <a:gd name="f21" fmla="val 5289550"/>
              <a:gd name="f22" fmla="val 5853430"/>
              <a:gd name="f23" fmla="val 6164580"/>
              <a:gd name="f24" fmla="*/ f0 1 6355080"/>
              <a:gd name="f25" fmla="*/ f1 1 6355080"/>
              <a:gd name="f26" fmla="+- f3 0 f2"/>
              <a:gd name="f27" fmla="*/ f26 1 6355080"/>
              <a:gd name="f28" fmla="*/ f2 1 f27"/>
              <a:gd name="f29" fmla="*/ f3 1 f27"/>
              <a:gd name="f30" fmla="*/ f28 f24 1"/>
              <a:gd name="f31" fmla="*/ f29 f24 1"/>
              <a:gd name="f32" fmla="*/ f29 f25 1"/>
              <a:gd name="f33" fmla="*/ f28 f25 1"/>
            </a:gdLst>
            <a:ahLst/>
            <a:cxnLst>
              <a:cxn ang="3cd4">
                <a:pos x="hc" y="t"/>
              </a:cxn>
              <a:cxn ang="0">
                <a:pos x="r" y="vc"/>
              </a:cxn>
              <a:cxn ang="cd4">
                <a:pos x="hc" y="b"/>
              </a:cxn>
              <a:cxn ang="cd2">
                <a:pos x="l" y="vc"/>
              </a:cxn>
            </a:cxnLst>
            <a:rect l="f30" t="f33" r="f31" b="f32"/>
            <a:pathLst>
              <a:path w="6355080" h="6355080">
                <a:moveTo>
                  <a:pt x="f4" y="f3"/>
                </a:moveTo>
                <a:cubicBezTo>
                  <a:pt x="f5" y="f3"/>
                  <a:pt x="f6" y="f7"/>
                  <a:pt x="f8" y="f9"/>
                </a:cubicBezTo>
                <a:cubicBezTo>
                  <a:pt x="f10" y="f11"/>
                  <a:pt x="f2" y="f12"/>
                  <a:pt x="f2" y="f4"/>
                </a:cubicBezTo>
                <a:cubicBezTo>
                  <a:pt x="f2" y="f5"/>
                  <a:pt x="f10" y="f6"/>
                  <a:pt x="f8" y="f8"/>
                </a:cubicBezTo>
                <a:cubicBezTo>
                  <a:pt x="f6" y="f10"/>
                  <a:pt x="f5" y="f2"/>
                  <a:pt x="f4" y="f2"/>
                </a:cubicBezTo>
                <a:cubicBezTo>
                  <a:pt x="f12" y="f2"/>
                  <a:pt x="f11" y="f10"/>
                  <a:pt x="f9" y="f8"/>
                </a:cubicBezTo>
                <a:cubicBezTo>
                  <a:pt x="f7" y="f13"/>
                  <a:pt x="f3" y="f5"/>
                  <a:pt x="f3" y="f4"/>
                </a:cubicBezTo>
                <a:cubicBezTo>
                  <a:pt x="f3" y="f12"/>
                  <a:pt x="f7" y="f11"/>
                  <a:pt x="f9" y="f9"/>
                </a:cubicBezTo>
                <a:cubicBezTo>
                  <a:pt x="f11" y="f7"/>
                  <a:pt x="f12" y="f3"/>
                  <a:pt x="f4" y="f3"/>
                </a:cubicBezTo>
                <a:close/>
                <a:moveTo>
                  <a:pt x="f4" y="f14"/>
                </a:moveTo>
                <a:cubicBezTo>
                  <a:pt x="f15" y="f14"/>
                  <a:pt x="f16" y="f17"/>
                  <a:pt x="f18" y="f18"/>
                </a:cubicBezTo>
                <a:cubicBezTo>
                  <a:pt x="f17" y="f16"/>
                  <a:pt x="f14" y="f15"/>
                  <a:pt x="f14" y="f4"/>
                </a:cubicBezTo>
                <a:cubicBezTo>
                  <a:pt x="f14" y="f19"/>
                  <a:pt x="f17" y="f20"/>
                  <a:pt x="f18" y="f21"/>
                </a:cubicBezTo>
                <a:cubicBezTo>
                  <a:pt x="f16" y="f22"/>
                  <a:pt x="f15" y="f23"/>
                  <a:pt x="f4" y="f23"/>
                </a:cubicBezTo>
                <a:cubicBezTo>
                  <a:pt x="f19" y="f23"/>
                  <a:pt x="f20" y="f22"/>
                  <a:pt x="f21" y="f21"/>
                </a:cubicBezTo>
                <a:cubicBezTo>
                  <a:pt x="f22" y="f20"/>
                  <a:pt x="f23" y="f19"/>
                  <a:pt x="f23" y="f4"/>
                </a:cubicBezTo>
                <a:cubicBezTo>
                  <a:pt x="f23" y="f15"/>
                  <a:pt x="f22" y="f16"/>
                  <a:pt x="f21" y="f18"/>
                </a:cubicBezTo>
                <a:cubicBezTo>
                  <a:pt x="f20" y="f17"/>
                  <a:pt x="f19" y="f14"/>
                  <a:pt x="f4" y="f14"/>
                </a:cubicBezTo>
                <a:close/>
              </a:path>
            </a:pathLst>
          </a:custGeom>
          <a:solidFill>
            <a:srgbClr val="D88CE1"/>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89" b="0" i="0" u="none" strike="noStrike" kern="1200" cap="none" spc="0" baseline="0">
              <a:solidFill>
                <a:srgbClr val="191919"/>
              </a:solidFill>
              <a:uFillTx/>
              <a:latin typeface="Arial"/>
              <a:ea typeface="Arial"/>
              <a:cs typeface="Arial"/>
            </a:endParaRPr>
          </a:p>
        </p:txBody>
      </p:sp>
      <p:sp>
        <p:nvSpPr>
          <p:cNvPr id="17" name="Google Shape;118;p14">
            <a:extLst>
              <a:ext uri="{FF2B5EF4-FFF2-40B4-BE49-F238E27FC236}">
                <a16:creationId xmlns:a16="http://schemas.microsoft.com/office/drawing/2014/main" id="{7BD51F88-6CC4-44C3-8926-F1388F3DB15F}"/>
              </a:ext>
            </a:extLst>
          </p:cNvPr>
          <p:cNvSpPr/>
          <p:nvPr/>
        </p:nvSpPr>
        <p:spPr>
          <a:xfrm>
            <a:off x="19660906" y="4775710"/>
            <a:ext cx="242672" cy="139473"/>
          </a:xfrm>
          <a:custGeom>
            <a:avLst/>
            <a:gdLst>
              <a:gd name="f0" fmla="val w"/>
              <a:gd name="f1" fmla="val h"/>
              <a:gd name="f2" fmla="val 0"/>
              <a:gd name="f3" fmla="val 485354"/>
              <a:gd name="f4" fmla="val 278943"/>
              <a:gd name="f5" fmla="val 480998"/>
              <a:gd name="f6" fmla="val 2992"/>
              <a:gd name="f7" fmla="val 480717"/>
              <a:gd name="f8" fmla="val 2749"/>
              <a:gd name="f9" fmla="val 480435"/>
              <a:gd name="f10" fmla="val 2525"/>
              <a:gd name="f11" fmla="val 480133"/>
              <a:gd name="f12" fmla="val 2312"/>
              <a:gd name="f13" fmla="val 478062"/>
              <a:gd name="f14" fmla="val 816"/>
              <a:gd name="f15" fmla="val 475553"/>
              <a:gd name="f16" fmla="val 472977"/>
              <a:gd name="f17" fmla="val 12388"/>
              <a:gd name="f18" fmla="val 9451"/>
              <a:gd name="f19" fmla="val 6602"/>
              <a:gd name="f20" fmla="val 1059"/>
              <a:gd name="f21" fmla="val 4366"/>
              <a:gd name="f22" fmla="val 2982"/>
              <a:gd name="f23" fmla="val 4356"/>
              <a:gd name="f24" fmla="val 4346"/>
              <a:gd name="f25" fmla="val 3001"/>
              <a:gd name="f26" fmla="val 4337"/>
              <a:gd name="f27" fmla="val 3011"/>
              <a:gd name="f28" fmla="val 1575"/>
              <a:gd name="f29" fmla="val 5410"/>
              <a:gd name="f30" fmla="val 8907"/>
              <a:gd name="f31" fmla="val 12579"/>
              <a:gd name="f32" fmla="val 266365"/>
              <a:gd name="f33" fmla="val 269843"/>
              <a:gd name="f34" fmla="val 1429"/>
              <a:gd name="f35" fmla="val 273155"/>
              <a:gd name="f36" fmla="val 3948"/>
              <a:gd name="f37" fmla="val 275554"/>
              <a:gd name="f38" fmla="val 4074"/>
              <a:gd name="f39" fmla="val 275700"/>
              <a:gd name="f40" fmla="val 4220"/>
              <a:gd name="f41" fmla="val 275836"/>
              <a:gd name="f42" fmla="val 275962"/>
              <a:gd name="f43" fmla="val 277885"/>
              <a:gd name="f44" fmla="val 278944"/>
              <a:gd name="f45" fmla="val 473346"/>
              <a:gd name="f46" fmla="val 473716"/>
              <a:gd name="f47" fmla="val 278924"/>
              <a:gd name="f48" fmla="val 474075"/>
              <a:gd name="f49" fmla="val 278895"/>
              <a:gd name="f50" fmla="val 476623"/>
              <a:gd name="f51" fmla="val 278662"/>
              <a:gd name="f52" fmla="val 479054"/>
              <a:gd name="f53" fmla="val 277642"/>
              <a:gd name="f54" fmla="val 275952"/>
              <a:gd name="f55" fmla="val 483770"/>
              <a:gd name="f56" fmla="val 273543"/>
              <a:gd name="f57" fmla="val 485355"/>
              <a:gd name="f58" fmla="val 270056"/>
              <a:gd name="f59" fmla="val 485364"/>
              <a:gd name="f60" fmla="val 8897"/>
              <a:gd name="f61" fmla="val 483779"/>
              <a:gd name="f62" fmla="val 5401"/>
              <a:gd name="f63" fmla="val 464624"/>
              <a:gd name="f64" fmla="val 9713"/>
              <a:gd name="f65" fmla="val 246654"/>
              <a:gd name="f66" fmla="val 156907"/>
              <a:gd name="f67" fmla="val 244243"/>
              <a:gd name="f68" fmla="val 158539"/>
              <a:gd name="f69" fmla="val 241122"/>
              <a:gd name="f70" fmla="val 238710"/>
              <a:gd name="f71" fmla="val 206866"/>
              <a:gd name="f72" fmla="val 135402"/>
              <a:gd name="f73" fmla="val 20730"/>
              <a:gd name="f74" fmla="val 9723"/>
              <a:gd name="f75" fmla="val 264937"/>
              <a:gd name="f76" fmla="val 14006"/>
              <a:gd name="f77" fmla="val 195528"/>
              <a:gd name="f78" fmla="val 139472"/>
              <a:gd name="f79" fmla="val 269231"/>
              <a:gd name="f80" fmla="val 204211"/>
              <a:gd name="f81" fmla="val 145339"/>
              <a:gd name="f82" fmla="val 233265"/>
              <a:gd name="f83" fmla="val 164959"/>
              <a:gd name="f84" fmla="val 236124"/>
              <a:gd name="f85" fmla="val 166892"/>
              <a:gd name="f86" fmla="val 239401"/>
              <a:gd name="f87" fmla="val 167854"/>
              <a:gd name="f88" fmla="val 242687"/>
              <a:gd name="f89" fmla="val 245964"/>
              <a:gd name="f90" fmla="val 249241"/>
              <a:gd name="f91" fmla="val 166883"/>
              <a:gd name="f92" fmla="val 252099"/>
              <a:gd name="f93" fmla="val 281153"/>
              <a:gd name="f94" fmla="val 269240"/>
              <a:gd name="f95" fmla="val 475641"/>
              <a:gd name="f96" fmla="val 264947"/>
              <a:gd name="f97" fmla="val 289836"/>
              <a:gd name="f98" fmla="val 13997"/>
              <a:gd name="f99" fmla="*/ f0 1 485354"/>
              <a:gd name="f100" fmla="*/ f1 1 278943"/>
              <a:gd name="f101" fmla="+- f4 0 f2"/>
              <a:gd name="f102" fmla="+- f3 0 f2"/>
              <a:gd name="f103" fmla="*/ f102 1 485354"/>
              <a:gd name="f104" fmla="*/ f101 1 278943"/>
              <a:gd name="f105" fmla="*/ f2 1 f103"/>
              <a:gd name="f106" fmla="*/ f3 1 f103"/>
              <a:gd name="f107" fmla="*/ f2 1 f104"/>
              <a:gd name="f108" fmla="*/ f4 1 f104"/>
              <a:gd name="f109" fmla="*/ f105 f99 1"/>
              <a:gd name="f110" fmla="*/ f106 f99 1"/>
              <a:gd name="f111" fmla="*/ f108 f100 1"/>
              <a:gd name="f112" fmla="*/ f107 f100 1"/>
            </a:gdLst>
            <a:ahLst/>
            <a:cxnLst>
              <a:cxn ang="3cd4">
                <a:pos x="hc" y="t"/>
              </a:cxn>
              <a:cxn ang="0">
                <a:pos x="r" y="vc"/>
              </a:cxn>
              <a:cxn ang="cd4">
                <a:pos x="hc" y="b"/>
              </a:cxn>
              <a:cxn ang="cd2">
                <a:pos x="l" y="vc"/>
              </a:cxn>
            </a:cxnLst>
            <a:rect l="f109" t="f112" r="f110" b="f111"/>
            <a:pathLst>
              <a:path w="485354" h="278943">
                <a:moveTo>
                  <a:pt x="f5" y="f6"/>
                </a:moveTo>
                <a:cubicBezTo>
                  <a:pt x="f7" y="f8"/>
                  <a:pt x="f9" y="f10"/>
                  <a:pt x="f11" y="f12"/>
                </a:cubicBezTo>
                <a:cubicBezTo>
                  <a:pt x="f13" y="f14"/>
                  <a:pt x="f15" y="f2"/>
                  <a:pt x="f16" y="f2"/>
                </a:cubicBezTo>
                <a:lnTo>
                  <a:pt x="f17" y="f2"/>
                </a:lnTo>
                <a:cubicBezTo>
                  <a:pt x="f18" y="f2"/>
                  <a:pt x="f19" y="f20"/>
                  <a:pt x="f21" y="f22"/>
                </a:cubicBezTo>
                <a:cubicBezTo>
                  <a:pt x="f21" y="f22"/>
                  <a:pt x="f23" y="f6"/>
                  <a:pt x="f23" y="f6"/>
                </a:cubicBezTo>
                <a:cubicBezTo>
                  <a:pt x="f24" y="f25"/>
                  <a:pt x="f26" y="f25"/>
                  <a:pt x="f26" y="f27"/>
                </a:cubicBezTo>
                <a:cubicBezTo>
                  <a:pt x="f28" y="f29"/>
                  <a:pt x="f2" y="f30"/>
                  <a:pt x="f2" y="f31"/>
                </a:cubicBezTo>
                <a:lnTo>
                  <a:pt x="f2" y="f32"/>
                </a:lnTo>
                <a:cubicBezTo>
                  <a:pt x="f2" y="f33"/>
                  <a:pt x="f34" y="f35"/>
                  <a:pt x="f36" y="f37"/>
                </a:cubicBezTo>
                <a:cubicBezTo>
                  <a:pt x="f38" y="f39"/>
                  <a:pt x="f40" y="f41"/>
                  <a:pt x="f21" y="f42"/>
                </a:cubicBezTo>
                <a:cubicBezTo>
                  <a:pt x="f19" y="f43"/>
                  <a:pt x="f18" y="f44"/>
                  <a:pt x="f17" y="f44"/>
                </a:cubicBezTo>
                <a:lnTo>
                  <a:pt x="f16" y="f44"/>
                </a:lnTo>
                <a:cubicBezTo>
                  <a:pt x="f45" y="f44"/>
                  <a:pt x="f46" y="f47"/>
                  <a:pt x="f48" y="f49"/>
                </a:cubicBezTo>
                <a:cubicBezTo>
                  <a:pt x="f50" y="f51"/>
                  <a:pt x="f52" y="f53"/>
                  <a:pt x="f5" y="f54"/>
                </a:cubicBezTo>
                <a:cubicBezTo>
                  <a:pt x="f5" y="f54"/>
                  <a:pt x="f5" y="f54"/>
                  <a:pt x="f5" y="f54"/>
                </a:cubicBezTo>
                <a:cubicBezTo>
                  <a:pt x="f5" y="f54"/>
                  <a:pt x="f5" y="f54"/>
                  <a:pt x="f5" y="f54"/>
                </a:cubicBezTo>
                <a:cubicBezTo>
                  <a:pt x="f55" y="f56"/>
                  <a:pt x="f57" y="f58"/>
                  <a:pt x="f57" y="f32"/>
                </a:cubicBezTo>
                <a:lnTo>
                  <a:pt x="f57" y="f31"/>
                </a:lnTo>
                <a:cubicBezTo>
                  <a:pt x="f59" y="f60"/>
                  <a:pt x="f61" y="f62"/>
                  <a:pt x="f5" y="f6"/>
                </a:cubicBezTo>
                <a:close/>
                <a:moveTo>
                  <a:pt x="f63" y="f64"/>
                </a:moveTo>
                <a:lnTo>
                  <a:pt x="f65" y="f66"/>
                </a:lnTo>
                <a:cubicBezTo>
                  <a:pt x="f67" y="f68"/>
                  <a:pt x="f69" y="f68"/>
                  <a:pt x="f70" y="f66"/>
                </a:cubicBezTo>
                <a:lnTo>
                  <a:pt x="f71" y="f72"/>
                </a:lnTo>
                <a:cubicBezTo>
                  <a:pt x="f71" y="f72"/>
                  <a:pt x="f71" y="f72"/>
                  <a:pt x="f71" y="f72"/>
                </a:cubicBezTo>
                <a:lnTo>
                  <a:pt x="f73" y="f64"/>
                </a:lnTo>
                <a:lnTo>
                  <a:pt x="f63" y="f64"/>
                </a:lnTo>
                <a:close/>
                <a:moveTo>
                  <a:pt x="f74" y="f75"/>
                </a:moveTo>
                <a:lnTo>
                  <a:pt x="f74" y="f76"/>
                </a:lnTo>
                <a:lnTo>
                  <a:pt x="f77" y="f78"/>
                </a:lnTo>
                <a:lnTo>
                  <a:pt x="f74" y="f75"/>
                </a:lnTo>
                <a:close/>
                <a:moveTo>
                  <a:pt x="f73" y="f79"/>
                </a:moveTo>
                <a:lnTo>
                  <a:pt x="f80" y="f81"/>
                </a:lnTo>
                <a:lnTo>
                  <a:pt x="f82" y="f83"/>
                </a:lnTo>
                <a:cubicBezTo>
                  <a:pt x="f84" y="f85"/>
                  <a:pt x="f86" y="f87"/>
                  <a:pt x="f88" y="f87"/>
                </a:cubicBezTo>
                <a:cubicBezTo>
                  <a:pt x="f89" y="f87"/>
                  <a:pt x="f90" y="f91"/>
                  <a:pt x="f92" y="f83"/>
                </a:cubicBezTo>
                <a:lnTo>
                  <a:pt x="f93" y="f81"/>
                </a:lnTo>
                <a:lnTo>
                  <a:pt x="f63" y="f94"/>
                </a:lnTo>
                <a:lnTo>
                  <a:pt x="f73" y="f94"/>
                </a:lnTo>
                <a:close/>
                <a:moveTo>
                  <a:pt x="f95" y="f96"/>
                </a:moveTo>
                <a:lnTo>
                  <a:pt x="f97" y="f78"/>
                </a:lnTo>
                <a:lnTo>
                  <a:pt x="f95" y="f98"/>
                </a:lnTo>
                <a:lnTo>
                  <a:pt x="f95" y="f96"/>
                </a:lnTo>
                <a:close/>
              </a:path>
            </a:pathLst>
          </a:custGeom>
          <a:solidFill>
            <a:srgbClr val="191919"/>
          </a:solidFill>
          <a:ln cap="flat">
            <a:noFill/>
            <a:prstDash val="solid"/>
          </a:ln>
        </p:spPr>
        <p:txBody>
          <a:bodyPr vert="horz" wrap="square" lIns="60963" tIns="30467" rIns="60963" bIns="30467"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191919"/>
              </a:solidFill>
              <a:uFillTx/>
              <a:latin typeface="Calibri"/>
              <a:ea typeface="Calibri"/>
              <a:cs typeface="Calibri"/>
            </a:endParaRPr>
          </a:p>
        </p:txBody>
      </p:sp>
      <p:sp>
        <p:nvSpPr>
          <p:cNvPr id="18" name="Google Shape;120;p14">
            <a:extLst>
              <a:ext uri="{FF2B5EF4-FFF2-40B4-BE49-F238E27FC236}">
                <a16:creationId xmlns:a16="http://schemas.microsoft.com/office/drawing/2014/main" id="{57CFD32A-6E76-425C-8141-5E4ABE48F41C}"/>
              </a:ext>
            </a:extLst>
          </p:cNvPr>
          <p:cNvSpPr/>
          <p:nvPr/>
        </p:nvSpPr>
        <p:spPr>
          <a:xfrm>
            <a:off x="19583347" y="5302633"/>
            <a:ext cx="389250" cy="389250"/>
          </a:xfrm>
          <a:custGeom>
            <a:avLst/>
            <a:gdLst>
              <a:gd name="f0" fmla="val w"/>
              <a:gd name="f1" fmla="val h"/>
              <a:gd name="f2" fmla="val 0"/>
              <a:gd name="f3" fmla="val 6355080"/>
              <a:gd name="f4" fmla="val 3177540"/>
              <a:gd name="f5" fmla="val 2329180"/>
              <a:gd name="f6" fmla="val 1530350"/>
              <a:gd name="f7" fmla="val 6024880"/>
              <a:gd name="f8" fmla="val 930910"/>
              <a:gd name="f9" fmla="val 5424170"/>
              <a:gd name="f10" fmla="val 330200"/>
              <a:gd name="f11" fmla="val 4824730"/>
              <a:gd name="f12" fmla="val 4025900"/>
              <a:gd name="f13" fmla="val 1531620"/>
              <a:gd name="f14" fmla="val 190500"/>
              <a:gd name="f15" fmla="val 2379980"/>
              <a:gd name="f16" fmla="val 1629410"/>
              <a:gd name="f17" fmla="val 501650"/>
              <a:gd name="f18" fmla="val 1065530"/>
              <a:gd name="f19" fmla="val 3975100"/>
              <a:gd name="f20" fmla="val 4725670"/>
              <a:gd name="f21" fmla="val 5289550"/>
              <a:gd name="f22" fmla="val 5853430"/>
              <a:gd name="f23" fmla="val 6164580"/>
              <a:gd name="f24" fmla="*/ f0 1 6355080"/>
              <a:gd name="f25" fmla="*/ f1 1 6355080"/>
              <a:gd name="f26" fmla="+- f3 0 f2"/>
              <a:gd name="f27" fmla="*/ f26 1 6355080"/>
              <a:gd name="f28" fmla="*/ f2 1 f27"/>
              <a:gd name="f29" fmla="*/ f3 1 f27"/>
              <a:gd name="f30" fmla="*/ f28 f24 1"/>
              <a:gd name="f31" fmla="*/ f29 f24 1"/>
              <a:gd name="f32" fmla="*/ f29 f25 1"/>
              <a:gd name="f33" fmla="*/ f28 f25 1"/>
            </a:gdLst>
            <a:ahLst/>
            <a:cxnLst>
              <a:cxn ang="3cd4">
                <a:pos x="hc" y="t"/>
              </a:cxn>
              <a:cxn ang="0">
                <a:pos x="r" y="vc"/>
              </a:cxn>
              <a:cxn ang="cd4">
                <a:pos x="hc" y="b"/>
              </a:cxn>
              <a:cxn ang="cd2">
                <a:pos x="l" y="vc"/>
              </a:cxn>
            </a:cxnLst>
            <a:rect l="f30" t="f33" r="f31" b="f32"/>
            <a:pathLst>
              <a:path w="6355080" h="6355080">
                <a:moveTo>
                  <a:pt x="f4" y="f3"/>
                </a:moveTo>
                <a:cubicBezTo>
                  <a:pt x="f5" y="f3"/>
                  <a:pt x="f6" y="f7"/>
                  <a:pt x="f8" y="f9"/>
                </a:cubicBezTo>
                <a:cubicBezTo>
                  <a:pt x="f10" y="f11"/>
                  <a:pt x="f2" y="f12"/>
                  <a:pt x="f2" y="f4"/>
                </a:cubicBezTo>
                <a:cubicBezTo>
                  <a:pt x="f2" y="f5"/>
                  <a:pt x="f10" y="f6"/>
                  <a:pt x="f8" y="f8"/>
                </a:cubicBezTo>
                <a:cubicBezTo>
                  <a:pt x="f6" y="f10"/>
                  <a:pt x="f5" y="f2"/>
                  <a:pt x="f4" y="f2"/>
                </a:cubicBezTo>
                <a:cubicBezTo>
                  <a:pt x="f12" y="f2"/>
                  <a:pt x="f11" y="f10"/>
                  <a:pt x="f9" y="f8"/>
                </a:cubicBezTo>
                <a:cubicBezTo>
                  <a:pt x="f7" y="f13"/>
                  <a:pt x="f3" y="f5"/>
                  <a:pt x="f3" y="f4"/>
                </a:cubicBezTo>
                <a:cubicBezTo>
                  <a:pt x="f3" y="f12"/>
                  <a:pt x="f7" y="f11"/>
                  <a:pt x="f9" y="f9"/>
                </a:cubicBezTo>
                <a:cubicBezTo>
                  <a:pt x="f11" y="f7"/>
                  <a:pt x="f12" y="f3"/>
                  <a:pt x="f4" y="f3"/>
                </a:cubicBezTo>
                <a:close/>
                <a:moveTo>
                  <a:pt x="f4" y="f14"/>
                </a:moveTo>
                <a:cubicBezTo>
                  <a:pt x="f15" y="f14"/>
                  <a:pt x="f16" y="f17"/>
                  <a:pt x="f18" y="f18"/>
                </a:cubicBezTo>
                <a:cubicBezTo>
                  <a:pt x="f17" y="f16"/>
                  <a:pt x="f14" y="f15"/>
                  <a:pt x="f14" y="f4"/>
                </a:cubicBezTo>
                <a:cubicBezTo>
                  <a:pt x="f14" y="f19"/>
                  <a:pt x="f17" y="f20"/>
                  <a:pt x="f18" y="f21"/>
                </a:cubicBezTo>
                <a:cubicBezTo>
                  <a:pt x="f16" y="f22"/>
                  <a:pt x="f15" y="f23"/>
                  <a:pt x="f4" y="f23"/>
                </a:cubicBezTo>
                <a:cubicBezTo>
                  <a:pt x="f19" y="f23"/>
                  <a:pt x="f20" y="f22"/>
                  <a:pt x="f21" y="f21"/>
                </a:cubicBezTo>
                <a:cubicBezTo>
                  <a:pt x="f22" y="f20"/>
                  <a:pt x="f23" y="f19"/>
                  <a:pt x="f23" y="f4"/>
                </a:cubicBezTo>
                <a:cubicBezTo>
                  <a:pt x="f23" y="f15"/>
                  <a:pt x="f22" y="f16"/>
                  <a:pt x="f21" y="f18"/>
                </a:cubicBezTo>
                <a:cubicBezTo>
                  <a:pt x="f20" y="f17"/>
                  <a:pt x="f19" y="f14"/>
                  <a:pt x="f4" y="f14"/>
                </a:cubicBezTo>
                <a:close/>
              </a:path>
            </a:pathLst>
          </a:custGeom>
          <a:solidFill>
            <a:srgbClr val="D88CE1"/>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89" b="0" i="0" u="none" strike="noStrike" kern="1200" cap="none" spc="0" baseline="0">
              <a:solidFill>
                <a:srgbClr val="191919"/>
              </a:solidFill>
              <a:uFillTx/>
              <a:latin typeface="Arial"/>
              <a:ea typeface="Arial"/>
              <a:cs typeface="Arial"/>
            </a:endParaRPr>
          </a:p>
        </p:txBody>
      </p:sp>
      <p:sp>
        <p:nvSpPr>
          <p:cNvPr id="19" name="Google Shape;121;p14">
            <a:extLst>
              <a:ext uri="{FF2B5EF4-FFF2-40B4-BE49-F238E27FC236}">
                <a16:creationId xmlns:a16="http://schemas.microsoft.com/office/drawing/2014/main" id="{DBD07839-ED2B-4CCB-A0F0-9BDD928361CB}"/>
              </a:ext>
            </a:extLst>
          </p:cNvPr>
          <p:cNvSpPr/>
          <p:nvPr/>
        </p:nvSpPr>
        <p:spPr>
          <a:xfrm>
            <a:off x="19660906" y="5380192"/>
            <a:ext cx="235988" cy="235988"/>
          </a:xfrm>
          <a:custGeom>
            <a:avLst/>
            <a:gdLst>
              <a:gd name="f0" fmla="val w"/>
              <a:gd name="f1" fmla="val h"/>
              <a:gd name="f2" fmla="val 0"/>
              <a:gd name="f3" fmla="val 471980"/>
              <a:gd name="f4" fmla="val 231955"/>
              <a:gd name="f5" fmla="val 231719"/>
              <a:gd name="f6" fmla="val 471942"/>
              <a:gd name="f7" fmla="val 231483"/>
              <a:gd name="f8" fmla="val 471914"/>
              <a:gd name="f9" fmla="val 231257"/>
              <a:gd name="f10" fmla="val 470744"/>
              <a:gd name="f11" fmla="val 171359"/>
              <a:gd name="f12" fmla="val 447109"/>
              <a:gd name="f13" fmla="val 114689"/>
              <a:gd name="f14" fmla="val 405324"/>
              <a:gd name="f15" fmla="val 71639"/>
              <a:gd name="f16" fmla="val 383568"/>
              <a:gd name="f17" fmla="val 49232"/>
              <a:gd name="f18" fmla="val 358065"/>
              <a:gd name="f19" fmla="val 31610"/>
              <a:gd name="f20" fmla="val 329513"/>
              <a:gd name="f21" fmla="val 19274"/>
              <a:gd name="f22" fmla="val 327663"/>
              <a:gd name="f23" fmla="val 18471"/>
              <a:gd name="f24" fmla="val 325813"/>
              <a:gd name="f25" fmla="val 17697"/>
              <a:gd name="f26" fmla="val 323944"/>
              <a:gd name="f27" fmla="val 16952"/>
              <a:gd name="f28" fmla="val 296034"/>
              <a:gd name="f29" fmla="val 5720"/>
              <a:gd name="f30" fmla="val 266510"/>
              <a:gd name="f31" fmla="val 28"/>
              <a:gd name="f32" fmla="val 236042"/>
              <a:gd name="f33" fmla="val 9"/>
              <a:gd name="f34" fmla="val 236023"/>
              <a:gd name="f35" fmla="val 236014"/>
              <a:gd name="f36" fmla="val 235995"/>
              <a:gd name="f37" fmla="val 235985"/>
              <a:gd name="f38" fmla="val 235967"/>
              <a:gd name="f39" fmla="val 235957"/>
              <a:gd name="f40" fmla="val 235948"/>
              <a:gd name="f41" fmla="val 235051"/>
              <a:gd name="f42" fmla="val 234164"/>
              <a:gd name="f43" fmla="val 233267"/>
              <a:gd name="f44" fmla="val 38"/>
              <a:gd name="f45" fmla="val 232144"/>
              <a:gd name="f46" fmla="val 47"/>
              <a:gd name="f47" fmla="val 231021"/>
              <a:gd name="f48" fmla="val 57"/>
              <a:gd name="f49" fmla="val 229897"/>
              <a:gd name="f50" fmla="val 85"/>
              <a:gd name="f51" fmla="val 229331"/>
              <a:gd name="f52" fmla="val 104"/>
              <a:gd name="f53" fmla="val 228765"/>
              <a:gd name="f54" fmla="val 132"/>
              <a:gd name="f55" fmla="val 228189"/>
              <a:gd name="f56" fmla="val 151"/>
              <a:gd name="f57" fmla="val 226735"/>
              <a:gd name="f58" fmla="val 198"/>
              <a:gd name="f59" fmla="val 225282"/>
              <a:gd name="f60" fmla="val 245"/>
              <a:gd name="f61" fmla="val 223838"/>
              <a:gd name="f62" fmla="val 311"/>
              <a:gd name="f63" fmla="val 223725"/>
              <a:gd name="f64" fmla="val 321"/>
              <a:gd name="f65" fmla="val 223611"/>
              <a:gd name="f66" fmla="val 330"/>
              <a:gd name="f67" fmla="val 223498"/>
              <a:gd name="f68" fmla="val 195446"/>
              <a:gd name="f69" fmla="val 1784"/>
              <a:gd name="f70" fmla="val 168244"/>
              <a:gd name="f71" fmla="val 8127"/>
              <a:gd name="f72" fmla="val 142486"/>
              <a:gd name="f73" fmla="val 19255"/>
              <a:gd name="f74" fmla="val 113925"/>
              <a:gd name="f75" fmla="val 31601"/>
              <a:gd name="f76" fmla="val 88412"/>
              <a:gd name="f77" fmla="val 49223"/>
              <a:gd name="f78" fmla="val 66646"/>
              <a:gd name="f79" fmla="val 24720"/>
              <a:gd name="f80" fmla="val 114840"/>
              <a:gd name="f81" fmla="val 1057"/>
              <a:gd name="f82" fmla="val 171746"/>
              <a:gd name="f83" fmla="val 231861"/>
              <a:gd name="f84" fmla="val 233229"/>
              <a:gd name="f85" fmla="val 234617"/>
              <a:gd name="f86" fmla="val 297714"/>
              <a:gd name="f87" fmla="val 23672"/>
              <a:gd name="f88" fmla="val 356092"/>
              <a:gd name="f89" fmla="val 66656"/>
              <a:gd name="f90" fmla="val 400369"/>
              <a:gd name="f91" fmla="val 88421"/>
              <a:gd name="f92" fmla="val 422786"/>
              <a:gd name="f93" fmla="val 113934"/>
              <a:gd name="f94" fmla="val 440398"/>
              <a:gd name="f95" fmla="val 452735"/>
              <a:gd name="f96" fmla="val 172048"/>
              <a:gd name="f97" fmla="val 465505"/>
              <a:gd name="f98" fmla="val 203507"/>
              <a:gd name="f99" fmla="val 236033"/>
              <a:gd name="f100" fmla="val 268502"/>
              <a:gd name="f101" fmla="val 471971"/>
              <a:gd name="f102" fmla="val 299951"/>
              <a:gd name="f103" fmla="val 465486"/>
              <a:gd name="f104" fmla="val 329504"/>
              <a:gd name="f105" fmla="val 452716"/>
              <a:gd name="f106" fmla="val 358056"/>
              <a:gd name="f107" fmla="val 440380"/>
              <a:gd name="f108" fmla="val 383559"/>
              <a:gd name="f109" fmla="val 422758"/>
              <a:gd name="f110" fmla="val 405315"/>
              <a:gd name="f111" fmla="val 400341"/>
              <a:gd name="f112" fmla="val 448289"/>
              <a:gd name="f113" fmla="val 356073"/>
              <a:gd name="f114" fmla="val 471952"/>
              <a:gd name="f115" fmla="val 297705"/>
              <a:gd name="f116" fmla="val 234796"/>
              <a:gd name="f117" fmla="val 233607"/>
              <a:gd name="f118" fmla="val 232427"/>
              <a:gd name="f119" fmla="val 232267"/>
              <a:gd name="f120" fmla="val 232116"/>
              <a:gd name="f121" fmla="val 341321"/>
              <a:gd name="f122" fmla="val 346927"/>
              <a:gd name="f123" fmla="val 350325"/>
              <a:gd name="f124" fmla="val 313212"/>
              <a:gd name="f125" fmla="val 355101"/>
              <a:gd name="f126" fmla="val 275212"/>
              <a:gd name="f127" fmla="val 355158"/>
              <a:gd name="f128" fmla="val 236684"/>
              <a:gd name="f129" fmla="val 462523"/>
              <a:gd name="f130" fmla="val 462353"/>
              <a:gd name="f131" fmla="val 294071"/>
              <a:gd name="f132" fmla="val 440870"/>
              <a:gd name="f133" fmla="val 348409"/>
              <a:gd name="f134" fmla="val 401870"/>
              <a:gd name="f135" fmla="val 390289"/>
              <a:gd name="f136" fmla="val 384031"/>
              <a:gd name="f137" fmla="val 372648"/>
              <a:gd name="f138" fmla="val 363700"/>
              <a:gd name="f139" fmla="val 358093"/>
              <a:gd name="f140" fmla="val 194172"/>
              <a:gd name="f141" fmla="val 458719"/>
              <a:gd name="f142" fmla="val 193143"/>
              <a:gd name="f143" fmla="val 458530"/>
              <a:gd name="f144" fmla="val 192124"/>
              <a:gd name="f145" fmla="val 458341"/>
              <a:gd name="f146" fmla="val 191095"/>
              <a:gd name="f147" fmla="val 458134"/>
              <a:gd name="f148" fmla="val 190283"/>
              <a:gd name="f149" fmla="val 457973"/>
              <a:gd name="f150" fmla="val 189481"/>
              <a:gd name="f151" fmla="val 457794"/>
              <a:gd name="f152" fmla="val 188679"/>
              <a:gd name="f153" fmla="val 457624"/>
              <a:gd name="f154" fmla="val 187669"/>
              <a:gd name="f155" fmla="val 457407"/>
              <a:gd name="f156" fmla="val 186650"/>
              <a:gd name="f157" fmla="val 457199"/>
              <a:gd name="f158" fmla="val 185640"/>
              <a:gd name="f159" fmla="val 456973"/>
              <a:gd name="f160" fmla="val 184837"/>
              <a:gd name="f161" fmla="val 456793"/>
              <a:gd name="f162" fmla="val 184035"/>
              <a:gd name="f163" fmla="val 456595"/>
              <a:gd name="f164" fmla="val 183233"/>
              <a:gd name="f165" fmla="val 456406"/>
              <a:gd name="f166" fmla="val 182223"/>
              <a:gd name="f167" fmla="val 456170"/>
              <a:gd name="f168" fmla="val 181222"/>
              <a:gd name="f169" fmla="val 455934"/>
              <a:gd name="f170" fmla="val 180212"/>
              <a:gd name="f171" fmla="val 455680"/>
              <a:gd name="f172" fmla="val 179419"/>
              <a:gd name="f173" fmla="val 455481"/>
              <a:gd name="f174" fmla="val 178627"/>
              <a:gd name="f175" fmla="val 455264"/>
              <a:gd name="f176" fmla="val 177834"/>
              <a:gd name="f177" fmla="val 455057"/>
              <a:gd name="f178" fmla="val 176833"/>
              <a:gd name="f179" fmla="val 454792"/>
              <a:gd name="f180" fmla="val 175833"/>
              <a:gd name="f181" fmla="val 454528"/>
              <a:gd name="f182" fmla="val 174832"/>
              <a:gd name="f183" fmla="val 454254"/>
              <a:gd name="f184" fmla="val 174039"/>
              <a:gd name="f185" fmla="val 454037"/>
              <a:gd name="f186" fmla="val 173256"/>
              <a:gd name="f187" fmla="val 453801"/>
              <a:gd name="f188" fmla="val 172463"/>
              <a:gd name="f189" fmla="val 453575"/>
              <a:gd name="f190" fmla="val 171472"/>
              <a:gd name="f191" fmla="val 453292"/>
              <a:gd name="f192" fmla="val 170481"/>
              <a:gd name="f193" fmla="val 452999"/>
              <a:gd name="f194" fmla="val 169490"/>
              <a:gd name="f195" fmla="val 452697"/>
              <a:gd name="f196" fmla="val 168707"/>
              <a:gd name="f197" fmla="val 452461"/>
              <a:gd name="f198" fmla="val 167923"/>
              <a:gd name="f199" fmla="val 452206"/>
              <a:gd name="f200" fmla="val 167140"/>
              <a:gd name="f201" fmla="val 451961"/>
              <a:gd name="f202" fmla="val 166158"/>
              <a:gd name="f203" fmla="val 451649"/>
              <a:gd name="f204" fmla="val 165177"/>
              <a:gd name="f205" fmla="val 451338"/>
              <a:gd name="f206" fmla="val 164195"/>
              <a:gd name="f207" fmla="val 451008"/>
              <a:gd name="f208" fmla="val 163421"/>
              <a:gd name="f209" fmla="val 450753"/>
              <a:gd name="f210" fmla="val 162647"/>
              <a:gd name="f211" fmla="val 450479"/>
              <a:gd name="f212" fmla="val 161873"/>
              <a:gd name="f213" fmla="val 450215"/>
              <a:gd name="f214" fmla="val 160901"/>
              <a:gd name="f215" fmla="val 449875"/>
              <a:gd name="f216" fmla="val 159919"/>
              <a:gd name="f217" fmla="val 449545"/>
              <a:gd name="f218" fmla="val 158956"/>
              <a:gd name="f219" fmla="val 449195"/>
              <a:gd name="f220" fmla="val 158183"/>
              <a:gd name="f221" fmla="val 448922"/>
              <a:gd name="f222" fmla="val 157418"/>
              <a:gd name="f223" fmla="val 448629"/>
              <a:gd name="f224" fmla="val 156653"/>
              <a:gd name="f225" fmla="val 448346"/>
              <a:gd name="f226" fmla="val 155691"/>
              <a:gd name="f227" fmla="val 447987"/>
              <a:gd name="f228" fmla="val 154728"/>
              <a:gd name="f229" fmla="val 447619"/>
              <a:gd name="f230" fmla="val 153765"/>
              <a:gd name="f231" fmla="val 447251"/>
              <a:gd name="f232" fmla="val 153001"/>
              <a:gd name="f233" fmla="val 446958"/>
              <a:gd name="f234" fmla="val 152246"/>
              <a:gd name="f235" fmla="val 446647"/>
              <a:gd name="f236" fmla="val 151481"/>
              <a:gd name="f237" fmla="val 446345"/>
              <a:gd name="f238" fmla="val 150528"/>
              <a:gd name="f239" fmla="val 445958"/>
              <a:gd name="f240" fmla="val 149574"/>
              <a:gd name="f241" fmla="val 445571"/>
              <a:gd name="f242" fmla="val 148621"/>
              <a:gd name="f243" fmla="val 445174"/>
              <a:gd name="f244" fmla="val 147866"/>
              <a:gd name="f245" fmla="val 444863"/>
              <a:gd name="f246" fmla="val 147111"/>
              <a:gd name="f247" fmla="val 444542"/>
              <a:gd name="f248" fmla="val 146365"/>
              <a:gd name="f249" fmla="val 444212"/>
              <a:gd name="f250" fmla="val 145421"/>
              <a:gd name="f251" fmla="val 443806"/>
              <a:gd name="f252" fmla="val 144478"/>
              <a:gd name="f253" fmla="val 443391"/>
              <a:gd name="f254" fmla="val 143534"/>
              <a:gd name="f255" fmla="val 442975"/>
              <a:gd name="f256" fmla="val 142788"/>
              <a:gd name="f257" fmla="val 442645"/>
              <a:gd name="f258" fmla="val 142042"/>
              <a:gd name="f259" fmla="val 442305"/>
              <a:gd name="f260" fmla="val 141297"/>
              <a:gd name="f261" fmla="val 441956"/>
              <a:gd name="f262" fmla="val 140362"/>
              <a:gd name="f263" fmla="val 441522"/>
              <a:gd name="f264" fmla="val 139428"/>
              <a:gd name="f265" fmla="val 441087"/>
              <a:gd name="f266" fmla="val 138493"/>
              <a:gd name="f267" fmla="val 440644"/>
              <a:gd name="f268" fmla="val 137757"/>
              <a:gd name="f269" fmla="val 440295"/>
              <a:gd name="f270" fmla="val 137021"/>
              <a:gd name="f271" fmla="val 439936"/>
              <a:gd name="f272" fmla="val 136285"/>
              <a:gd name="f273" fmla="val 439577"/>
              <a:gd name="f274" fmla="val 135360"/>
              <a:gd name="f275" fmla="val 439124"/>
              <a:gd name="f276" fmla="val 134435"/>
              <a:gd name="f277" fmla="val 438662"/>
              <a:gd name="f278" fmla="val 133519"/>
              <a:gd name="f279" fmla="val 438199"/>
              <a:gd name="f280" fmla="val 132793"/>
              <a:gd name="f281" fmla="val 437831"/>
              <a:gd name="f282" fmla="val 132056"/>
              <a:gd name="f283" fmla="val 437454"/>
              <a:gd name="f284" fmla="val 131330"/>
              <a:gd name="f285" fmla="val 437076"/>
              <a:gd name="f286" fmla="val 130414"/>
              <a:gd name="f287" fmla="val 436595"/>
              <a:gd name="f288" fmla="val 129508"/>
              <a:gd name="f289" fmla="val 436113"/>
              <a:gd name="f290" fmla="val 128602"/>
              <a:gd name="f291" fmla="val 435622"/>
              <a:gd name="f292" fmla="val 127875"/>
              <a:gd name="f293" fmla="val 435235"/>
              <a:gd name="f294" fmla="val 127158"/>
              <a:gd name="f295" fmla="val 434839"/>
              <a:gd name="f296" fmla="val 126440"/>
              <a:gd name="f297" fmla="val 434443"/>
              <a:gd name="f298" fmla="val 125544"/>
              <a:gd name="f299" fmla="val 433942"/>
              <a:gd name="f300" fmla="val 124647"/>
              <a:gd name="f301" fmla="val 433442"/>
              <a:gd name="f302" fmla="val 123750"/>
              <a:gd name="f303" fmla="val 432923"/>
              <a:gd name="f304" fmla="val 123033"/>
              <a:gd name="f305" fmla="val 432517"/>
              <a:gd name="f306" fmla="val 122316"/>
              <a:gd name="f307" fmla="val 432102"/>
              <a:gd name="f308" fmla="val 121608"/>
              <a:gd name="f309" fmla="val 431687"/>
              <a:gd name="f310" fmla="val 120720"/>
              <a:gd name="f311" fmla="val 431167"/>
              <a:gd name="f312" fmla="val 119843"/>
              <a:gd name="f313" fmla="val 430639"/>
              <a:gd name="f314" fmla="val 118965"/>
              <a:gd name="f315" fmla="val 430110"/>
              <a:gd name="f316" fmla="val 118257"/>
              <a:gd name="f317" fmla="val 429676"/>
              <a:gd name="f318" fmla="val 117549"/>
              <a:gd name="f319" fmla="val 429251"/>
              <a:gd name="f320" fmla="val 116841"/>
              <a:gd name="f321" fmla="val 428808"/>
              <a:gd name="f322" fmla="val 115973"/>
              <a:gd name="f323" fmla="val 428270"/>
              <a:gd name="f324" fmla="val 115104"/>
              <a:gd name="f325" fmla="val 427713"/>
              <a:gd name="f326" fmla="val 114236"/>
              <a:gd name="f327" fmla="val 427165"/>
              <a:gd name="f328" fmla="val 113538"/>
              <a:gd name="f329" fmla="val 426712"/>
              <a:gd name="f330" fmla="val 112839"/>
              <a:gd name="f331" fmla="val 426269"/>
              <a:gd name="f332" fmla="val 112141"/>
              <a:gd name="f333" fmla="val 425806"/>
              <a:gd name="f334" fmla="val 111282"/>
              <a:gd name="f335" fmla="val 425240"/>
              <a:gd name="f336" fmla="val 110432"/>
              <a:gd name="f337" fmla="val 424674"/>
              <a:gd name="f338" fmla="val 109583"/>
              <a:gd name="f339" fmla="val 424098"/>
              <a:gd name="f340" fmla="val 108884"/>
              <a:gd name="f341" fmla="val 423626"/>
              <a:gd name="f342" fmla="val 108195"/>
              <a:gd name="f343" fmla="val 423163"/>
              <a:gd name="f344" fmla="val 107506"/>
              <a:gd name="f345" fmla="val 422682"/>
              <a:gd name="f346" fmla="val 106666"/>
              <a:gd name="f347" fmla="val 422097"/>
              <a:gd name="f348" fmla="val 105836"/>
              <a:gd name="f349" fmla="val 421512"/>
              <a:gd name="f350" fmla="val 104996"/>
              <a:gd name="f351" fmla="val 420917"/>
              <a:gd name="f352" fmla="val 104307"/>
              <a:gd name="f353" fmla="val 420426"/>
              <a:gd name="f354" fmla="val 103618"/>
              <a:gd name="f355" fmla="val 419935"/>
              <a:gd name="f356" fmla="val 102938"/>
              <a:gd name="f357" fmla="val 419435"/>
              <a:gd name="f358" fmla="val 102117"/>
              <a:gd name="f359" fmla="val 418831"/>
              <a:gd name="f360" fmla="val 101296"/>
              <a:gd name="f361" fmla="val 418227"/>
              <a:gd name="f362" fmla="val 100475"/>
              <a:gd name="f363" fmla="val 417614"/>
              <a:gd name="f364" fmla="val 99795"/>
              <a:gd name="f365" fmla="val 417104"/>
              <a:gd name="f366" fmla="val 99115"/>
              <a:gd name="f367" fmla="val 416594"/>
              <a:gd name="f368" fmla="val 98436"/>
              <a:gd name="f369" fmla="val 416075"/>
              <a:gd name="f370" fmla="val 97624"/>
              <a:gd name="f371" fmla="val 415452"/>
              <a:gd name="f372" fmla="val 96831"/>
              <a:gd name="f373" fmla="val 414820"/>
              <a:gd name="f374" fmla="val 96029"/>
              <a:gd name="f375" fmla="val 414197"/>
              <a:gd name="f376" fmla="val 95359"/>
              <a:gd name="f377" fmla="val 413668"/>
              <a:gd name="f378" fmla="val 94679"/>
              <a:gd name="f379" fmla="val 413140"/>
              <a:gd name="f380" fmla="val 94018"/>
              <a:gd name="f381" fmla="val 412592"/>
              <a:gd name="f382" fmla="val 93226"/>
              <a:gd name="f383" fmla="val 411950"/>
              <a:gd name="f384" fmla="val 92452"/>
              <a:gd name="f385" fmla="val 411309"/>
              <a:gd name="f386" fmla="val 91668"/>
              <a:gd name="f387" fmla="val 410657"/>
              <a:gd name="f388" fmla="val 90998"/>
              <a:gd name="f389" fmla="val 410100"/>
              <a:gd name="f390" fmla="val 90337"/>
              <a:gd name="f391" fmla="val 409553"/>
              <a:gd name="f392" fmla="val 89677"/>
              <a:gd name="f393" fmla="val 408996"/>
              <a:gd name="f394" fmla="val 88903"/>
              <a:gd name="f395" fmla="val 408345"/>
              <a:gd name="f396" fmla="val 88148"/>
              <a:gd name="f397" fmla="val 407675"/>
              <a:gd name="f398" fmla="val 87383"/>
              <a:gd name="f399" fmla="val 407014"/>
              <a:gd name="f400" fmla="val 86722"/>
              <a:gd name="f401" fmla="val 406438"/>
              <a:gd name="f402" fmla="val 86062"/>
              <a:gd name="f403" fmla="val 405862"/>
              <a:gd name="f404" fmla="val 85410"/>
              <a:gd name="f405" fmla="val 405287"/>
              <a:gd name="f406" fmla="val 84665"/>
              <a:gd name="f407" fmla="val 404617"/>
              <a:gd name="f408" fmla="val 83919"/>
              <a:gd name="f409" fmla="val 403937"/>
              <a:gd name="f410" fmla="val 83173"/>
              <a:gd name="f411" fmla="val 403257"/>
              <a:gd name="f412" fmla="val 82522"/>
              <a:gd name="f413" fmla="val 402663"/>
              <a:gd name="f414" fmla="val 81862"/>
              <a:gd name="f415" fmla="val 402059"/>
              <a:gd name="f416" fmla="val 81220"/>
              <a:gd name="f417" fmla="val 401455"/>
              <a:gd name="f418" fmla="val 80493"/>
              <a:gd name="f419" fmla="val 400766"/>
              <a:gd name="f420" fmla="val 79766"/>
              <a:gd name="f421" fmla="val 400076"/>
              <a:gd name="f422" fmla="val 79049"/>
              <a:gd name="f423" fmla="val 399378"/>
              <a:gd name="f424" fmla="val 78398"/>
              <a:gd name="f425" fmla="val 398755"/>
              <a:gd name="f426" fmla="val 77756"/>
              <a:gd name="f427" fmla="val 398132"/>
              <a:gd name="f428" fmla="val 77114"/>
              <a:gd name="f429" fmla="val 397509"/>
              <a:gd name="f430" fmla="val 76972"/>
              <a:gd name="f431" fmla="val 397377"/>
              <a:gd name="f432" fmla="val 76840"/>
              <a:gd name="f433" fmla="val 397235"/>
              <a:gd name="f434" fmla="val 76708"/>
              <a:gd name="f435" fmla="val 397103"/>
              <a:gd name="f436" fmla="val 93424"/>
              <a:gd name="f437" fmla="val 380557"/>
              <a:gd name="f438" fmla="val 112433"/>
              <a:gd name="f439" fmla="val 366824"/>
              <a:gd name="f440" fmla="val 133331"/>
              <a:gd name="f441" fmla="val 356177"/>
              <a:gd name="f442" fmla="val 143232"/>
              <a:gd name="f443" fmla="val 389524"/>
              <a:gd name="f444" fmla="val 157173"/>
              <a:gd name="f445" fmla="val 417651"/>
              <a:gd name="f446" fmla="val 173822"/>
              <a:gd name="f447" fmla="val 437737"/>
              <a:gd name="f448" fmla="val 181156"/>
              <a:gd name="f449" fmla="val 446581"/>
              <a:gd name="f450" fmla="val 188943"/>
              <a:gd name="f451" fmla="val 453773"/>
              <a:gd name="f452" fmla="val 197041"/>
              <a:gd name="f453" fmla="val 459247"/>
              <a:gd name="f454" fmla="val 196900"/>
              <a:gd name="f455" fmla="val 459219"/>
              <a:gd name="f456" fmla="val 196749"/>
              <a:gd name="f457" fmla="val 459200"/>
              <a:gd name="f458" fmla="val 196607"/>
              <a:gd name="f459" fmla="val 459181"/>
              <a:gd name="f460" fmla="val 195786"/>
              <a:gd name="f461" fmla="val 459021"/>
              <a:gd name="f462" fmla="val 194974"/>
              <a:gd name="f463" fmla="val 458870"/>
              <a:gd name="f464" fmla="val 70120"/>
              <a:gd name="f465" fmla="val 390307"/>
              <a:gd name="f466" fmla="val 31110"/>
              <a:gd name="f467" fmla="val 9618"/>
              <a:gd name="f468" fmla="val 9448"/>
              <a:gd name="f469" fmla="val 236674"/>
              <a:gd name="f470" fmla="val 116879"/>
              <a:gd name="f471" fmla="val 116936"/>
              <a:gd name="f472" fmla="val 275203"/>
              <a:gd name="f473" fmla="val 121712"/>
              <a:gd name="f474" fmla="val 313194"/>
              <a:gd name="f475" fmla="val 130716"/>
              <a:gd name="f476" fmla="val 346899"/>
              <a:gd name="f477" fmla="val 108309"/>
              <a:gd name="f478" fmla="val 358084"/>
              <a:gd name="f479" fmla="val 87959"/>
              <a:gd name="f480" fmla="val 372657"/>
              <a:gd name="f481" fmla="val 70110"/>
              <a:gd name="f482" fmla="val 81710"/>
              <a:gd name="f483" fmla="val 99361"/>
              <a:gd name="f484" fmla="val 130707"/>
              <a:gd name="f485" fmla="val 125100"/>
              <a:gd name="f486" fmla="val 122344"/>
              <a:gd name="f487" fmla="val 156446"/>
              <a:gd name="f488" fmla="val 117615"/>
              <a:gd name="f489" fmla="val 191567"/>
              <a:gd name="f490" fmla="val 116964"/>
              <a:gd name="f491" fmla="val 227245"/>
              <a:gd name="f492" fmla="val 11676"/>
              <a:gd name="f493" fmla="val 172897"/>
              <a:gd name="f494" fmla="val 33016"/>
              <a:gd name="f495" fmla="val 121561"/>
              <a:gd name="f496" fmla="val 80984"/>
              <a:gd name="f497" fmla="val 70781"/>
              <a:gd name="f498" fmla="val 81559"/>
              <a:gd name="f499" fmla="val 70233"/>
              <a:gd name="f500" fmla="val 82145"/>
              <a:gd name="f501" fmla="val 69705"/>
              <a:gd name="f502" fmla="val 82730"/>
              <a:gd name="f503" fmla="val 69167"/>
              <a:gd name="f504" fmla="val 83485"/>
              <a:gd name="f505" fmla="val 68477"/>
              <a:gd name="f506" fmla="val 84240"/>
              <a:gd name="f507" fmla="val 67779"/>
              <a:gd name="f508" fmla="val 84995"/>
              <a:gd name="f509" fmla="val 67099"/>
              <a:gd name="f510" fmla="val 85590"/>
              <a:gd name="f511" fmla="val 66561"/>
              <a:gd name="f512" fmla="val 86203"/>
              <a:gd name="f513" fmla="val 66033"/>
              <a:gd name="f514" fmla="val 86807"/>
              <a:gd name="f515" fmla="val 65504"/>
              <a:gd name="f516" fmla="val 87562"/>
              <a:gd name="f517" fmla="val 64834"/>
              <a:gd name="f518" fmla="val 88327"/>
              <a:gd name="f519" fmla="val 64173"/>
              <a:gd name="f520" fmla="val 89092"/>
              <a:gd name="f521" fmla="val 63513"/>
              <a:gd name="f522" fmla="val 89705"/>
              <a:gd name="f523" fmla="val 62984"/>
              <a:gd name="f524" fmla="val 90328"/>
              <a:gd name="f525" fmla="val 62474"/>
              <a:gd name="f526" fmla="val 90951"/>
              <a:gd name="f527" fmla="val 61955"/>
              <a:gd name="f528" fmla="val 91725"/>
              <a:gd name="f529" fmla="val 61314"/>
              <a:gd name="f530" fmla="val 92499"/>
              <a:gd name="f531" fmla="val 60672"/>
              <a:gd name="f532" fmla="val 93273"/>
              <a:gd name="f533" fmla="val 60039"/>
              <a:gd name="f534" fmla="val 93896"/>
              <a:gd name="f535" fmla="val 59530"/>
              <a:gd name="f536" fmla="val 94528"/>
              <a:gd name="f537" fmla="val 59029"/>
              <a:gd name="f538" fmla="val 95161"/>
              <a:gd name="f539" fmla="val 58520"/>
              <a:gd name="f540" fmla="val 95944"/>
              <a:gd name="f541" fmla="val 57897"/>
              <a:gd name="f542" fmla="val 96737"/>
              <a:gd name="f543" fmla="val 57274"/>
              <a:gd name="f544" fmla="val 97530"/>
              <a:gd name="f545" fmla="val 56660"/>
              <a:gd name="f546" fmla="val 98162"/>
              <a:gd name="f547" fmla="val 56169"/>
              <a:gd name="f548" fmla="val 98804"/>
              <a:gd name="f549" fmla="val 55679"/>
              <a:gd name="f550" fmla="val 99446"/>
              <a:gd name="f551" fmla="val 55197"/>
              <a:gd name="f552" fmla="val 100248"/>
              <a:gd name="f553" fmla="val 54593"/>
              <a:gd name="f554" fmla="val 101050"/>
              <a:gd name="f555" fmla="val 53989"/>
              <a:gd name="f556" fmla="val 101862"/>
              <a:gd name="f557" fmla="val 53395"/>
              <a:gd name="f558" fmla="val 102504"/>
              <a:gd name="f559" fmla="val 52923"/>
              <a:gd name="f560" fmla="val 103155"/>
              <a:gd name="f561" fmla="val 52451"/>
              <a:gd name="f562" fmla="val 103806"/>
              <a:gd name="f563" fmla="val 51979"/>
              <a:gd name="f564" fmla="val 104628"/>
              <a:gd name="f565" fmla="val 51384"/>
              <a:gd name="f566" fmla="val 105449"/>
              <a:gd name="f567" fmla="val 50808"/>
              <a:gd name="f568" fmla="val 106279"/>
              <a:gd name="f569" fmla="val 50223"/>
              <a:gd name="f570" fmla="val 106931"/>
              <a:gd name="f571" fmla="val 49770"/>
              <a:gd name="f572" fmla="val 107582"/>
              <a:gd name="f573" fmla="val 49317"/>
              <a:gd name="f574" fmla="val 108233"/>
              <a:gd name="f575" fmla="val 48864"/>
              <a:gd name="f576" fmla="val 109073"/>
              <a:gd name="f577" fmla="val 48288"/>
              <a:gd name="f578" fmla="val 109923"/>
              <a:gd name="f579" fmla="val 47722"/>
              <a:gd name="f580" fmla="val 110763"/>
              <a:gd name="f581" fmla="val 47156"/>
              <a:gd name="f582" fmla="val 111414"/>
              <a:gd name="f583" fmla="val 46721"/>
              <a:gd name="f584" fmla="val 112075"/>
              <a:gd name="f585" fmla="val 46287"/>
              <a:gd name="f586" fmla="val 112735"/>
              <a:gd name="f587" fmla="val 45862"/>
              <a:gd name="f588" fmla="val 113604"/>
              <a:gd name="f589" fmla="val 45306"/>
              <a:gd name="f590" fmla="val 114472"/>
              <a:gd name="f591" fmla="val 44749"/>
              <a:gd name="f592" fmla="val 115340"/>
              <a:gd name="f593" fmla="val 44201"/>
              <a:gd name="f594" fmla="val 115992"/>
              <a:gd name="f595" fmla="val 43786"/>
              <a:gd name="f596" fmla="val 116643"/>
              <a:gd name="f597" fmla="val 43380"/>
              <a:gd name="f598" fmla="val 117304"/>
              <a:gd name="f599" fmla="val 42974"/>
              <a:gd name="f600" fmla="val 118200"/>
              <a:gd name="f601" fmla="val 42427"/>
              <a:gd name="f602" fmla="val 119106"/>
              <a:gd name="f603" fmla="val 41879"/>
              <a:gd name="f604" fmla="val 120003"/>
              <a:gd name="f605" fmla="val 41341"/>
              <a:gd name="f606" fmla="val 120645"/>
              <a:gd name="f607" fmla="val 40954"/>
              <a:gd name="f608" fmla="val 121287"/>
              <a:gd name="f609" fmla="val 40567"/>
              <a:gd name="f610" fmla="val 121938"/>
              <a:gd name="f611" fmla="val 40190"/>
              <a:gd name="f612" fmla="val 122872"/>
              <a:gd name="f613" fmla="val 39642"/>
              <a:gd name="f614" fmla="val 123816"/>
              <a:gd name="f615" fmla="val 39114"/>
              <a:gd name="f616" fmla="val 124760"/>
              <a:gd name="f617" fmla="val 38576"/>
              <a:gd name="f618" fmla="val 125393"/>
              <a:gd name="f619" fmla="val 38217"/>
              <a:gd name="f620" fmla="val 126016"/>
              <a:gd name="f621" fmla="val 37858"/>
              <a:gd name="f622" fmla="val 126648"/>
              <a:gd name="f623" fmla="val 37519"/>
              <a:gd name="f624" fmla="val 127639"/>
              <a:gd name="f625" fmla="val 36971"/>
              <a:gd name="f626" fmla="val 128639"/>
              <a:gd name="f627" fmla="val 36443"/>
              <a:gd name="f628" fmla="val 129640"/>
              <a:gd name="f629" fmla="val 35905"/>
              <a:gd name="f630" fmla="val 130235"/>
              <a:gd name="f631" fmla="val 35593"/>
              <a:gd name="f632" fmla="val 130829"/>
              <a:gd name="f633" fmla="val 35263"/>
              <a:gd name="f634" fmla="val 131424"/>
              <a:gd name="f635" fmla="val 34951"/>
              <a:gd name="f636" fmla="val 132509"/>
              <a:gd name="f637" fmla="val 34385"/>
              <a:gd name="f638" fmla="val 133595"/>
              <a:gd name="f639" fmla="val 33847"/>
              <a:gd name="f640" fmla="val 134690"/>
              <a:gd name="f641" fmla="val 33300"/>
              <a:gd name="f642" fmla="val 135218"/>
              <a:gd name="f643" fmla="val 33035"/>
              <a:gd name="f644" fmla="val 135737"/>
              <a:gd name="f645" fmla="val 32762"/>
              <a:gd name="f646" fmla="val 136275"/>
              <a:gd name="f647" fmla="val 32507"/>
              <a:gd name="f648" fmla="val 137550"/>
              <a:gd name="f649" fmla="val 31884"/>
              <a:gd name="f650" fmla="val 138843"/>
              <a:gd name="f651" fmla="val 31270"/>
              <a:gd name="f652" fmla="val 140126"/>
              <a:gd name="f653" fmla="val 30676"/>
              <a:gd name="f654" fmla="val 140476"/>
              <a:gd name="f655" fmla="val 30515"/>
              <a:gd name="f656" fmla="val 140825"/>
              <a:gd name="f657" fmla="val 30336"/>
              <a:gd name="f658" fmla="val 141183"/>
              <a:gd name="f659" fmla="val 30175"/>
              <a:gd name="f660" fmla="val 142845"/>
              <a:gd name="f661" fmla="val 29411"/>
              <a:gd name="f662" fmla="val 144515"/>
              <a:gd name="f663" fmla="val 28665"/>
              <a:gd name="f664" fmla="val 146205"/>
              <a:gd name="f665" fmla="val 27929"/>
              <a:gd name="f666" fmla="val 162571"/>
              <a:gd name="f667" fmla="val 20859"/>
              <a:gd name="f668" fmla="val 179542"/>
              <a:gd name="f669" fmla="val 15810"/>
              <a:gd name="f670" fmla="val 196966"/>
              <a:gd name="f671" fmla="val 12789"/>
              <a:gd name="f672" fmla="val 188877"/>
              <a:gd name="f673" fmla="val 18264"/>
              <a:gd name="f674" fmla="val 181100"/>
              <a:gd name="f675" fmla="val 25447"/>
              <a:gd name="f676" fmla="val 173785"/>
              <a:gd name="f677" fmla="val 34281"/>
              <a:gd name="f678" fmla="val 157144"/>
              <a:gd name="f679" fmla="val 54376"/>
              <a:gd name="f680" fmla="val 143203"/>
              <a:gd name="f681" fmla="val 82484"/>
              <a:gd name="f682" fmla="val 133302"/>
              <a:gd name="f683" fmla="val 115831"/>
              <a:gd name="f684" fmla="val 112405"/>
              <a:gd name="f685" fmla="val 105203"/>
              <a:gd name="f686" fmla="val 93396"/>
              <a:gd name="f687" fmla="val 91470"/>
              <a:gd name="f688" fmla="val 76670"/>
              <a:gd name="f689" fmla="val 74924"/>
              <a:gd name="f690" fmla="val 76793"/>
              <a:gd name="f691" fmla="val 74801"/>
              <a:gd name="f692" fmla="val 76916"/>
              <a:gd name="f693" fmla="val 74679"/>
              <a:gd name="f694" fmla="val 77038"/>
              <a:gd name="f695" fmla="val 74556"/>
              <a:gd name="f696" fmla="val 77595"/>
              <a:gd name="f697" fmla="val 74009"/>
              <a:gd name="f698" fmla="val 78152"/>
              <a:gd name="f699" fmla="val 73480"/>
              <a:gd name="f700" fmla="val 78709"/>
              <a:gd name="f701" fmla="val 72942"/>
              <a:gd name="f702" fmla="val 79474"/>
              <a:gd name="f703" fmla="val 72225"/>
              <a:gd name="f704" fmla="val 80229"/>
              <a:gd name="f705" fmla="val 71498"/>
              <a:gd name="f706" fmla="val 240714"/>
              <a:gd name="f707" fmla="val 322217"/>
              <a:gd name="f708" fmla="val 345719"/>
              <a:gd name="f709" fmla="val 345663"/>
              <a:gd name="f710" fmla="val 273759"/>
              <a:gd name="f711" fmla="val 341160"/>
              <a:gd name="f712" fmla="val 310296"/>
              <a:gd name="f713" fmla="val 332656"/>
              <a:gd name="f714" fmla="val 342812"/>
              <a:gd name="f715" fmla="val 303651"/>
              <a:gd name="f716" fmla="val 329749"/>
              <a:gd name="f717" fmla="val 272768"/>
              <a:gd name="f718" fmla="val 322840"/>
              <a:gd name="f719" fmla="val 231275"/>
              <a:gd name="f720" fmla="val 140343"/>
              <a:gd name="f721" fmla="val 200090"/>
              <a:gd name="f722" fmla="val 139720"/>
              <a:gd name="f723" fmla="val 170075"/>
              <a:gd name="f724" fmla="val 132877"/>
              <a:gd name="f725" fmla="val 141920"/>
              <a:gd name="f726" fmla="val 119994"/>
              <a:gd name="f727" fmla="val 161005"/>
              <a:gd name="f728" fmla="val 54565"/>
              <a:gd name="f729" fmla="val 194720"/>
              <a:gd name="f730" fmla="val 13054"/>
              <a:gd name="f731" fmla="val 9684"/>
              <a:gd name="f732" fmla="val 139381"/>
              <a:gd name="f733" fmla="val 129206"/>
              <a:gd name="f734" fmla="val 168367"/>
              <a:gd name="f735" fmla="val 142259"/>
              <a:gd name="f736" fmla="val 199231"/>
              <a:gd name="f737" fmla="val 149159"/>
              <a:gd name="f738" fmla="val 149773"/>
              <a:gd name="f739" fmla="val 227236"/>
              <a:gd name="f740" fmla="val 126403"/>
              <a:gd name="f741" fmla="val 127044"/>
              <a:gd name="f742" fmla="val 193021"/>
              <a:gd name="f743" fmla="val 131499"/>
              <a:gd name="f744" fmla="val 159353"/>
              <a:gd name="f745" fmla="val 199250"/>
              <a:gd name="f746" fmla="val 322830"/>
              <a:gd name="f747" fmla="val 168386"/>
              <a:gd name="f748" fmla="val 329740"/>
              <a:gd name="f749" fmla="val 342793"/>
              <a:gd name="f750" fmla="val 130876"/>
              <a:gd name="f751" fmla="val 126365"/>
              <a:gd name="f752" fmla="val 126318"/>
              <a:gd name="f753" fmla="val 331656"/>
              <a:gd name="f754" fmla="val 462324"/>
              <a:gd name="f755" fmla="val 194757"/>
              <a:gd name="f756" fmla="val 459002"/>
              <a:gd name="f757" fmla="val 161014"/>
              <a:gd name="f758" fmla="val 417481"/>
              <a:gd name="f759" fmla="val 352015"/>
              <a:gd name="f760" fmla="val 170094"/>
              <a:gd name="f761" fmla="val 339122"/>
              <a:gd name="f762" fmla="val 200109"/>
              <a:gd name="f763" fmla="val 332288"/>
              <a:gd name="f764" fmla="val 149150"/>
              <a:gd name="f765" fmla="val 142241"/>
              <a:gd name="f766" fmla="val 332647"/>
              <a:gd name="f767" fmla="val 129178"/>
              <a:gd name="f768" fmla="val 340528"/>
              <a:gd name="f769" fmla="val 159315"/>
              <a:gd name="f770" fmla="val 344992"/>
              <a:gd name="f771" fmla="val 193002"/>
              <a:gd name="f772" fmla="val 345634"/>
              <a:gd name="f773" fmla="val 9675"/>
              <a:gd name="f774" fmla="val 277242"/>
              <a:gd name="f775" fmla="val 12969"/>
              <a:gd name="f776" fmla="val 310994"/>
              <a:gd name="f777" fmla="val 54489"/>
              <a:gd name="f778" fmla="val 330108"/>
              <a:gd name="f779" fmla="val 119965"/>
              <a:gd name="f780" fmla="val 301943"/>
              <a:gd name="f781" fmla="val 132868"/>
              <a:gd name="f782" fmla="val 271918"/>
              <a:gd name="f783" fmla="val 139711"/>
              <a:gd name="f784" fmla="val 271909"/>
              <a:gd name="f785" fmla="val 332279"/>
              <a:gd name="f786" fmla="val 339131"/>
              <a:gd name="f787" fmla="val 330117"/>
              <a:gd name="f788" fmla="val 352024"/>
              <a:gd name="f789" fmla="val 311013"/>
              <a:gd name="f790" fmla="val 277280"/>
              <a:gd name="f791" fmla="val 458993"/>
              <a:gd name="f792" fmla="val 462315"/>
              <a:gd name="f793" fmla="val 355073"/>
              <a:gd name="f794" fmla="val 354422"/>
              <a:gd name="f795" fmla="val 191539"/>
              <a:gd name="f796" fmla="val 349684"/>
              <a:gd name="f797" fmla="val 156408"/>
              <a:gd name="f798" fmla="val 125062"/>
              <a:gd name="f799" fmla="val 113896"/>
              <a:gd name="f800" fmla="val 99342"/>
              <a:gd name="f801" fmla="val 401860"/>
              <a:gd name="f802" fmla="val 81701"/>
              <a:gd name="f803" fmla="val 438954"/>
              <a:gd name="f804" fmla="val 121551"/>
              <a:gd name="f805" fmla="val 460286"/>
              <a:gd name="f806" fmla="val 172878"/>
              <a:gd name="f807" fmla="val 462362"/>
              <a:gd name="f808" fmla="val 325766"/>
              <a:gd name="f809" fmla="val 27938"/>
              <a:gd name="f810" fmla="val 327437"/>
              <a:gd name="f811" fmla="val 28656"/>
              <a:gd name="f812" fmla="val 329098"/>
              <a:gd name="f813" fmla="val 29401"/>
              <a:gd name="f814" fmla="val 330740"/>
              <a:gd name="f815" fmla="val 30166"/>
              <a:gd name="f816" fmla="val 331288"/>
              <a:gd name="f817" fmla="val 30421"/>
              <a:gd name="f818" fmla="val 331835"/>
              <a:gd name="f819" fmla="val 30685"/>
              <a:gd name="f820" fmla="val 332382"/>
              <a:gd name="f821" fmla="val 30949"/>
              <a:gd name="f822" fmla="val 333477"/>
              <a:gd name="f823" fmla="val 31459"/>
              <a:gd name="f824" fmla="val 334563"/>
              <a:gd name="f825" fmla="val 31978"/>
              <a:gd name="f826" fmla="val 335648"/>
              <a:gd name="f827" fmla="val 336309"/>
              <a:gd name="f828" fmla="val 32828"/>
              <a:gd name="f829" fmla="val 336951"/>
              <a:gd name="f830" fmla="val 33167"/>
              <a:gd name="f831" fmla="val 337602"/>
              <a:gd name="f832" fmla="val 33488"/>
              <a:gd name="f833" fmla="val 338565"/>
              <a:gd name="f834" fmla="val 33970"/>
              <a:gd name="f835" fmla="val 339527"/>
              <a:gd name="f836" fmla="val 34451"/>
              <a:gd name="f837" fmla="val 340490"/>
              <a:gd name="f838" fmla="val 341179"/>
              <a:gd name="f839" fmla="val 35310"/>
              <a:gd name="f840" fmla="val 341868"/>
              <a:gd name="f841" fmla="val 35688"/>
              <a:gd name="f842" fmla="val 342557"/>
              <a:gd name="f843" fmla="val 36046"/>
              <a:gd name="f844" fmla="val 343463"/>
              <a:gd name="f845" fmla="val 36528"/>
              <a:gd name="f846" fmla="val 344370"/>
              <a:gd name="f847" fmla="val 37009"/>
              <a:gd name="f848" fmla="val 345266"/>
              <a:gd name="f849" fmla="val 37500"/>
              <a:gd name="f850" fmla="val 345974"/>
              <a:gd name="f851" fmla="val 37887"/>
              <a:gd name="f852" fmla="val 346673"/>
              <a:gd name="f853" fmla="val 38283"/>
              <a:gd name="f854" fmla="val 347371"/>
              <a:gd name="f855" fmla="val 38680"/>
              <a:gd name="f856" fmla="val 348239"/>
              <a:gd name="f857" fmla="val 39170"/>
              <a:gd name="f858" fmla="val 349117"/>
              <a:gd name="f859" fmla="val 39661"/>
              <a:gd name="f860" fmla="val 349976"/>
              <a:gd name="f861" fmla="val 40171"/>
              <a:gd name="f862" fmla="val 350684"/>
              <a:gd name="f863" fmla="val 40586"/>
              <a:gd name="f864" fmla="val 351382"/>
              <a:gd name="f865" fmla="val 41002"/>
              <a:gd name="f866" fmla="val 352081"/>
              <a:gd name="f867" fmla="val 41426"/>
              <a:gd name="f868" fmla="val 352930"/>
              <a:gd name="f869" fmla="val 41927"/>
              <a:gd name="f870" fmla="val 353770"/>
              <a:gd name="f871" fmla="val 42436"/>
              <a:gd name="f872" fmla="val 354610"/>
              <a:gd name="f873" fmla="val 42955"/>
              <a:gd name="f874" fmla="val 355318"/>
              <a:gd name="f875" fmla="val 43390"/>
              <a:gd name="f876" fmla="val 356017"/>
              <a:gd name="f877" fmla="val 43833"/>
              <a:gd name="f878" fmla="val 356715"/>
              <a:gd name="f879" fmla="val 44277"/>
              <a:gd name="f880" fmla="val 357536"/>
              <a:gd name="f881" fmla="val 44796"/>
              <a:gd name="f882" fmla="val 358358"/>
              <a:gd name="f883" fmla="val 45315"/>
              <a:gd name="f884" fmla="val 359179"/>
              <a:gd name="f885" fmla="val 45844"/>
              <a:gd name="f886" fmla="val 359877"/>
              <a:gd name="f887" fmla="val 46297"/>
              <a:gd name="f888" fmla="val 360576"/>
              <a:gd name="f889" fmla="val 46759"/>
              <a:gd name="f890" fmla="val 361274"/>
              <a:gd name="f891" fmla="val 47222"/>
              <a:gd name="f892" fmla="val 362076"/>
              <a:gd name="f893" fmla="val 47760"/>
              <a:gd name="f894" fmla="val 362879"/>
              <a:gd name="f895" fmla="val 48298"/>
              <a:gd name="f896" fmla="val 363681"/>
              <a:gd name="f897" fmla="val 48836"/>
              <a:gd name="f898" fmla="val 364370"/>
              <a:gd name="f899" fmla="val 49308"/>
              <a:gd name="f900" fmla="val 365059"/>
              <a:gd name="f901" fmla="val 49789"/>
              <a:gd name="f902" fmla="val 365748"/>
              <a:gd name="f903" fmla="val 50270"/>
              <a:gd name="f904" fmla="val 366541"/>
              <a:gd name="f905" fmla="val 50827"/>
              <a:gd name="f906" fmla="val 367324"/>
              <a:gd name="f907" fmla="val 368108"/>
              <a:gd name="f908" fmla="val 51941"/>
              <a:gd name="f909" fmla="val 368787"/>
              <a:gd name="f910" fmla="val 52432"/>
              <a:gd name="f911" fmla="val 369467"/>
              <a:gd name="f912" fmla="val 370147"/>
              <a:gd name="f913" fmla="val 53423"/>
              <a:gd name="f914" fmla="val 370920"/>
              <a:gd name="f915" fmla="val 53999"/>
              <a:gd name="f916" fmla="val 371694"/>
              <a:gd name="f917" fmla="val 54574"/>
              <a:gd name="f918" fmla="val 372468"/>
              <a:gd name="f919" fmla="val 55160"/>
              <a:gd name="f920" fmla="val 373139"/>
              <a:gd name="f921" fmla="val 55669"/>
              <a:gd name="f922" fmla="val 373809"/>
              <a:gd name="f923" fmla="val 56179"/>
              <a:gd name="f924" fmla="val 374469"/>
              <a:gd name="f925" fmla="val 56689"/>
              <a:gd name="f926" fmla="val 375234"/>
              <a:gd name="f927" fmla="val 57283"/>
              <a:gd name="f928" fmla="val 375998"/>
              <a:gd name="f929" fmla="val 57878"/>
              <a:gd name="f930" fmla="val 376754"/>
              <a:gd name="f931" fmla="val 58482"/>
              <a:gd name="f932" fmla="val 377405"/>
              <a:gd name="f933" fmla="val 59001"/>
              <a:gd name="f934" fmla="val 378066"/>
              <a:gd name="f935" fmla="val 59520"/>
              <a:gd name="f936" fmla="val 378707"/>
              <a:gd name="f937" fmla="val 60049"/>
              <a:gd name="f938" fmla="val 379462"/>
              <a:gd name="f939" fmla="val 60662"/>
              <a:gd name="f940" fmla="val 380218"/>
              <a:gd name="f941" fmla="val 61295"/>
              <a:gd name="f942" fmla="val 380973"/>
              <a:gd name="f943" fmla="val 61918"/>
              <a:gd name="f944" fmla="val 381605"/>
              <a:gd name="f945" fmla="val 62446"/>
              <a:gd name="f946" fmla="val 382247"/>
              <a:gd name="f947" fmla="val 382879"/>
              <a:gd name="f948" fmla="val 63522"/>
              <a:gd name="f949" fmla="val 383634"/>
              <a:gd name="f950" fmla="val 64164"/>
              <a:gd name="f951" fmla="val 384380"/>
              <a:gd name="f952" fmla="val 64815"/>
              <a:gd name="f953" fmla="val 385126"/>
              <a:gd name="f954" fmla="val 65476"/>
              <a:gd name="f955" fmla="val 385739"/>
              <a:gd name="f956" fmla="val 66014"/>
              <a:gd name="f957" fmla="val 386362"/>
              <a:gd name="f958" fmla="val 66552"/>
              <a:gd name="f959" fmla="val 386976"/>
              <a:gd name="f960" fmla="val 387731"/>
              <a:gd name="f961" fmla="val 67770"/>
              <a:gd name="f962" fmla="val 388467"/>
              <a:gd name="f963" fmla="val 68459"/>
              <a:gd name="f964" fmla="val 389213"/>
              <a:gd name="f965" fmla="val 69138"/>
              <a:gd name="f966" fmla="val 389807"/>
              <a:gd name="f967" fmla="val 69686"/>
              <a:gd name="f968" fmla="val 390402"/>
              <a:gd name="f969" fmla="val 70224"/>
              <a:gd name="f970" fmla="val 390987"/>
              <a:gd name="f971" fmla="val 70771"/>
              <a:gd name="f972" fmla="val 391742"/>
              <a:gd name="f973" fmla="val 71488"/>
              <a:gd name="f974" fmla="val 392497"/>
              <a:gd name="f975" fmla="val 72215"/>
              <a:gd name="f976" fmla="val 393243"/>
              <a:gd name="f977" fmla="val 72933"/>
              <a:gd name="f978" fmla="val 393800"/>
              <a:gd name="f979" fmla="val 73471"/>
              <a:gd name="f980" fmla="val 394366"/>
              <a:gd name="f981" fmla="val 394914"/>
              <a:gd name="f982" fmla="val 74547"/>
              <a:gd name="f983" fmla="val 395036"/>
              <a:gd name="f984" fmla="val 74669"/>
              <a:gd name="f985" fmla="val 395159"/>
              <a:gd name="f986" fmla="val 74792"/>
              <a:gd name="f987" fmla="val 395282"/>
              <a:gd name="f988" fmla="val 74915"/>
              <a:gd name="f989" fmla="val 378575"/>
              <a:gd name="f990" fmla="val 91451"/>
              <a:gd name="f991" fmla="val 359575"/>
              <a:gd name="f992" fmla="val 105166"/>
              <a:gd name="f993" fmla="val 338706"/>
              <a:gd name="f994" fmla="val 115793"/>
              <a:gd name="f995" fmla="val 328805"/>
              <a:gd name="f996" fmla="val 82447"/>
              <a:gd name="f997" fmla="val 314855"/>
              <a:gd name="f998" fmla="val 54338"/>
              <a:gd name="f999" fmla="val 298205"/>
              <a:gd name="f1000" fmla="val 34253"/>
              <a:gd name="f1001" fmla="val 290900"/>
              <a:gd name="f1002" fmla="val 25437"/>
              <a:gd name="f1003" fmla="val 283132"/>
              <a:gd name="f1004" fmla="val 275052"/>
              <a:gd name="f1005" fmla="val 292457"/>
              <a:gd name="f1006" fmla="val 15829"/>
              <a:gd name="f1007" fmla="val 309418"/>
              <a:gd name="f1008" fmla="val 20878"/>
              <a:gd name="f1009" fmla="val 275080"/>
              <a:gd name="f1010" fmla="val 283160"/>
              <a:gd name="f1011" fmla="val 453716"/>
              <a:gd name="f1012" fmla="val 290918"/>
              <a:gd name="f1013" fmla="val 446543"/>
              <a:gd name="f1014" fmla="val 298224"/>
              <a:gd name="f1015" fmla="val 437727"/>
              <a:gd name="f1016" fmla="val 314874"/>
              <a:gd name="f1017" fmla="val 417642"/>
              <a:gd name="f1018" fmla="val 328815"/>
              <a:gd name="f1019" fmla="val 338725"/>
              <a:gd name="f1020" fmla="val 359594"/>
              <a:gd name="f1021" fmla="val 366805"/>
              <a:gd name="f1022" fmla="val 378585"/>
              <a:gd name="f1023" fmla="val 380520"/>
              <a:gd name="f1024" fmla="val 395301"/>
              <a:gd name="f1025" fmla="val 397056"/>
              <a:gd name="f1026" fmla="val 395187"/>
              <a:gd name="f1027" fmla="val 397169"/>
              <a:gd name="f1028" fmla="val 395065"/>
              <a:gd name="f1029" fmla="val 397292"/>
              <a:gd name="f1030" fmla="val 394951"/>
              <a:gd name="f1031" fmla="val 397405"/>
              <a:gd name="f1032" fmla="val 394376"/>
              <a:gd name="f1033" fmla="val 397972"/>
              <a:gd name="f1034" fmla="val 393790"/>
              <a:gd name="f1035" fmla="val 398529"/>
              <a:gd name="f1036" fmla="val 393205"/>
              <a:gd name="f1037" fmla="val 399095"/>
              <a:gd name="f1038" fmla="val 392478"/>
              <a:gd name="f1039" fmla="val 399793"/>
              <a:gd name="f1040" fmla="val 391752"/>
              <a:gd name="f1041" fmla="val 400501"/>
              <a:gd name="f1042" fmla="val 391015"/>
              <a:gd name="f1043" fmla="val 401190"/>
              <a:gd name="f1044" fmla="val 390411"/>
              <a:gd name="f1045" fmla="val 401757"/>
              <a:gd name="f1046" fmla="val 402313"/>
              <a:gd name="f1047" fmla="val 389203"/>
              <a:gd name="f1048" fmla="val 402870"/>
              <a:gd name="f1049" fmla="val 388476"/>
              <a:gd name="f1050" fmla="val 403540"/>
              <a:gd name="f1051" fmla="val 387740"/>
              <a:gd name="f1052" fmla="val 404211"/>
              <a:gd name="f1053" fmla="val 387004"/>
              <a:gd name="f1054" fmla="val 404871"/>
              <a:gd name="f1055" fmla="val 386381"/>
              <a:gd name="f1056" fmla="val 405428"/>
              <a:gd name="f1057" fmla="val 385758"/>
              <a:gd name="f1058" fmla="val 405976"/>
              <a:gd name="f1059" fmla="val 385135"/>
              <a:gd name="f1060" fmla="val 406523"/>
              <a:gd name="f1061" fmla="val 384399"/>
              <a:gd name="f1062" fmla="val 407174"/>
              <a:gd name="f1063" fmla="val 383663"/>
              <a:gd name="f1064" fmla="val 407816"/>
              <a:gd name="f1065" fmla="val 382917"/>
              <a:gd name="f1066" fmla="val 408449"/>
              <a:gd name="f1067" fmla="val 382285"/>
              <a:gd name="f1068" fmla="val 381633"/>
              <a:gd name="f1069" fmla="val 409525"/>
              <a:gd name="f1070" fmla="val 380992"/>
              <a:gd name="f1071" fmla="val 410063"/>
              <a:gd name="f1072" fmla="val 380246"/>
              <a:gd name="f1073" fmla="val 410686"/>
              <a:gd name="f1074" fmla="val 379500"/>
              <a:gd name="f1075" fmla="val 378745"/>
              <a:gd name="f1076" fmla="val 411922"/>
              <a:gd name="f1077" fmla="val 378094"/>
              <a:gd name="f1078" fmla="val 412451"/>
              <a:gd name="f1079" fmla="val 377433"/>
              <a:gd name="f1080" fmla="val 412979"/>
              <a:gd name="f1081" fmla="val 376782"/>
              <a:gd name="f1082" fmla="val 413498"/>
              <a:gd name="f1083" fmla="val 376027"/>
              <a:gd name="f1084" fmla="val 414102"/>
              <a:gd name="f1085" fmla="val 375262"/>
              <a:gd name="f1086" fmla="val 414697"/>
              <a:gd name="f1087" fmla="val 374498"/>
              <a:gd name="f1088" fmla="val 415292"/>
              <a:gd name="f1089" fmla="val 373837"/>
              <a:gd name="f1090" fmla="val 415811"/>
              <a:gd name="f1091" fmla="val 373167"/>
              <a:gd name="f1092" fmla="val 416320"/>
              <a:gd name="f1093" fmla="val 372497"/>
              <a:gd name="f1094" fmla="val 416821"/>
              <a:gd name="f1095" fmla="val 371732"/>
              <a:gd name="f1096" fmla="val 417406"/>
              <a:gd name="f1097" fmla="val 370958"/>
              <a:gd name="f1098" fmla="val 417982"/>
              <a:gd name="f1099" fmla="val 370184"/>
              <a:gd name="f1100" fmla="val 418548"/>
              <a:gd name="f1101" fmla="val 369505"/>
              <a:gd name="f1102" fmla="val 419048"/>
              <a:gd name="f1103" fmla="val 368825"/>
              <a:gd name="f1104" fmla="val 419539"/>
              <a:gd name="f1105" fmla="val 368146"/>
              <a:gd name="f1106" fmla="val 420039"/>
              <a:gd name="f1107" fmla="val 367362"/>
              <a:gd name="f1108" fmla="val 420606"/>
              <a:gd name="f1109" fmla="val 366579"/>
              <a:gd name="f1110" fmla="val 421162"/>
              <a:gd name="f1111" fmla="val 365786"/>
              <a:gd name="f1112" fmla="val 421710"/>
              <a:gd name="f1113" fmla="val 365097"/>
              <a:gd name="f1114" fmla="val 422191"/>
              <a:gd name="f1115" fmla="val 364408"/>
              <a:gd name="f1116" fmla="val 422673"/>
              <a:gd name="f1117" fmla="val 363719"/>
              <a:gd name="f1118" fmla="val 423145"/>
              <a:gd name="f1119" fmla="val 362916"/>
              <a:gd name="f1120" fmla="val 423692"/>
              <a:gd name="f1121" fmla="val 362114"/>
              <a:gd name="f1122" fmla="val 424230"/>
              <a:gd name="f1123" fmla="val 361312"/>
              <a:gd name="f1124" fmla="val 424768"/>
              <a:gd name="f1125" fmla="val 360613"/>
              <a:gd name="f1126" fmla="val 425231"/>
              <a:gd name="f1127" fmla="val 359924"/>
              <a:gd name="f1128" fmla="val 425693"/>
              <a:gd name="f1129" fmla="val 359226"/>
              <a:gd name="f1130" fmla="val 426146"/>
              <a:gd name="f1131" fmla="val 358405"/>
              <a:gd name="f1132" fmla="val 426675"/>
              <a:gd name="f1133" fmla="val 357584"/>
              <a:gd name="f1134" fmla="val 427203"/>
              <a:gd name="f1135" fmla="val 356762"/>
              <a:gd name="f1136" fmla="val 427722"/>
              <a:gd name="f1137" fmla="val 356064"/>
              <a:gd name="f1138" fmla="val 428166"/>
              <a:gd name="f1139" fmla="val 355366"/>
              <a:gd name="f1140" fmla="val 428610"/>
              <a:gd name="f1141" fmla="val 354658"/>
              <a:gd name="f1142" fmla="val 429034"/>
              <a:gd name="f1143" fmla="val 353818"/>
              <a:gd name="f1144" fmla="val 429553"/>
              <a:gd name="f1145" fmla="val 352978"/>
              <a:gd name="f1146" fmla="val 430054"/>
              <a:gd name="f1147" fmla="val 352128"/>
              <a:gd name="f1148" fmla="val 430563"/>
              <a:gd name="f1149" fmla="val 351420"/>
              <a:gd name="f1150" fmla="val 430988"/>
              <a:gd name="f1151" fmla="val 350722"/>
              <a:gd name="f1152" fmla="val 431403"/>
              <a:gd name="f1153" fmla="val 350014"/>
              <a:gd name="f1154" fmla="val 431819"/>
              <a:gd name="f1155" fmla="val 349155"/>
              <a:gd name="f1156" fmla="val 432319"/>
              <a:gd name="f1157" fmla="val 348277"/>
              <a:gd name="f1158" fmla="val 432810"/>
              <a:gd name="f1159" fmla="val 347409"/>
              <a:gd name="f1160" fmla="val 433301"/>
              <a:gd name="f1161" fmla="val 346710"/>
              <a:gd name="f1162" fmla="val 433697"/>
              <a:gd name="f1163" fmla="val 346012"/>
              <a:gd name="f1164" fmla="val 434093"/>
              <a:gd name="f1165" fmla="val 345304"/>
              <a:gd name="f1166" fmla="val 434480"/>
              <a:gd name="f1167" fmla="val 344398"/>
              <a:gd name="f1168" fmla="val 434981"/>
              <a:gd name="f1169" fmla="val 343492"/>
              <a:gd name="f1170" fmla="val 435462"/>
              <a:gd name="f1171" fmla="val 342576"/>
              <a:gd name="f1172" fmla="val 435943"/>
              <a:gd name="f1173" fmla="val 341897"/>
              <a:gd name="f1174" fmla="val 436312"/>
              <a:gd name="f1175" fmla="val 341208"/>
              <a:gd name="f1176" fmla="val 436680"/>
              <a:gd name="f1177" fmla="val 437038"/>
              <a:gd name="f1178" fmla="val 339565"/>
              <a:gd name="f1179" fmla="val 437539"/>
              <a:gd name="f1180" fmla="val 338602"/>
              <a:gd name="f1181" fmla="val 438020"/>
              <a:gd name="f1182" fmla="val 337630"/>
              <a:gd name="f1183" fmla="val 438511"/>
              <a:gd name="f1184" fmla="val 336979"/>
              <a:gd name="f1185" fmla="val 438841"/>
              <a:gd name="f1186" fmla="val 336337"/>
              <a:gd name="f1187" fmla="val 439171"/>
              <a:gd name="f1188" fmla="val 335686"/>
              <a:gd name="f1189" fmla="val 439492"/>
              <a:gd name="f1190" fmla="val 334601"/>
              <a:gd name="f1191" fmla="val 440021"/>
              <a:gd name="f1192" fmla="val 333506"/>
              <a:gd name="f1193" fmla="val 440540"/>
              <a:gd name="f1194" fmla="val 332411"/>
              <a:gd name="f1195" fmla="val 441050"/>
              <a:gd name="f1196" fmla="val 331863"/>
              <a:gd name="f1197" fmla="val 441305"/>
              <a:gd name="f1198" fmla="val 331325"/>
              <a:gd name="f1199" fmla="val 441569"/>
              <a:gd name="f1200" fmla="val 330768"/>
              <a:gd name="f1201" fmla="val 441824"/>
              <a:gd name="f1202" fmla="val 329117"/>
              <a:gd name="f1203" fmla="val 442579"/>
              <a:gd name="f1204" fmla="val 327465"/>
              <a:gd name="f1205" fmla="val 443324"/>
              <a:gd name="f1206" fmla="val 325794"/>
              <a:gd name="f1207" fmla="val 444051"/>
              <a:gd name="f1208" fmla="val 309428"/>
              <a:gd name="f1209" fmla="val 451121"/>
              <a:gd name="f1210" fmla="val 292485"/>
              <a:gd name="f1211" fmla="val 456161"/>
              <a:gd name="f1212" fmla="*/ f0 1 471980"/>
              <a:gd name="f1213" fmla="*/ f1 1 471980"/>
              <a:gd name="f1214" fmla="+- f3 0 f2"/>
              <a:gd name="f1215" fmla="*/ f1214 1 471980"/>
              <a:gd name="f1216" fmla="*/ f2 1 f1215"/>
              <a:gd name="f1217" fmla="*/ f3 1 f1215"/>
              <a:gd name="f1218" fmla="*/ f1216 f1212 1"/>
              <a:gd name="f1219" fmla="*/ f1217 f1212 1"/>
              <a:gd name="f1220" fmla="*/ f1217 f1213 1"/>
              <a:gd name="f1221" fmla="*/ f1216 f1213 1"/>
            </a:gdLst>
            <a:ahLst/>
            <a:cxnLst>
              <a:cxn ang="3cd4">
                <a:pos x="hc" y="t"/>
              </a:cxn>
              <a:cxn ang="0">
                <a:pos x="r" y="vc"/>
              </a:cxn>
              <a:cxn ang="cd4">
                <a:pos x="hc" y="b"/>
              </a:cxn>
              <a:cxn ang="cd2">
                <a:pos x="l" y="vc"/>
              </a:cxn>
            </a:cxnLst>
            <a:rect l="f1218" t="f1221" r="f1219" b="f1220"/>
            <a:pathLst>
              <a:path w="471980" h="471980">
                <a:moveTo>
                  <a:pt x="f3" y="f4"/>
                </a:moveTo>
                <a:cubicBezTo>
                  <a:pt x="f3" y="f5"/>
                  <a:pt x="f6" y="f7"/>
                  <a:pt x="f8" y="f9"/>
                </a:cubicBez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3"/>
                  <a:pt x="f35" y="f2"/>
                  <a:pt x="f36" y="f2"/>
                </a:cubicBezTo>
                <a:cubicBezTo>
                  <a:pt x="f37" y="f2"/>
                  <a:pt x="f38" y="f2"/>
                  <a:pt x="f39" y="f2"/>
                </a:cubicBezTo>
                <a:cubicBezTo>
                  <a:pt x="f39" y="f2"/>
                  <a:pt x="f39" y="f2"/>
                  <a:pt x="f39" y="f2"/>
                </a:cubicBezTo>
                <a:cubicBezTo>
                  <a:pt x="f39" y="f2"/>
                  <a:pt x="f40" y="f2"/>
                  <a:pt x="f40" y="f2"/>
                </a:cubicBezTo>
                <a:cubicBezTo>
                  <a:pt x="f41" y="f2"/>
                  <a:pt x="f42" y="f31"/>
                  <a:pt x="f43" y="f44"/>
                </a:cubicBezTo>
                <a:cubicBezTo>
                  <a:pt x="f45" y="f46"/>
                  <a:pt x="f47" y="f48"/>
                  <a:pt x="f49" y="f50"/>
                </a:cubicBezTo>
                <a:cubicBezTo>
                  <a:pt x="f51" y="f52"/>
                  <a:pt x="f53" y="f54"/>
                  <a:pt x="f55" y="f56"/>
                </a:cubicBezTo>
                <a:cubicBezTo>
                  <a:pt x="f57" y="f58"/>
                  <a:pt x="f59" y="f60"/>
                  <a:pt x="f61" y="f62"/>
                </a:cubicBezTo>
                <a:cubicBezTo>
                  <a:pt x="f63" y="f64"/>
                  <a:pt x="f65" y="f66"/>
                  <a:pt x="f67" y="f66"/>
                </a:cubicBezTo>
                <a:cubicBezTo>
                  <a:pt x="f68" y="f69"/>
                  <a:pt x="f70" y="f71"/>
                  <a:pt x="f72" y="f73"/>
                </a:cubicBezTo>
                <a:cubicBezTo>
                  <a:pt x="f74" y="f75"/>
                  <a:pt x="f76" y="f77"/>
                  <a:pt x="f78" y="f15"/>
                </a:cubicBezTo>
                <a:cubicBezTo>
                  <a:pt x="f79" y="f80"/>
                  <a:pt x="f81" y="f82"/>
                  <a:pt x="f44" y="f83"/>
                </a:cubicBezTo>
                <a:cubicBezTo>
                  <a:pt x="f33" y="f84"/>
                  <a:pt x="f2" y="f85"/>
                  <a:pt x="f2" y="f36"/>
                </a:cubicBezTo>
                <a:cubicBezTo>
                  <a:pt x="f2" y="f86"/>
                  <a:pt x="f87" y="f88"/>
                  <a:pt x="f89" y="f90"/>
                </a:cubicBezTo>
                <a:cubicBezTo>
                  <a:pt x="f91" y="f92"/>
                  <a:pt x="f93" y="f94"/>
                  <a:pt x="f72" y="f95"/>
                </a:cubicBezTo>
                <a:cubicBezTo>
                  <a:pt x="f96" y="f97"/>
                  <a:pt x="f98" y="f3"/>
                  <a:pt x="f99" y="f3"/>
                </a:cubicBezTo>
                <a:cubicBezTo>
                  <a:pt x="f99" y="f3"/>
                  <a:pt x="f99" y="f3"/>
                  <a:pt x="f99" y="f3"/>
                </a:cubicBezTo>
                <a:cubicBezTo>
                  <a:pt x="f99" y="f3"/>
                  <a:pt x="f99" y="f3"/>
                  <a:pt x="f99" y="f3"/>
                </a:cubicBezTo>
                <a:cubicBezTo>
                  <a:pt x="f99" y="f3"/>
                  <a:pt x="f99" y="f3"/>
                  <a:pt x="f99" y="f3"/>
                </a:cubicBezTo>
                <a:cubicBezTo>
                  <a:pt x="f100" y="f101"/>
                  <a:pt x="f102" y="f103"/>
                  <a:pt x="f104" y="f105"/>
                </a:cubicBezTo>
                <a:cubicBezTo>
                  <a:pt x="f106" y="f107"/>
                  <a:pt x="f108" y="f109"/>
                  <a:pt x="f110" y="f111"/>
                </a:cubicBezTo>
                <a:cubicBezTo>
                  <a:pt x="f112" y="f113"/>
                  <a:pt x="f114" y="f115"/>
                  <a:pt x="f114" y="f36"/>
                </a:cubicBezTo>
                <a:cubicBezTo>
                  <a:pt x="f114" y="f116"/>
                  <a:pt x="f6" y="f117"/>
                  <a:pt x="f8" y="f118"/>
                </a:cubicBezTo>
                <a:cubicBezTo>
                  <a:pt x="f114" y="f119"/>
                  <a:pt x="f3" y="f120"/>
                  <a:pt x="f3" y="f4"/>
                </a:cubicBezTo>
                <a:close/>
                <a:moveTo>
                  <a:pt x="f121" y="f122"/>
                </a:moveTo>
                <a:cubicBezTo>
                  <a:pt x="f123" y="f124"/>
                  <a:pt x="f125" y="f126"/>
                  <a:pt x="f127" y="f128"/>
                </a:cubicBezTo>
                <a:lnTo>
                  <a:pt x="f129" y="f128"/>
                </a:lnTo>
                <a:cubicBezTo>
                  <a:pt x="f130" y="f131"/>
                  <a:pt x="f132" y="f133"/>
                  <a:pt x="f134" y="f135"/>
                </a:cubicBezTo>
                <a:cubicBezTo>
                  <a:pt x="f136" y="f137"/>
                  <a:pt x="f138" y="f139"/>
                  <a:pt x="f121" y="f122"/>
                </a:cubicBezTo>
                <a:close/>
                <a:moveTo>
                  <a:pt x="f140" y="f141"/>
                </a:moveTo>
                <a:cubicBezTo>
                  <a:pt x="f142" y="f143"/>
                  <a:pt x="f144" y="f145"/>
                  <a:pt x="f146" y="f147"/>
                </a:cubicBezTo>
                <a:cubicBezTo>
                  <a:pt x="f148" y="f149"/>
                  <a:pt x="f150" y="f151"/>
                  <a:pt x="f152" y="f153"/>
                </a:cubicBezTo>
                <a:cubicBezTo>
                  <a:pt x="f154" y="f155"/>
                  <a:pt x="f156" y="f157"/>
                  <a:pt x="f158" y="f159"/>
                </a:cubicBezTo>
                <a:cubicBezTo>
                  <a:pt x="f160" y="f161"/>
                  <a:pt x="f162" y="f163"/>
                  <a:pt x="f164" y="f165"/>
                </a:cubicBezTo>
                <a:cubicBezTo>
                  <a:pt x="f166" y="f167"/>
                  <a:pt x="f168" y="f169"/>
                  <a:pt x="f170" y="f171"/>
                </a:cubicBezTo>
                <a:cubicBezTo>
                  <a:pt x="f172" y="f173"/>
                  <a:pt x="f174" y="f175"/>
                  <a:pt x="f176" y="f177"/>
                </a:cubicBezTo>
                <a:cubicBezTo>
                  <a:pt x="f178" y="f179"/>
                  <a:pt x="f180" y="f181"/>
                  <a:pt x="f182" y="f183"/>
                </a:cubicBezTo>
                <a:cubicBezTo>
                  <a:pt x="f184" y="f185"/>
                  <a:pt x="f186" y="f187"/>
                  <a:pt x="f188" y="f189"/>
                </a:cubicBezTo>
                <a:cubicBezTo>
                  <a:pt x="f190" y="f191"/>
                  <a:pt x="f192" y="f193"/>
                  <a:pt x="f194" y="f195"/>
                </a:cubicBezTo>
                <a:cubicBezTo>
                  <a:pt x="f196" y="f197"/>
                  <a:pt x="f198" y="f199"/>
                  <a:pt x="f200" y="f201"/>
                </a:cubicBezTo>
                <a:cubicBezTo>
                  <a:pt x="f202" y="f203"/>
                  <a:pt x="f204" y="f205"/>
                  <a:pt x="f206" y="f207"/>
                </a:cubicBezTo>
                <a:cubicBezTo>
                  <a:pt x="f208" y="f209"/>
                  <a:pt x="f210" y="f211"/>
                  <a:pt x="f212" y="f213"/>
                </a:cubicBezTo>
                <a:cubicBezTo>
                  <a:pt x="f214" y="f215"/>
                  <a:pt x="f216" y="f217"/>
                  <a:pt x="f218" y="f219"/>
                </a:cubicBezTo>
                <a:cubicBezTo>
                  <a:pt x="f220" y="f221"/>
                  <a:pt x="f222" y="f223"/>
                  <a:pt x="f224" y="f225"/>
                </a:cubicBezTo>
                <a:cubicBezTo>
                  <a:pt x="f226" y="f227"/>
                  <a:pt x="f228" y="f229"/>
                  <a:pt x="f230" y="f231"/>
                </a:cubicBezTo>
                <a:cubicBezTo>
                  <a:pt x="f232" y="f233"/>
                  <a:pt x="f234" y="f235"/>
                  <a:pt x="f236" y="f237"/>
                </a:cubicBezTo>
                <a:cubicBezTo>
                  <a:pt x="f238" y="f239"/>
                  <a:pt x="f240" y="f241"/>
                  <a:pt x="f242" y="f243"/>
                </a:cubicBezTo>
                <a:cubicBezTo>
                  <a:pt x="f244" y="f245"/>
                  <a:pt x="f246" y="f247"/>
                  <a:pt x="f248" y="f249"/>
                </a:cubicBezTo>
                <a:cubicBezTo>
                  <a:pt x="f250" y="f251"/>
                  <a:pt x="f252" y="f253"/>
                  <a:pt x="f254" y="f255"/>
                </a:cubicBezTo>
                <a:cubicBezTo>
                  <a:pt x="f256" y="f257"/>
                  <a:pt x="f258" y="f259"/>
                  <a:pt x="f260" y="f261"/>
                </a:cubicBezTo>
                <a:cubicBezTo>
                  <a:pt x="f262" y="f263"/>
                  <a:pt x="f264" y="f265"/>
                  <a:pt x="f266" y="f267"/>
                </a:cubicBezTo>
                <a:cubicBezTo>
                  <a:pt x="f268" y="f269"/>
                  <a:pt x="f270" y="f271"/>
                  <a:pt x="f272" y="f273"/>
                </a:cubicBezTo>
                <a:cubicBezTo>
                  <a:pt x="f274" y="f275"/>
                  <a:pt x="f276" y="f277"/>
                  <a:pt x="f278" y="f279"/>
                </a:cubicBezTo>
                <a:cubicBezTo>
                  <a:pt x="f280" y="f281"/>
                  <a:pt x="f282" y="f283"/>
                  <a:pt x="f284" y="f285"/>
                </a:cubicBezTo>
                <a:cubicBezTo>
                  <a:pt x="f286" y="f287"/>
                  <a:pt x="f288" y="f289"/>
                  <a:pt x="f290" y="f291"/>
                </a:cubicBezTo>
                <a:cubicBezTo>
                  <a:pt x="f292" y="f293"/>
                  <a:pt x="f294" y="f295"/>
                  <a:pt x="f296" y="f297"/>
                </a:cubicBezTo>
                <a:cubicBezTo>
                  <a:pt x="f298" y="f299"/>
                  <a:pt x="f300" y="f301"/>
                  <a:pt x="f302" y="f303"/>
                </a:cubicBezTo>
                <a:cubicBezTo>
                  <a:pt x="f304" y="f305"/>
                  <a:pt x="f306" y="f307"/>
                  <a:pt x="f308" y="f309"/>
                </a:cubicBezTo>
                <a:cubicBezTo>
                  <a:pt x="f310" y="f311"/>
                  <a:pt x="f312" y="f313"/>
                  <a:pt x="f314" y="f315"/>
                </a:cubicBezTo>
                <a:cubicBezTo>
                  <a:pt x="f316" y="f317"/>
                  <a:pt x="f318" y="f319"/>
                  <a:pt x="f320" y="f321"/>
                </a:cubicBezTo>
                <a:cubicBezTo>
                  <a:pt x="f322" y="f323"/>
                  <a:pt x="f324" y="f325"/>
                  <a:pt x="f326" y="f327"/>
                </a:cubicBezTo>
                <a:cubicBezTo>
                  <a:pt x="f328" y="f329"/>
                  <a:pt x="f330" y="f331"/>
                  <a:pt x="f332" y="f333"/>
                </a:cubicBezTo>
                <a:cubicBezTo>
                  <a:pt x="f334" y="f335"/>
                  <a:pt x="f336" y="f337"/>
                  <a:pt x="f338" y="f339"/>
                </a:cubicBezTo>
                <a:cubicBezTo>
                  <a:pt x="f340" y="f341"/>
                  <a:pt x="f342" y="f343"/>
                  <a:pt x="f344" y="f345"/>
                </a:cubicBezTo>
                <a:cubicBezTo>
                  <a:pt x="f346" y="f347"/>
                  <a:pt x="f348" y="f349"/>
                  <a:pt x="f350" y="f351"/>
                </a:cubicBezTo>
                <a:cubicBezTo>
                  <a:pt x="f352" y="f353"/>
                  <a:pt x="f354" y="f355"/>
                  <a:pt x="f356" y="f357"/>
                </a:cubicBezTo>
                <a:cubicBezTo>
                  <a:pt x="f358" y="f359"/>
                  <a:pt x="f360" y="f361"/>
                  <a:pt x="f362" y="f363"/>
                </a:cubicBezTo>
                <a:cubicBezTo>
                  <a:pt x="f364" y="f365"/>
                  <a:pt x="f366" y="f367"/>
                  <a:pt x="f368" y="f369"/>
                </a:cubicBezTo>
                <a:cubicBezTo>
                  <a:pt x="f370" y="f371"/>
                  <a:pt x="f372" y="f373"/>
                  <a:pt x="f374" y="f375"/>
                </a:cubicBezTo>
                <a:cubicBezTo>
                  <a:pt x="f376" y="f377"/>
                  <a:pt x="f378" y="f379"/>
                  <a:pt x="f380" y="f381"/>
                </a:cubicBezTo>
                <a:cubicBezTo>
                  <a:pt x="f382" y="f383"/>
                  <a:pt x="f384" y="f385"/>
                  <a:pt x="f386" y="f387"/>
                </a:cubicBezTo>
                <a:cubicBezTo>
                  <a:pt x="f388" y="f389"/>
                  <a:pt x="f390" y="f391"/>
                  <a:pt x="f392" y="f393"/>
                </a:cubicBezTo>
                <a:cubicBezTo>
                  <a:pt x="f394" y="f395"/>
                  <a:pt x="f396" y="f397"/>
                  <a:pt x="f398" y="f399"/>
                </a:cubicBezTo>
                <a:cubicBezTo>
                  <a:pt x="f400" y="f401"/>
                  <a:pt x="f402" y="f403"/>
                  <a:pt x="f404" y="f405"/>
                </a:cubicBezTo>
                <a:cubicBezTo>
                  <a:pt x="f406" y="f407"/>
                  <a:pt x="f408" y="f409"/>
                  <a:pt x="f410" y="f411"/>
                </a:cubicBezTo>
                <a:cubicBezTo>
                  <a:pt x="f412" y="f413"/>
                  <a:pt x="f414" y="f415"/>
                  <a:pt x="f416" y="f417"/>
                </a:cubicBezTo>
                <a:cubicBezTo>
                  <a:pt x="f418" y="f419"/>
                  <a:pt x="f420" y="f421"/>
                  <a:pt x="f422" y="f423"/>
                </a:cubicBezTo>
                <a:cubicBezTo>
                  <a:pt x="f424" y="f425"/>
                  <a:pt x="f426" y="f427"/>
                  <a:pt x="f428" y="f429"/>
                </a:cubicBezTo>
                <a:cubicBezTo>
                  <a:pt x="f430" y="f431"/>
                  <a:pt x="f432" y="f433"/>
                  <a:pt x="f434" y="f435"/>
                </a:cubicBezTo>
                <a:cubicBezTo>
                  <a:pt x="f436" y="f437"/>
                  <a:pt x="f438" y="f439"/>
                  <a:pt x="f440" y="f441"/>
                </a:cubicBezTo>
                <a:cubicBezTo>
                  <a:pt x="f442" y="f443"/>
                  <a:pt x="f444" y="f445"/>
                  <a:pt x="f446" y="f447"/>
                </a:cubicBezTo>
                <a:cubicBezTo>
                  <a:pt x="f448" y="f449"/>
                  <a:pt x="f450" y="f451"/>
                  <a:pt x="f452" y="f453"/>
                </a:cubicBezTo>
                <a:cubicBezTo>
                  <a:pt x="f454" y="f455"/>
                  <a:pt x="f456" y="f457"/>
                  <a:pt x="f458" y="f459"/>
                </a:cubicBezTo>
                <a:cubicBezTo>
                  <a:pt x="f460" y="f461"/>
                  <a:pt x="f462" y="f463"/>
                  <a:pt x="f140" y="f141"/>
                </a:cubicBezTo>
                <a:close/>
                <a:moveTo>
                  <a:pt x="f464" y="f465"/>
                </a:moveTo>
                <a:cubicBezTo>
                  <a:pt x="f466" y="f133"/>
                  <a:pt x="f467" y="f131"/>
                  <a:pt x="f468" y="f469"/>
                </a:cubicBezTo>
                <a:lnTo>
                  <a:pt x="f470" y="f469"/>
                </a:lnTo>
                <a:cubicBezTo>
                  <a:pt x="f471" y="f472"/>
                  <a:pt x="f473" y="f474"/>
                  <a:pt x="f475" y="f476"/>
                </a:cubicBezTo>
                <a:cubicBezTo>
                  <a:pt x="f477" y="f478"/>
                  <a:pt x="f479" y="f480"/>
                  <a:pt x="f464" y="f465"/>
                </a:cubicBezTo>
                <a:close/>
                <a:moveTo>
                  <a:pt x="f481" y="f482"/>
                </a:moveTo>
                <a:cubicBezTo>
                  <a:pt x="f479" y="f483"/>
                  <a:pt x="f477" y="f74"/>
                  <a:pt x="f484" y="f485"/>
                </a:cubicBezTo>
                <a:cubicBezTo>
                  <a:pt x="f486" y="f487"/>
                  <a:pt x="f488" y="f489"/>
                  <a:pt x="f490" y="f491"/>
                </a:cubicBezTo>
                <a:lnTo>
                  <a:pt x="f467" y="f491"/>
                </a:lnTo>
                <a:cubicBezTo>
                  <a:pt x="f492" y="f493"/>
                  <a:pt x="f494" y="f495"/>
                  <a:pt x="f481" y="f482"/>
                </a:cubicBezTo>
                <a:close/>
                <a:moveTo>
                  <a:pt x="f496" y="f497"/>
                </a:moveTo>
                <a:cubicBezTo>
                  <a:pt x="f498" y="f499"/>
                  <a:pt x="f500" y="f501"/>
                  <a:pt x="f502" y="f503"/>
                </a:cubicBezTo>
                <a:cubicBezTo>
                  <a:pt x="f504" y="f505"/>
                  <a:pt x="f506" y="f507"/>
                  <a:pt x="f508" y="f509"/>
                </a:cubicBezTo>
                <a:cubicBezTo>
                  <a:pt x="f510" y="f511"/>
                  <a:pt x="f512" y="f513"/>
                  <a:pt x="f514" y="f515"/>
                </a:cubicBezTo>
                <a:cubicBezTo>
                  <a:pt x="f516" y="f517"/>
                  <a:pt x="f518" y="f519"/>
                  <a:pt x="f520" y="f521"/>
                </a:cubicBezTo>
                <a:cubicBezTo>
                  <a:pt x="f522" y="f523"/>
                  <a:pt x="f524" y="f525"/>
                  <a:pt x="f526" y="f527"/>
                </a:cubicBezTo>
                <a:cubicBezTo>
                  <a:pt x="f528" y="f529"/>
                  <a:pt x="f530" y="f531"/>
                  <a:pt x="f532" y="f533"/>
                </a:cubicBezTo>
                <a:cubicBezTo>
                  <a:pt x="f534" y="f535"/>
                  <a:pt x="f536" y="f537"/>
                  <a:pt x="f538" y="f539"/>
                </a:cubicBezTo>
                <a:cubicBezTo>
                  <a:pt x="f540" y="f541"/>
                  <a:pt x="f542" y="f543"/>
                  <a:pt x="f544" y="f545"/>
                </a:cubicBezTo>
                <a:cubicBezTo>
                  <a:pt x="f546" y="f547"/>
                  <a:pt x="f548" y="f549"/>
                  <a:pt x="f550" y="f551"/>
                </a:cubicBezTo>
                <a:cubicBezTo>
                  <a:pt x="f552" y="f553"/>
                  <a:pt x="f554" y="f555"/>
                  <a:pt x="f556" y="f557"/>
                </a:cubicBezTo>
                <a:cubicBezTo>
                  <a:pt x="f558" y="f559"/>
                  <a:pt x="f560" y="f561"/>
                  <a:pt x="f562" y="f563"/>
                </a:cubicBezTo>
                <a:cubicBezTo>
                  <a:pt x="f564" y="f565"/>
                  <a:pt x="f566" y="f567"/>
                  <a:pt x="f568" y="f569"/>
                </a:cubicBezTo>
                <a:cubicBezTo>
                  <a:pt x="f570" y="f571"/>
                  <a:pt x="f572" y="f573"/>
                  <a:pt x="f574" y="f575"/>
                </a:cubicBezTo>
                <a:cubicBezTo>
                  <a:pt x="f576" y="f577"/>
                  <a:pt x="f578" y="f579"/>
                  <a:pt x="f580" y="f581"/>
                </a:cubicBezTo>
                <a:cubicBezTo>
                  <a:pt x="f582" y="f583"/>
                  <a:pt x="f584" y="f585"/>
                  <a:pt x="f586" y="f587"/>
                </a:cubicBezTo>
                <a:cubicBezTo>
                  <a:pt x="f588" y="f589"/>
                  <a:pt x="f590" y="f591"/>
                  <a:pt x="f592" y="f593"/>
                </a:cubicBezTo>
                <a:cubicBezTo>
                  <a:pt x="f594" y="f595"/>
                  <a:pt x="f596" y="f597"/>
                  <a:pt x="f598" y="f599"/>
                </a:cubicBezTo>
                <a:cubicBezTo>
                  <a:pt x="f600" y="f601"/>
                  <a:pt x="f602" y="f603"/>
                  <a:pt x="f604" y="f605"/>
                </a:cubicBezTo>
                <a:cubicBezTo>
                  <a:pt x="f606" y="f607"/>
                  <a:pt x="f608" y="f609"/>
                  <a:pt x="f610" y="f611"/>
                </a:cubicBezTo>
                <a:cubicBezTo>
                  <a:pt x="f612" y="f613"/>
                  <a:pt x="f614" y="f615"/>
                  <a:pt x="f616" y="f617"/>
                </a:cubicBezTo>
                <a:cubicBezTo>
                  <a:pt x="f618" y="f619"/>
                  <a:pt x="f620" y="f621"/>
                  <a:pt x="f622" y="f623"/>
                </a:cubicBezTo>
                <a:cubicBezTo>
                  <a:pt x="f624" y="f625"/>
                  <a:pt x="f626" y="f627"/>
                  <a:pt x="f628" y="f629"/>
                </a:cubicBezTo>
                <a:cubicBezTo>
                  <a:pt x="f630" y="f631"/>
                  <a:pt x="f632" y="f633"/>
                  <a:pt x="f634" y="f635"/>
                </a:cubicBezTo>
                <a:cubicBezTo>
                  <a:pt x="f636" y="f637"/>
                  <a:pt x="f638" y="f639"/>
                  <a:pt x="f640" y="f641"/>
                </a:cubicBezTo>
                <a:cubicBezTo>
                  <a:pt x="f642" y="f643"/>
                  <a:pt x="f644" y="f645"/>
                  <a:pt x="f646" y="f647"/>
                </a:cubicBezTo>
                <a:cubicBezTo>
                  <a:pt x="f648" y="f649"/>
                  <a:pt x="f650" y="f651"/>
                  <a:pt x="f652" y="f653"/>
                </a:cubicBezTo>
                <a:cubicBezTo>
                  <a:pt x="f654" y="f655"/>
                  <a:pt x="f656" y="f657"/>
                  <a:pt x="f658" y="f659"/>
                </a:cubicBezTo>
                <a:cubicBezTo>
                  <a:pt x="f660" y="f661"/>
                  <a:pt x="f662" y="f663"/>
                  <a:pt x="f664" y="f665"/>
                </a:cubicBezTo>
                <a:cubicBezTo>
                  <a:pt x="f666" y="f667"/>
                  <a:pt x="f668" y="f669"/>
                  <a:pt x="f670" y="f671"/>
                </a:cubicBezTo>
                <a:cubicBezTo>
                  <a:pt x="f672" y="f673"/>
                  <a:pt x="f674" y="f675"/>
                  <a:pt x="f676" y="f677"/>
                </a:cubicBezTo>
                <a:cubicBezTo>
                  <a:pt x="f678" y="f679"/>
                  <a:pt x="f680" y="f681"/>
                  <a:pt x="f682" y="f683"/>
                </a:cubicBezTo>
                <a:cubicBezTo>
                  <a:pt x="f684" y="f685"/>
                  <a:pt x="f686" y="f687"/>
                  <a:pt x="f688" y="f689"/>
                </a:cubicBezTo>
                <a:cubicBezTo>
                  <a:pt x="f690" y="f691"/>
                  <a:pt x="f692" y="f693"/>
                  <a:pt x="f694" y="f695"/>
                </a:cubicBezTo>
                <a:cubicBezTo>
                  <a:pt x="f696" y="f697"/>
                  <a:pt x="f698" y="f699"/>
                  <a:pt x="f700" y="f701"/>
                </a:cubicBezTo>
                <a:cubicBezTo>
                  <a:pt x="f702" y="f703"/>
                  <a:pt x="f704" y="f705"/>
                  <a:pt x="f496" y="f497"/>
                </a:cubicBezTo>
                <a:close/>
                <a:moveTo>
                  <a:pt x="f706" y="f707"/>
                </a:moveTo>
                <a:lnTo>
                  <a:pt x="f706" y="f469"/>
                </a:lnTo>
                <a:lnTo>
                  <a:pt x="f708" y="f469"/>
                </a:lnTo>
                <a:cubicBezTo>
                  <a:pt x="f709" y="f710"/>
                  <a:pt x="f711" y="f712"/>
                  <a:pt x="f713" y="f714"/>
                </a:cubicBezTo>
                <a:cubicBezTo>
                  <a:pt x="f715" y="f716"/>
                  <a:pt x="f717" y="f718"/>
                  <a:pt x="f706" y="f707"/>
                </a:cubicBezTo>
                <a:close/>
                <a:moveTo>
                  <a:pt x="f719" y="f720"/>
                </a:moveTo>
                <a:cubicBezTo>
                  <a:pt x="f721" y="f722"/>
                  <a:pt x="f723" y="f724"/>
                  <a:pt x="f725" y="f726"/>
                </a:cubicBezTo>
                <a:cubicBezTo>
                  <a:pt x="f727" y="f728"/>
                  <a:pt x="f729" y="f730"/>
                  <a:pt x="f719" y="f731"/>
                </a:cubicBezTo>
                <a:lnTo>
                  <a:pt x="f719" y="f720"/>
                </a:lnTo>
                <a:close/>
                <a:moveTo>
                  <a:pt x="f732" y="f733"/>
                </a:moveTo>
                <a:cubicBezTo>
                  <a:pt x="f734" y="f735"/>
                  <a:pt x="f736" y="f737"/>
                  <a:pt x="f719" y="f738"/>
                </a:cubicBezTo>
                <a:lnTo>
                  <a:pt x="f719" y="f739"/>
                </a:lnTo>
                <a:lnTo>
                  <a:pt x="f740" y="f739"/>
                </a:lnTo>
                <a:cubicBezTo>
                  <a:pt x="f741" y="f742"/>
                  <a:pt x="f743" y="f744"/>
                  <a:pt x="f732" y="f733"/>
                </a:cubicBezTo>
                <a:close/>
                <a:moveTo>
                  <a:pt x="f719" y="f469"/>
                </a:moveTo>
                <a:lnTo>
                  <a:pt x="f719" y="f707"/>
                </a:lnTo>
                <a:cubicBezTo>
                  <a:pt x="f745" y="f746"/>
                  <a:pt x="f747" y="f748"/>
                  <a:pt x="f732" y="f749"/>
                </a:cubicBezTo>
                <a:cubicBezTo>
                  <a:pt x="f750" y="f712"/>
                  <a:pt x="f751" y="f710"/>
                  <a:pt x="f752" y="f469"/>
                </a:cubicBezTo>
                <a:lnTo>
                  <a:pt x="f719" y="f469"/>
                </a:lnTo>
                <a:close/>
                <a:moveTo>
                  <a:pt x="f719" y="f753"/>
                </a:moveTo>
                <a:lnTo>
                  <a:pt x="f719" y="f754"/>
                </a:lnTo>
                <a:cubicBezTo>
                  <a:pt x="f755" y="f756"/>
                  <a:pt x="f757" y="f758"/>
                  <a:pt x="f725" y="f759"/>
                </a:cubicBezTo>
                <a:cubicBezTo>
                  <a:pt x="f760" y="f761"/>
                  <a:pt x="f762" y="f763"/>
                  <a:pt x="f719" y="f753"/>
                </a:cubicBezTo>
                <a:close/>
                <a:moveTo>
                  <a:pt x="f706" y="f739"/>
                </a:moveTo>
                <a:lnTo>
                  <a:pt x="f706" y="f738"/>
                </a:lnTo>
                <a:cubicBezTo>
                  <a:pt x="f717" y="f764"/>
                  <a:pt x="f715" y="f765"/>
                  <a:pt x="f766" y="f767"/>
                </a:cubicBezTo>
                <a:cubicBezTo>
                  <a:pt x="f768" y="f769"/>
                  <a:pt x="f770" y="f771"/>
                  <a:pt x="f772" y="f739"/>
                </a:cubicBezTo>
                <a:lnTo>
                  <a:pt x="f706" y="f739"/>
                </a:lnTo>
                <a:close/>
                <a:moveTo>
                  <a:pt x="f706" y="f720"/>
                </a:moveTo>
                <a:lnTo>
                  <a:pt x="f706" y="f773"/>
                </a:lnTo>
                <a:cubicBezTo>
                  <a:pt x="f774" y="f775"/>
                  <a:pt x="f776" y="f777"/>
                  <a:pt x="f778" y="f779"/>
                </a:cubicBezTo>
                <a:cubicBezTo>
                  <a:pt x="f780" y="f781"/>
                  <a:pt x="f782" y="f783"/>
                  <a:pt x="f706" y="f720"/>
                </a:cubicBezTo>
                <a:close/>
                <a:moveTo>
                  <a:pt x="f706" y="f753"/>
                </a:moveTo>
                <a:cubicBezTo>
                  <a:pt x="f784" y="f785"/>
                  <a:pt x="f780" y="f786"/>
                  <a:pt x="f787" y="f788"/>
                </a:cubicBezTo>
                <a:cubicBezTo>
                  <a:pt x="f789" y="f758"/>
                  <a:pt x="f790" y="f791"/>
                  <a:pt x="f706" y="f792"/>
                </a:cubicBezTo>
                <a:lnTo>
                  <a:pt x="f706" y="f753"/>
                </a:lnTo>
                <a:close/>
                <a:moveTo>
                  <a:pt x="f793" y="f739"/>
                </a:moveTo>
                <a:cubicBezTo>
                  <a:pt x="f794" y="f795"/>
                  <a:pt x="f796" y="f797"/>
                  <a:pt x="f121" y="f798"/>
                </a:cubicBezTo>
                <a:cubicBezTo>
                  <a:pt x="f138" y="f799"/>
                  <a:pt x="f136" y="f800"/>
                  <a:pt x="f801" y="f802"/>
                </a:cubicBezTo>
                <a:cubicBezTo>
                  <a:pt x="f803" y="f804"/>
                  <a:pt x="f805" y="f806"/>
                  <a:pt x="f807" y="f739"/>
                </a:cubicBezTo>
                <a:lnTo>
                  <a:pt x="f793" y="f739"/>
                </a:lnTo>
                <a:close/>
                <a:moveTo>
                  <a:pt x="f808" y="f809"/>
                </a:moveTo>
                <a:cubicBezTo>
                  <a:pt x="f810" y="f811"/>
                  <a:pt x="f812" y="f813"/>
                  <a:pt x="f814" y="f815"/>
                </a:cubicBezTo>
                <a:cubicBezTo>
                  <a:pt x="f816" y="f817"/>
                  <a:pt x="f818" y="f819"/>
                  <a:pt x="f820" y="f821"/>
                </a:cubicBezTo>
                <a:cubicBezTo>
                  <a:pt x="f822" y="f823"/>
                  <a:pt x="f824" y="f825"/>
                  <a:pt x="f826" y="f647"/>
                </a:cubicBezTo>
                <a:cubicBezTo>
                  <a:pt x="f827" y="f828"/>
                  <a:pt x="f829" y="f830"/>
                  <a:pt x="f831" y="f832"/>
                </a:cubicBezTo>
                <a:cubicBezTo>
                  <a:pt x="f833" y="f834"/>
                  <a:pt x="f835" y="f836"/>
                  <a:pt x="f837" y="f635"/>
                </a:cubicBezTo>
                <a:cubicBezTo>
                  <a:pt x="f838" y="f839"/>
                  <a:pt x="f840" y="f841"/>
                  <a:pt x="f842" y="f843"/>
                </a:cubicBezTo>
                <a:cubicBezTo>
                  <a:pt x="f844" y="f845"/>
                  <a:pt x="f846" y="f847"/>
                  <a:pt x="f848" y="f849"/>
                </a:cubicBezTo>
                <a:cubicBezTo>
                  <a:pt x="f850" y="f851"/>
                  <a:pt x="f852" y="f853"/>
                  <a:pt x="f854" y="f855"/>
                </a:cubicBezTo>
                <a:cubicBezTo>
                  <a:pt x="f856" y="f857"/>
                  <a:pt x="f858" y="f859"/>
                  <a:pt x="f860" y="f861"/>
                </a:cubicBezTo>
                <a:cubicBezTo>
                  <a:pt x="f862" y="f863"/>
                  <a:pt x="f864" y="f865"/>
                  <a:pt x="f866" y="f867"/>
                </a:cubicBezTo>
                <a:cubicBezTo>
                  <a:pt x="f868" y="f869"/>
                  <a:pt x="f870" y="f871"/>
                  <a:pt x="f872" y="f873"/>
                </a:cubicBezTo>
                <a:cubicBezTo>
                  <a:pt x="f874" y="f875"/>
                  <a:pt x="f876" y="f877"/>
                  <a:pt x="f878" y="f879"/>
                </a:cubicBezTo>
                <a:cubicBezTo>
                  <a:pt x="f880" y="f881"/>
                  <a:pt x="f882" y="f883"/>
                  <a:pt x="f884" y="f885"/>
                </a:cubicBezTo>
                <a:cubicBezTo>
                  <a:pt x="f886" y="f887"/>
                  <a:pt x="f888" y="f889"/>
                  <a:pt x="f890" y="f891"/>
                </a:cubicBezTo>
                <a:cubicBezTo>
                  <a:pt x="f892" y="f893"/>
                  <a:pt x="f894" y="f895"/>
                  <a:pt x="f896" y="f897"/>
                </a:cubicBezTo>
                <a:cubicBezTo>
                  <a:pt x="f898" y="f899"/>
                  <a:pt x="f900" y="f901"/>
                  <a:pt x="f902" y="f903"/>
                </a:cubicBezTo>
                <a:cubicBezTo>
                  <a:pt x="f904" y="f905"/>
                  <a:pt x="f906" y="f565"/>
                  <a:pt x="f907" y="f908"/>
                </a:cubicBezTo>
                <a:cubicBezTo>
                  <a:pt x="f909" y="f910"/>
                  <a:pt x="f911" y="f559"/>
                  <a:pt x="f912" y="f913"/>
                </a:cubicBezTo>
                <a:cubicBezTo>
                  <a:pt x="f914" y="f915"/>
                  <a:pt x="f916" y="f917"/>
                  <a:pt x="f918" y="f919"/>
                </a:cubicBezTo>
                <a:cubicBezTo>
                  <a:pt x="f920" y="f921"/>
                  <a:pt x="f922" y="f923"/>
                  <a:pt x="f924" y="f925"/>
                </a:cubicBezTo>
                <a:cubicBezTo>
                  <a:pt x="f926" y="f927"/>
                  <a:pt x="f928" y="f929"/>
                  <a:pt x="f930" y="f931"/>
                </a:cubicBezTo>
                <a:cubicBezTo>
                  <a:pt x="f932" y="f933"/>
                  <a:pt x="f934" y="f935"/>
                  <a:pt x="f936" y="f937"/>
                </a:cubicBezTo>
                <a:cubicBezTo>
                  <a:pt x="f938" y="f939"/>
                  <a:pt x="f940" y="f941"/>
                  <a:pt x="f942" y="f943"/>
                </a:cubicBezTo>
                <a:cubicBezTo>
                  <a:pt x="f944" y="f945"/>
                  <a:pt x="f946" y="f523"/>
                  <a:pt x="f947" y="f948"/>
                </a:cubicBezTo>
                <a:cubicBezTo>
                  <a:pt x="f949" y="f950"/>
                  <a:pt x="f951" y="f952"/>
                  <a:pt x="f953" y="f954"/>
                </a:cubicBezTo>
                <a:cubicBezTo>
                  <a:pt x="f955" y="f956"/>
                  <a:pt x="f957" y="f958"/>
                  <a:pt x="f959" y="f509"/>
                </a:cubicBezTo>
                <a:cubicBezTo>
                  <a:pt x="f960" y="f961"/>
                  <a:pt x="f962" y="f963"/>
                  <a:pt x="f964" y="f965"/>
                </a:cubicBezTo>
                <a:cubicBezTo>
                  <a:pt x="f966" y="f967"/>
                  <a:pt x="f968" y="f969"/>
                  <a:pt x="f970" y="f971"/>
                </a:cubicBezTo>
                <a:cubicBezTo>
                  <a:pt x="f972" y="f973"/>
                  <a:pt x="f974" y="f975"/>
                  <a:pt x="f976" y="f977"/>
                </a:cubicBezTo>
                <a:cubicBezTo>
                  <a:pt x="f978" y="f979"/>
                  <a:pt x="f980" y="f697"/>
                  <a:pt x="f981" y="f982"/>
                </a:cubicBezTo>
                <a:cubicBezTo>
                  <a:pt x="f983" y="f984"/>
                  <a:pt x="f985" y="f986"/>
                  <a:pt x="f987" y="f988"/>
                </a:cubicBezTo>
                <a:cubicBezTo>
                  <a:pt x="f989" y="f990"/>
                  <a:pt x="f991" y="f992"/>
                  <a:pt x="f993" y="f994"/>
                </a:cubicBezTo>
                <a:cubicBezTo>
                  <a:pt x="f995" y="f996"/>
                  <a:pt x="f997" y="f998"/>
                  <a:pt x="f999" y="f1000"/>
                </a:cubicBezTo>
                <a:cubicBezTo>
                  <a:pt x="f1001" y="f1002"/>
                  <a:pt x="f1003" y="f673"/>
                  <a:pt x="f1004" y="f671"/>
                </a:cubicBezTo>
                <a:cubicBezTo>
                  <a:pt x="f1005" y="f1006"/>
                  <a:pt x="f1007" y="f1008"/>
                  <a:pt x="f808" y="f809"/>
                </a:cubicBezTo>
                <a:close/>
                <a:moveTo>
                  <a:pt x="f1009" y="f459"/>
                </a:moveTo>
                <a:cubicBezTo>
                  <a:pt x="f1010" y="f1011"/>
                  <a:pt x="f1012" y="f1013"/>
                  <a:pt x="f1014" y="f1015"/>
                </a:cubicBezTo>
                <a:cubicBezTo>
                  <a:pt x="f1016" y="f1017"/>
                  <a:pt x="f1018" y="f443"/>
                  <a:pt x="f1019" y="f441"/>
                </a:cubicBezTo>
                <a:cubicBezTo>
                  <a:pt x="f1020" y="f1021"/>
                  <a:pt x="f1022" y="f1023"/>
                  <a:pt x="f1024" y="f1025"/>
                </a:cubicBezTo>
                <a:cubicBezTo>
                  <a:pt x="f1026" y="f1027"/>
                  <a:pt x="f1028" y="f1029"/>
                  <a:pt x="f1030" y="f1031"/>
                </a:cubicBezTo>
                <a:cubicBezTo>
                  <a:pt x="f1032" y="f1033"/>
                  <a:pt x="f1034" y="f1035"/>
                  <a:pt x="f1036" y="f1037"/>
                </a:cubicBezTo>
                <a:cubicBezTo>
                  <a:pt x="f1038" y="f1039"/>
                  <a:pt x="f1040" y="f1041"/>
                  <a:pt x="f1042" y="f1043"/>
                </a:cubicBezTo>
                <a:cubicBezTo>
                  <a:pt x="f1044" y="f1045"/>
                  <a:pt x="f966" y="f1046"/>
                  <a:pt x="f1047" y="f1048"/>
                </a:cubicBezTo>
                <a:cubicBezTo>
                  <a:pt x="f1049" y="f1050"/>
                  <a:pt x="f1051" y="f1052"/>
                  <a:pt x="f1053" y="f1054"/>
                </a:cubicBezTo>
                <a:cubicBezTo>
                  <a:pt x="f1055" y="f1056"/>
                  <a:pt x="f1057" y="f1058"/>
                  <a:pt x="f1059" y="f1060"/>
                </a:cubicBezTo>
                <a:cubicBezTo>
                  <a:pt x="f1061" y="f1062"/>
                  <a:pt x="f1063" y="f1064"/>
                  <a:pt x="f1065" y="f1066"/>
                </a:cubicBezTo>
                <a:cubicBezTo>
                  <a:pt x="f1067" y="f393"/>
                  <a:pt x="f1068" y="f1069"/>
                  <a:pt x="f1070" y="f1071"/>
                </a:cubicBezTo>
                <a:cubicBezTo>
                  <a:pt x="f1072" y="f1073"/>
                  <a:pt x="f1074" y="f385"/>
                  <a:pt x="f1075" y="f1076"/>
                </a:cubicBezTo>
                <a:cubicBezTo>
                  <a:pt x="f1077" y="f1078"/>
                  <a:pt x="f1079" y="f1080"/>
                  <a:pt x="f1081" y="f1082"/>
                </a:cubicBezTo>
                <a:cubicBezTo>
                  <a:pt x="f1083" y="f1084"/>
                  <a:pt x="f1085" y="f1086"/>
                  <a:pt x="f1087" y="f1088"/>
                </a:cubicBezTo>
                <a:cubicBezTo>
                  <a:pt x="f1089" y="f1090"/>
                  <a:pt x="f1091" y="f1092"/>
                  <a:pt x="f1093" y="f1094"/>
                </a:cubicBezTo>
                <a:cubicBezTo>
                  <a:pt x="f1095" y="f1096"/>
                  <a:pt x="f1097" y="f1098"/>
                  <a:pt x="f1099" y="f1100"/>
                </a:cubicBezTo>
                <a:cubicBezTo>
                  <a:pt x="f1101" y="f1102"/>
                  <a:pt x="f1103" y="f1104"/>
                  <a:pt x="f1105" y="f1106"/>
                </a:cubicBezTo>
                <a:cubicBezTo>
                  <a:pt x="f1107" y="f1108"/>
                  <a:pt x="f1109" y="f1110"/>
                  <a:pt x="f1111" y="f1112"/>
                </a:cubicBezTo>
                <a:cubicBezTo>
                  <a:pt x="f1113" y="f1114"/>
                  <a:pt x="f1115" y="f1116"/>
                  <a:pt x="f1117" y="f1118"/>
                </a:cubicBezTo>
                <a:cubicBezTo>
                  <a:pt x="f1119" y="f1120"/>
                  <a:pt x="f1121" y="f1122"/>
                  <a:pt x="f1123" y="f1124"/>
                </a:cubicBezTo>
                <a:cubicBezTo>
                  <a:pt x="f1125" y="f1126"/>
                  <a:pt x="f1127" y="f1128"/>
                  <a:pt x="f1129" y="f1130"/>
                </a:cubicBezTo>
                <a:cubicBezTo>
                  <a:pt x="f1131" y="f1132"/>
                  <a:pt x="f1133" y="f1134"/>
                  <a:pt x="f1135" y="f1136"/>
                </a:cubicBezTo>
                <a:cubicBezTo>
                  <a:pt x="f1137" y="f1138"/>
                  <a:pt x="f1139" y="f1140"/>
                  <a:pt x="f1141" y="f1142"/>
                </a:cubicBezTo>
                <a:cubicBezTo>
                  <a:pt x="f1143" y="f1144"/>
                  <a:pt x="f1145" y="f1146"/>
                  <a:pt x="f1147" y="f1148"/>
                </a:cubicBezTo>
                <a:cubicBezTo>
                  <a:pt x="f1149" y="f1150"/>
                  <a:pt x="f1151" y="f1152"/>
                  <a:pt x="f1153" y="f1154"/>
                </a:cubicBezTo>
                <a:cubicBezTo>
                  <a:pt x="f1155" y="f1156"/>
                  <a:pt x="f1157" y="f1158"/>
                  <a:pt x="f1159" y="f1160"/>
                </a:cubicBezTo>
                <a:cubicBezTo>
                  <a:pt x="f1161" y="f1162"/>
                  <a:pt x="f1163" y="f1164"/>
                  <a:pt x="f1165" y="f1166"/>
                </a:cubicBezTo>
                <a:cubicBezTo>
                  <a:pt x="f1167" y="f1168"/>
                  <a:pt x="f1169" y="f1170"/>
                  <a:pt x="f1171" y="f1172"/>
                </a:cubicBezTo>
                <a:cubicBezTo>
                  <a:pt x="f1173" y="f1174"/>
                  <a:pt x="f1175" y="f1176"/>
                  <a:pt x="f768" y="f1177"/>
                </a:cubicBezTo>
                <a:cubicBezTo>
                  <a:pt x="f1178" y="f1179"/>
                  <a:pt x="f1180" y="f1181"/>
                  <a:pt x="f1182" y="f1183"/>
                </a:cubicBezTo>
                <a:cubicBezTo>
                  <a:pt x="f1184" y="f1185"/>
                  <a:pt x="f1186" y="f1187"/>
                  <a:pt x="f1188" y="f1189"/>
                </a:cubicBezTo>
                <a:cubicBezTo>
                  <a:pt x="f1190" y="f1191"/>
                  <a:pt x="f1192" y="f1193"/>
                  <a:pt x="f1194" y="f1195"/>
                </a:cubicBezTo>
                <a:cubicBezTo>
                  <a:pt x="f1196" y="f1197"/>
                  <a:pt x="f1198" y="f1199"/>
                  <a:pt x="f1200" y="f1201"/>
                </a:cubicBezTo>
                <a:cubicBezTo>
                  <a:pt x="f1202" y="f1203"/>
                  <a:pt x="f1204" y="f1205"/>
                  <a:pt x="f1206" y="f1207"/>
                </a:cubicBezTo>
                <a:cubicBezTo>
                  <a:pt x="f1208" y="f1209"/>
                  <a:pt x="f1210" y="f1211"/>
                  <a:pt x="f1009" y="f459"/>
                </a:cubicBezTo>
                <a:close/>
              </a:path>
            </a:pathLst>
          </a:custGeom>
          <a:solidFill>
            <a:srgbClr val="191919"/>
          </a:solidFill>
          <a:ln cap="flat">
            <a:noFill/>
            <a:prstDash val="solid"/>
          </a:ln>
        </p:spPr>
        <p:txBody>
          <a:bodyPr vert="horz" wrap="square" lIns="60963" tIns="30467" rIns="60963" bIns="30467"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191919"/>
              </a:solidFill>
              <a:uFillTx/>
              <a:latin typeface="Calibri"/>
              <a:ea typeface="Calibri"/>
              <a:cs typeface="Calibri"/>
            </a:endParaRPr>
          </a:p>
        </p:txBody>
      </p:sp>
      <p:sp>
        <p:nvSpPr>
          <p:cNvPr id="20" name="Google Shape;123;p14">
            <a:extLst>
              <a:ext uri="{FF2B5EF4-FFF2-40B4-BE49-F238E27FC236}">
                <a16:creationId xmlns:a16="http://schemas.microsoft.com/office/drawing/2014/main" id="{5B62EA0C-9A3C-4674-9FB4-C88E28E9FA13}"/>
              </a:ext>
            </a:extLst>
          </p:cNvPr>
          <p:cNvSpPr/>
          <p:nvPr/>
        </p:nvSpPr>
        <p:spPr>
          <a:xfrm>
            <a:off x="19583347" y="5955414"/>
            <a:ext cx="389250" cy="389250"/>
          </a:xfrm>
          <a:custGeom>
            <a:avLst/>
            <a:gdLst>
              <a:gd name="f0" fmla="val w"/>
              <a:gd name="f1" fmla="val h"/>
              <a:gd name="f2" fmla="val 0"/>
              <a:gd name="f3" fmla="val 6355080"/>
              <a:gd name="f4" fmla="val 3177540"/>
              <a:gd name="f5" fmla="val 2329180"/>
              <a:gd name="f6" fmla="val 1530350"/>
              <a:gd name="f7" fmla="val 6024880"/>
              <a:gd name="f8" fmla="val 930910"/>
              <a:gd name="f9" fmla="val 5424170"/>
              <a:gd name="f10" fmla="val 330200"/>
              <a:gd name="f11" fmla="val 4824730"/>
              <a:gd name="f12" fmla="val 4025900"/>
              <a:gd name="f13" fmla="val 1531620"/>
              <a:gd name="f14" fmla="val 190500"/>
              <a:gd name="f15" fmla="val 2379980"/>
              <a:gd name="f16" fmla="val 1629410"/>
              <a:gd name="f17" fmla="val 501650"/>
              <a:gd name="f18" fmla="val 1065530"/>
              <a:gd name="f19" fmla="val 3975100"/>
              <a:gd name="f20" fmla="val 4725670"/>
              <a:gd name="f21" fmla="val 5289550"/>
              <a:gd name="f22" fmla="val 5853430"/>
              <a:gd name="f23" fmla="val 6164580"/>
              <a:gd name="f24" fmla="*/ f0 1 6355080"/>
              <a:gd name="f25" fmla="*/ f1 1 6355080"/>
              <a:gd name="f26" fmla="+- f3 0 f2"/>
              <a:gd name="f27" fmla="*/ f26 1 6355080"/>
              <a:gd name="f28" fmla="*/ f2 1 f27"/>
              <a:gd name="f29" fmla="*/ f3 1 f27"/>
              <a:gd name="f30" fmla="*/ f28 f24 1"/>
              <a:gd name="f31" fmla="*/ f29 f24 1"/>
              <a:gd name="f32" fmla="*/ f29 f25 1"/>
              <a:gd name="f33" fmla="*/ f28 f25 1"/>
            </a:gdLst>
            <a:ahLst/>
            <a:cxnLst>
              <a:cxn ang="3cd4">
                <a:pos x="hc" y="t"/>
              </a:cxn>
              <a:cxn ang="0">
                <a:pos x="r" y="vc"/>
              </a:cxn>
              <a:cxn ang="cd4">
                <a:pos x="hc" y="b"/>
              </a:cxn>
              <a:cxn ang="cd2">
                <a:pos x="l" y="vc"/>
              </a:cxn>
            </a:cxnLst>
            <a:rect l="f30" t="f33" r="f31" b="f32"/>
            <a:pathLst>
              <a:path w="6355080" h="6355080">
                <a:moveTo>
                  <a:pt x="f4" y="f3"/>
                </a:moveTo>
                <a:cubicBezTo>
                  <a:pt x="f5" y="f3"/>
                  <a:pt x="f6" y="f7"/>
                  <a:pt x="f8" y="f9"/>
                </a:cubicBezTo>
                <a:cubicBezTo>
                  <a:pt x="f10" y="f11"/>
                  <a:pt x="f2" y="f12"/>
                  <a:pt x="f2" y="f4"/>
                </a:cubicBezTo>
                <a:cubicBezTo>
                  <a:pt x="f2" y="f5"/>
                  <a:pt x="f10" y="f6"/>
                  <a:pt x="f8" y="f8"/>
                </a:cubicBezTo>
                <a:cubicBezTo>
                  <a:pt x="f6" y="f10"/>
                  <a:pt x="f5" y="f2"/>
                  <a:pt x="f4" y="f2"/>
                </a:cubicBezTo>
                <a:cubicBezTo>
                  <a:pt x="f12" y="f2"/>
                  <a:pt x="f11" y="f10"/>
                  <a:pt x="f9" y="f8"/>
                </a:cubicBezTo>
                <a:cubicBezTo>
                  <a:pt x="f7" y="f13"/>
                  <a:pt x="f3" y="f5"/>
                  <a:pt x="f3" y="f4"/>
                </a:cubicBezTo>
                <a:cubicBezTo>
                  <a:pt x="f3" y="f12"/>
                  <a:pt x="f7" y="f11"/>
                  <a:pt x="f9" y="f9"/>
                </a:cubicBezTo>
                <a:cubicBezTo>
                  <a:pt x="f11" y="f7"/>
                  <a:pt x="f12" y="f3"/>
                  <a:pt x="f4" y="f3"/>
                </a:cubicBezTo>
                <a:close/>
                <a:moveTo>
                  <a:pt x="f4" y="f14"/>
                </a:moveTo>
                <a:cubicBezTo>
                  <a:pt x="f15" y="f14"/>
                  <a:pt x="f16" y="f17"/>
                  <a:pt x="f18" y="f18"/>
                </a:cubicBezTo>
                <a:cubicBezTo>
                  <a:pt x="f17" y="f16"/>
                  <a:pt x="f14" y="f15"/>
                  <a:pt x="f14" y="f4"/>
                </a:cubicBezTo>
                <a:cubicBezTo>
                  <a:pt x="f14" y="f19"/>
                  <a:pt x="f17" y="f20"/>
                  <a:pt x="f18" y="f21"/>
                </a:cubicBezTo>
                <a:cubicBezTo>
                  <a:pt x="f16" y="f22"/>
                  <a:pt x="f15" y="f23"/>
                  <a:pt x="f4" y="f23"/>
                </a:cubicBezTo>
                <a:cubicBezTo>
                  <a:pt x="f19" y="f23"/>
                  <a:pt x="f20" y="f22"/>
                  <a:pt x="f21" y="f21"/>
                </a:cubicBezTo>
                <a:cubicBezTo>
                  <a:pt x="f22" y="f20"/>
                  <a:pt x="f23" y="f19"/>
                  <a:pt x="f23" y="f4"/>
                </a:cubicBezTo>
                <a:cubicBezTo>
                  <a:pt x="f23" y="f15"/>
                  <a:pt x="f22" y="f16"/>
                  <a:pt x="f21" y="f18"/>
                </a:cubicBezTo>
                <a:cubicBezTo>
                  <a:pt x="f20" y="f17"/>
                  <a:pt x="f19" y="f14"/>
                  <a:pt x="f4" y="f14"/>
                </a:cubicBezTo>
                <a:close/>
              </a:path>
            </a:pathLst>
          </a:custGeom>
          <a:solidFill>
            <a:srgbClr val="D88CE1"/>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89" b="0" i="0" u="none" strike="noStrike" kern="1200" cap="none" spc="0" baseline="0">
              <a:solidFill>
                <a:srgbClr val="191919"/>
              </a:solidFill>
              <a:uFillTx/>
              <a:latin typeface="Arial"/>
              <a:ea typeface="Arial"/>
              <a:cs typeface="Arial"/>
            </a:endParaRPr>
          </a:p>
        </p:txBody>
      </p:sp>
      <p:sp>
        <p:nvSpPr>
          <p:cNvPr id="21" name="Google Shape;124;p14">
            <a:extLst>
              <a:ext uri="{FF2B5EF4-FFF2-40B4-BE49-F238E27FC236}">
                <a16:creationId xmlns:a16="http://schemas.microsoft.com/office/drawing/2014/main" id="{8B8598BD-4919-45CB-AFF9-15195839A51C}"/>
              </a:ext>
            </a:extLst>
          </p:cNvPr>
          <p:cNvSpPr/>
          <p:nvPr/>
        </p:nvSpPr>
        <p:spPr>
          <a:xfrm>
            <a:off x="19679066" y="6018882"/>
            <a:ext cx="211016" cy="240395"/>
          </a:xfrm>
          <a:custGeom>
            <a:avLst/>
            <a:gdLst>
              <a:gd name="f0" fmla="val w"/>
              <a:gd name="f1" fmla="val h"/>
              <a:gd name="f2" fmla="val 0"/>
              <a:gd name="f3" fmla="val 422028"/>
              <a:gd name="f4" fmla="val 480795"/>
              <a:gd name="f5" fmla="val 332281"/>
              <a:gd name="f6" fmla="val 258037"/>
              <a:gd name="f7" fmla="val 327521"/>
              <a:gd name="f8" fmla="val 255398"/>
              <a:gd name="f9" fmla="val 321508"/>
              <a:gd name="f10" fmla="val 255986"/>
              <a:gd name="f11" fmla="val 317317"/>
              <a:gd name="f12" fmla="val 259482"/>
              <a:gd name="f13" fmla="val 286848"/>
              <a:gd name="f14" fmla="val 284946"/>
              <a:gd name="f15" fmla="val 248160"/>
              <a:gd name="f16" fmla="val 298969"/>
              <a:gd name="f17" fmla="val 208374"/>
              <a:gd name="f18" fmla="val 169523"/>
              <a:gd name="f19" fmla="val 131558"/>
              <a:gd name="f20" fmla="val 285534"/>
              <a:gd name="f21" fmla="val 101455"/>
              <a:gd name="f22" fmla="val 261129"/>
              <a:gd name="f23" fmla="val 97177"/>
              <a:gd name="f24" fmla="val 257661"/>
              <a:gd name="f25" fmla="val 91116"/>
              <a:gd name="f26" fmla="val 257190"/>
              <a:gd name="f27" fmla="val 86385"/>
              <a:gd name="f28" fmla="val 259944"/>
              <a:gd name="f29" fmla="val 60580"/>
              <a:gd name="f30" fmla="val 274997"/>
              <a:gd name="f31" fmla="val 38948"/>
              <a:gd name="f32" fmla="val 296562"/>
              <a:gd name="f33" fmla="val 23829"/>
              <a:gd name="f34" fmla="val 322315"/>
              <a:gd name="f35" fmla="val 8239"/>
              <a:gd name="f36" fmla="val 348859"/>
              <a:gd name="f37" fmla="val 379245"/>
              <a:gd name="f38" fmla="val 410190"/>
              <a:gd name="f39" fmla="val 475980"/>
              <a:gd name="f40" fmla="val 478638"/>
              <a:gd name="f41" fmla="val 2158"/>
              <a:gd name="f42" fmla="val 4818"/>
              <a:gd name="f43" fmla="val 417211"/>
              <a:gd name="f44" fmla="val 419870"/>
              <a:gd name="f45" fmla="val 422029"/>
              <a:gd name="f46" fmla="val 347009"/>
              <a:gd name="f47" fmla="val 387639"/>
              <a:gd name="f48" fmla="val 288703"/>
              <a:gd name="f49" fmla="val 412393"/>
              <a:gd name="f50" fmla="val 471164"/>
              <a:gd name="f51" fmla="val 9636"/>
              <a:gd name="f52" fmla="val 380959"/>
              <a:gd name="f53" fmla="val 17412"/>
              <a:gd name="f54" fmla="val 352258"/>
              <a:gd name="f55" fmla="val 32135"/>
              <a:gd name="f56" fmla="val 327198"/>
              <a:gd name="f57" fmla="val 46425"/>
              <a:gd name="f58" fmla="val 302870"/>
              <a:gd name="f59" fmla="val 66863"/>
              <a:gd name="f60" fmla="val 282490"/>
              <a:gd name="f61" fmla="val 91241"/>
              <a:gd name="f62" fmla="val 268265"/>
              <a:gd name="f63" fmla="val 92533"/>
              <a:gd name="f64" fmla="val 267514"/>
              <a:gd name="f65" fmla="val 94200"/>
              <a:gd name="f66" fmla="val 267649"/>
              <a:gd name="f67" fmla="val 95385"/>
              <a:gd name="f68" fmla="val 268612"/>
              <a:gd name="f69" fmla="val 127202"/>
              <a:gd name="f70" fmla="val 294395"/>
              <a:gd name="f71" fmla="val 167326"/>
              <a:gd name="f72" fmla="val 308600"/>
              <a:gd name="f73" fmla="val 250415"/>
              <a:gd name="f74" fmla="val 291300"/>
              <a:gd name="f75" fmla="val 293778"/>
              <a:gd name="f76" fmla="val 323493"/>
              <a:gd name="f77" fmla="val 266869"/>
              <a:gd name="f78" fmla="val 324649"/>
              <a:gd name="f79" fmla="val 265906"/>
              <a:gd name="f80" fmla="val 326307"/>
              <a:gd name="f81" fmla="val 265732"/>
              <a:gd name="f82" fmla="val 327608"/>
              <a:gd name="f83" fmla="val 266455"/>
              <a:gd name="f84" fmla="val 379901"/>
              <a:gd name="f85" fmla="val 295425"/>
              <a:gd name="f86" fmla="val 350505"/>
              <a:gd name="f87" fmla="val 258259"/>
              <a:gd name="f88" fmla="val 279612"/>
              <a:gd name="f89" fmla="val 337571"/>
              <a:gd name="f90" fmla="val 200327"/>
              <a:gd name="f91" fmla="val 129124"/>
              <a:gd name="f92" fmla="val 57931"/>
              <a:gd name="f93" fmla="val 137137"/>
              <a:gd name="f94" fmla="val 79177"/>
              <a:gd name="f95" fmla="val 129134"/>
              <a:gd name="f96" fmla="val 200337"/>
              <a:gd name="f97" fmla="val 9631"/>
              <a:gd name="f98" fmla="val 274302"/>
              <a:gd name="f99" fmla="val 327935"/>
              <a:gd name="f100" fmla="val 63238"/>
              <a:gd name="f101" fmla="val 195030"/>
              <a:gd name="f102" fmla="val 248637"/>
              <a:gd name="f103" fmla="val 142446"/>
              <a:gd name="f104" fmla="val 88813"/>
              <a:gd name="f105" fmla="*/ f0 1 422028"/>
              <a:gd name="f106" fmla="*/ f1 1 480795"/>
              <a:gd name="f107" fmla="+- f4 0 f2"/>
              <a:gd name="f108" fmla="+- f3 0 f2"/>
              <a:gd name="f109" fmla="*/ f108 1 422028"/>
              <a:gd name="f110" fmla="*/ f107 1 480795"/>
              <a:gd name="f111" fmla="*/ f2 1 f109"/>
              <a:gd name="f112" fmla="*/ f3 1 f109"/>
              <a:gd name="f113" fmla="*/ f2 1 f110"/>
              <a:gd name="f114" fmla="*/ f4 1 f110"/>
              <a:gd name="f115" fmla="*/ f111 f105 1"/>
              <a:gd name="f116" fmla="*/ f112 f105 1"/>
              <a:gd name="f117" fmla="*/ f114 f106 1"/>
              <a:gd name="f118" fmla="*/ f113 f106 1"/>
            </a:gdLst>
            <a:ahLst/>
            <a:cxnLst>
              <a:cxn ang="3cd4">
                <a:pos x="hc" y="t"/>
              </a:cxn>
              <a:cxn ang="0">
                <a:pos x="r" y="vc"/>
              </a:cxn>
              <a:cxn ang="cd4">
                <a:pos x="hc" y="b"/>
              </a:cxn>
              <a:cxn ang="cd2">
                <a:pos x="l" y="vc"/>
              </a:cxn>
            </a:cxnLst>
            <a:rect l="f115" t="f118" r="f116" b="f117"/>
            <a:pathLst>
              <a:path w="422028" h="480795">
                <a:moveTo>
                  <a:pt x="f5" y="f6"/>
                </a:moveTo>
                <a:cubicBezTo>
                  <a:pt x="f7" y="f8"/>
                  <a:pt x="f9" y="f10"/>
                  <a:pt x="f11" y="f12"/>
                </a:cubicBezTo>
                <a:cubicBezTo>
                  <a:pt x="f13" y="f14"/>
                  <a:pt x="f15" y="f16"/>
                  <a:pt x="f17" y="f16"/>
                </a:cubicBezTo>
                <a:cubicBezTo>
                  <a:pt x="f18" y="f16"/>
                  <a:pt x="f19" y="f20"/>
                  <a:pt x="f21" y="f22"/>
                </a:cubicBezTo>
                <a:cubicBezTo>
                  <a:pt x="f23" y="f24"/>
                  <a:pt x="f25" y="f26"/>
                  <a:pt x="f27" y="f28"/>
                </a:cubicBezTo>
                <a:cubicBezTo>
                  <a:pt x="f29" y="f30"/>
                  <a:pt x="f31" y="f32"/>
                  <a:pt x="f33" y="f34"/>
                </a:cubicBezTo>
                <a:cubicBezTo>
                  <a:pt x="f35" y="f36"/>
                  <a:pt x="f2" y="f37"/>
                  <a:pt x="f2" y="f38"/>
                </a:cubicBezTo>
                <a:lnTo>
                  <a:pt x="f2" y="f39"/>
                </a:lnTo>
                <a:cubicBezTo>
                  <a:pt x="f2" y="f40"/>
                  <a:pt x="f41" y="f4"/>
                  <a:pt x="f42" y="f4"/>
                </a:cubicBezTo>
                <a:lnTo>
                  <a:pt x="f43" y="f4"/>
                </a:lnTo>
                <a:cubicBezTo>
                  <a:pt x="f44" y="f4"/>
                  <a:pt x="f45" y="f40"/>
                  <a:pt x="f45" y="f39"/>
                </a:cubicBezTo>
                <a:lnTo>
                  <a:pt x="f45" y="f38"/>
                </a:lnTo>
                <a:cubicBezTo>
                  <a:pt x="f45" y="f46"/>
                  <a:pt x="f47" y="f48"/>
                  <a:pt x="f5" y="f6"/>
                </a:cubicBezTo>
                <a:close/>
                <a:moveTo>
                  <a:pt x="f49" y="f50"/>
                </a:moveTo>
                <a:lnTo>
                  <a:pt x="f51" y="f50"/>
                </a:lnTo>
                <a:lnTo>
                  <a:pt x="f51" y="f38"/>
                </a:lnTo>
                <a:cubicBezTo>
                  <a:pt x="f51" y="f52"/>
                  <a:pt x="f53" y="f54"/>
                  <a:pt x="f55" y="f56"/>
                </a:cubicBezTo>
                <a:cubicBezTo>
                  <a:pt x="f57" y="f58"/>
                  <a:pt x="f59" y="f60"/>
                  <a:pt x="f61" y="f62"/>
                </a:cubicBezTo>
                <a:cubicBezTo>
                  <a:pt x="f63" y="f64"/>
                  <a:pt x="f65" y="f66"/>
                  <a:pt x="f67" y="f68"/>
                </a:cubicBezTo>
                <a:cubicBezTo>
                  <a:pt x="f69" y="f70"/>
                  <a:pt x="f71" y="f72"/>
                  <a:pt x="f17" y="f72"/>
                </a:cubicBezTo>
                <a:cubicBezTo>
                  <a:pt x="f73" y="f72"/>
                  <a:pt x="f74" y="f75"/>
                  <a:pt x="f76" y="f77"/>
                </a:cubicBezTo>
                <a:cubicBezTo>
                  <a:pt x="f78" y="f79"/>
                  <a:pt x="f80" y="f81"/>
                  <a:pt x="f82" y="f83"/>
                </a:cubicBezTo>
                <a:cubicBezTo>
                  <a:pt x="f84" y="f85"/>
                  <a:pt x="f49" y="f86"/>
                  <a:pt x="f49" y="f38"/>
                </a:cubicBezTo>
                <a:lnTo>
                  <a:pt x="f49" y="f50"/>
                </a:lnTo>
                <a:close/>
                <a:moveTo>
                  <a:pt x="f17" y="f87"/>
                </a:moveTo>
                <a:cubicBezTo>
                  <a:pt x="f88" y="f87"/>
                  <a:pt x="f89" y="f90"/>
                  <a:pt x="f89" y="f91"/>
                </a:cubicBezTo>
                <a:cubicBezTo>
                  <a:pt x="f89" y="f92"/>
                  <a:pt x="f88" y="f2"/>
                  <a:pt x="f17" y="f2"/>
                </a:cubicBezTo>
                <a:cubicBezTo>
                  <a:pt x="f93" y="f2"/>
                  <a:pt x="f94" y="f92"/>
                  <a:pt x="f94" y="f95"/>
                </a:cubicBezTo>
                <a:cubicBezTo>
                  <a:pt x="f94" y="f96"/>
                  <a:pt x="f93" y="f87"/>
                  <a:pt x="f17" y="f87"/>
                </a:cubicBezTo>
                <a:close/>
                <a:moveTo>
                  <a:pt x="f17" y="f97"/>
                </a:moveTo>
                <a:cubicBezTo>
                  <a:pt x="f98" y="f97"/>
                  <a:pt x="f99" y="f100"/>
                  <a:pt x="f99" y="f95"/>
                </a:cubicBezTo>
                <a:cubicBezTo>
                  <a:pt x="f99" y="f101"/>
                  <a:pt x="f98" y="f102"/>
                  <a:pt x="f17" y="f102"/>
                </a:cubicBezTo>
                <a:cubicBezTo>
                  <a:pt x="f103" y="f102"/>
                  <a:pt x="f104" y="f101"/>
                  <a:pt x="f104" y="f95"/>
                </a:cubicBezTo>
                <a:cubicBezTo>
                  <a:pt x="f104" y="f100"/>
                  <a:pt x="f103" y="f97"/>
                  <a:pt x="f17" y="f97"/>
                </a:cubicBezTo>
                <a:close/>
              </a:path>
            </a:pathLst>
          </a:custGeom>
          <a:solidFill>
            <a:srgbClr val="191919"/>
          </a:solidFill>
          <a:ln cap="flat">
            <a:noFill/>
            <a:prstDash val="solid"/>
          </a:ln>
        </p:spPr>
        <p:txBody>
          <a:bodyPr vert="horz" wrap="square" lIns="60963" tIns="30467" rIns="60963" bIns="30467"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191919"/>
              </a:solidFill>
              <a:uFillTx/>
              <a:latin typeface="Calibri"/>
              <a:ea typeface="Calibri"/>
              <a:cs typeface="Calibri"/>
            </a:endParaRPr>
          </a:p>
        </p:txBody>
      </p:sp>
      <p:sp>
        <p:nvSpPr>
          <p:cNvPr id="30" name="Google Shape;133;p15">
            <a:extLst>
              <a:ext uri="{FF2B5EF4-FFF2-40B4-BE49-F238E27FC236}">
                <a16:creationId xmlns:a16="http://schemas.microsoft.com/office/drawing/2014/main" id="{EF8BE7F5-DAA1-40DA-B52C-31D63EE315DE}"/>
              </a:ext>
            </a:extLst>
          </p:cNvPr>
          <p:cNvSpPr txBox="1"/>
          <p:nvPr/>
        </p:nvSpPr>
        <p:spPr>
          <a:xfrm>
            <a:off x="747238" y="525755"/>
            <a:ext cx="6450440" cy="738664"/>
          </a:xfrm>
          <a:prstGeom prst="rect">
            <a:avLst/>
          </a:prstGeom>
          <a:noFill/>
          <a:ln cap="flat">
            <a:noFill/>
          </a:ln>
        </p:spPr>
        <p:txBody>
          <a:bodyPr vert="horz" wrap="square" lIns="0" tIns="0" rIns="0" bIns="0" anchor="t" anchorCtr="0" compatLnSpc="1">
            <a:spAutoFit/>
          </a:bodyPr>
          <a:lstStyle/>
          <a:p>
            <a:pPr>
              <a:defRPr sz="1800" b="0" i="0" u="none" strike="noStrike" kern="0" cap="none" spc="0" baseline="0">
                <a:solidFill>
                  <a:srgbClr val="000000"/>
                </a:solidFill>
                <a:uFillTx/>
              </a:defRPr>
            </a:pPr>
            <a:r>
              <a:rPr lang="en-GB" sz="4800" b="0" i="0" u="none" strike="noStrike" kern="1200" cap="none" spc="0" baseline="0">
                <a:solidFill>
                  <a:srgbClr val="FFFFFF"/>
                </a:solidFill>
                <a:uFillTx/>
                <a:latin typeface="Segoe UI Black" panose="020B0A02040204020203" pitchFamily="34" charset="0"/>
                <a:ea typeface="Segoe UI Black" panose="020B0A02040204020203" pitchFamily="34" charset="0"/>
                <a:cs typeface="Rubik"/>
              </a:rPr>
              <a:t>Contact Information</a:t>
            </a:r>
            <a:endParaRPr lang="en-GB" sz="900" b="0" i="0" u="none" strike="noStrike" kern="1200" cap="none" spc="0" baseline="0">
              <a:solidFill>
                <a:srgbClr val="FFFFFF"/>
              </a:solidFill>
              <a:uFillTx/>
              <a:latin typeface="Segoe UI Black" panose="020B0A02040204020203" pitchFamily="34" charset="0"/>
              <a:ea typeface="Segoe UI Black" panose="020B0A02040204020203" pitchFamily="34" charset="0"/>
            </a:endParaRPr>
          </a:p>
        </p:txBody>
      </p:sp>
      <p:sp>
        <p:nvSpPr>
          <p:cNvPr id="32" name="Oval 31">
            <a:extLst>
              <a:ext uri="{FF2B5EF4-FFF2-40B4-BE49-F238E27FC236}">
                <a16:creationId xmlns:a16="http://schemas.microsoft.com/office/drawing/2014/main" id="{2CC829FF-1A47-431B-B7FA-230E9F18D948}"/>
              </a:ext>
            </a:extLst>
          </p:cNvPr>
          <p:cNvSpPr/>
          <p:nvPr/>
        </p:nvSpPr>
        <p:spPr>
          <a:xfrm>
            <a:off x="4387156" y="-986381"/>
            <a:ext cx="1464903" cy="1515562"/>
          </a:xfrm>
          <a:prstGeom prst="ellipse">
            <a:avLst/>
          </a:prstGeom>
          <a:solidFill>
            <a:srgbClr val="F86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51C8FD50-5DEF-4968-83C5-70D2221227E1}"/>
              </a:ext>
            </a:extLst>
          </p:cNvPr>
          <p:cNvSpPr/>
          <p:nvPr/>
        </p:nvSpPr>
        <p:spPr>
          <a:xfrm>
            <a:off x="11325509" y="3965590"/>
            <a:ext cx="1519645" cy="1540042"/>
          </a:xfrm>
          <a:prstGeom prst="ellipse">
            <a:avLst/>
          </a:prstGeom>
          <a:solidFill>
            <a:srgbClr val="FCB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descr="A picture containing wall, person, indoor, clothing&#10;&#10;Description automatically generated">
            <a:extLst>
              <a:ext uri="{FF2B5EF4-FFF2-40B4-BE49-F238E27FC236}">
                <a16:creationId xmlns:a16="http://schemas.microsoft.com/office/drawing/2014/main" id="{0313D9E0-40EE-4B49-9849-3C6EEA5F4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247" y="1931723"/>
            <a:ext cx="1438915" cy="1435717"/>
          </a:xfrm>
          <a:prstGeom prst="flowChartConnector">
            <a:avLst/>
          </a:prstGeom>
          <a:ln w="76200">
            <a:solidFill>
              <a:schemeClr val="bg1"/>
            </a:solidFill>
          </a:ln>
        </p:spPr>
      </p:pic>
      <p:pic>
        <p:nvPicPr>
          <p:cNvPr id="35" name="Picture 34" descr="A person with long hair&#10;&#10;Description automatically generated with medium confidence">
            <a:extLst>
              <a:ext uri="{FF2B5EF4-FFF2-40B4-BE49-F238E27FC236}">
                <a16:creationId xmlns:a16="http://schemas.microsoft.com/office/drawing/2014/main" id="{58B231E8-0369-43A0-8874-45F3FBDF87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8215" y="1731269"/>
            <a:ext cx="1435717" cy="1435717"/>
          </a:xfrm>
          <a:prstGeom prst="flowChartConnector">
            <a:avLst/>
          </a:prstGeom>
        </p:spPr>
      </p:pic>
      <p:sp>
        <p:nvSpPr>
          <p:cNvPr id="36" name="Google Shape;132;p15">
            <a:extLst>
              <a:ext uri="{FF2B5EF4-FFF2-40B4-BE49-F238E27FC236}">
                <a16:creationId xmlns:a16="http://schemas.microsoft.com/office/drawing/2014/main" id="{1A8608FD-6CE5-41A3-8528-2E944E838BD9}"/>
              </a:ext>
            </a:extLst>
          </p:cNvPr>
          <p:cNvSpPr txBox="1"/>
          <p:nvPr/>
        </p:nvSpPr>
        <p:spPr>
          <a:xfrm>
            <a:off x="2019815" y="3632963"/>
            <a:ext cx="2653781" cy="301557"/>
          </a:xfrm>
          <a:prstGeom prst="rect">
            <a:avLst/>
          </a:prstGeom>
          <a:solidFill>
            <a:srgbClr val="009490"/>
          </a:solidFill>
          <a:ln cap="flat">
            <a:noFill/>
          </a:ln>
        </p:spPr>
        <p:txBody>
          <a:bodyPr vert="horz" wrap="square" lIns="0" tIns="0" rIns="0" bIns="0" anchor="t" anchorCtr="0" compatLnSpc="1">
            <a:spAutoFit/>
          </a:bodyPr>
          <a:lstStyle/>
          <a:p>
            <a:pPr marL="0" marR="0" lvl="0" indent="0" algn="ctr"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US" b="1" i="0" u="none" strike="noStrike" kern="1200" cap="none" spc="0" baseline="0">
                <a:solidFill>
                  <a:srgbClr val="FFFFFF"/>
                </a:solidFill>
                <a:uFillTx/>
                <a:latin typeface="Segoe UI Black" panose="020B0A02040204020203" pitchFamily="34" charset="0"/>
                <a:ea typeface="Segoe UI Black" panose="020B0A02040204020203" pitchFamily="34" charset="0"/>
                <a:cs typeface="Rubik"/>
              </a:rPr>
              <a:t>Elise Featherstone</a:t>
            </a:r>
          </a:p>
        </p:txBody>
      </p:sp>
      <p:sp>
        <p:nvSpPr>
          <p:cNvPr id="37" name="Google Shape;132;p15">
            <a:extLst>
              <a:ext uri="{FF2B5EF4-FFF2-40B4-BE49-F238E27FC236}">
                <a16:creationId xmlns:a16="http://schemas.microsoft.com/office/drawing/2014/main" id="{5876248A-E6C5-4C6E-A840-CA5D98BCBD81}"/>
              </a:ext>
            </a:extLst>
          </p:cNvPr>
          <p:cNvSpPr txBox="1"/>
          <p:nvPr/>
        </p:nvSpPr>
        <p:spPr>
          <a:xfrm>
            <a:off x="6924871" y="3278220"/>
            <a:ext cx="2653781" cy="301557"/>
          </a:xfrm>
          <a:prstGeom prst="rect">
            <a:avLst/>
          </a:prstGeom>
          <a:noFill/>
          <a:ln cap="flat">
            <a:noFill/>
          </a:ln>
        </p:spPr>
        <p:txBody>
          <a:bodyPr vert="horz" wrap="square" lIns="0" tIns="0" rIns="0" bIns="0" anchor="t" anchorCtr="0" compatLnSpc="1">
            <a:spAutoFit/>
          </a:bodyPr>
          <a:lstStyle/>
          <a:p>
            <a:pPr marL="0" marR="0" lvl="0" indent="0" algn="ctr"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US" b="1">
                <a:solidFill>
                  <a:srgbClr val="FFFFFF"/>
                </a:solidFill>
                <a:latin typeface="Segoe UI Black" panose="020B0A02040204020203" pitchFamily="34" charset="0"/>
                <a:ea typeface="Segoe UI Black" panose="020B0A02040204020203" pitchFamily="34" charset="0"/>
                <a:cs typeface="Rubik"/>
              </a:rPr>
              <a:t>Rochelle F</a:t>
            </a:r>
            <a:r>
              <a:rPr lang="en-US" b="1" i="0" u="none" strike="noStrike" kern="1200" cap="none" spc="0" baseline="0">
                <a:solidFill>
                  <a:srgbClr val="FFFFFF"/>
                </a:solidFill>
                <a:uFillTx/>
                <a:latin typeface="Segoe UI Black" panose="020B0A02040204020203" pitchFamily="34" charset="0"/>
                <a:ea typeface="Segoe UI Black" panose="020B0A02040204020203" pitchFamily="34" charset="0"/>
                <a:cs typeface="Rubik"/>
              </a:rPr>
              <a:t>eatherstone</a:t>
            </a:r>
          </a:p>
        </p:txBody>
      </p:sp>
      <p:sp>
        <p:nvSpPr>
          <p:cNvPr id="38" name="Google Shape;132;p15">
            <a:extLst>
              <a:ext uri="{FF2B5EF4-FFF2-40B4-BE49-F238E27FC236}">
                <a16:creationId xmlns:a16="http://schemas.microsoft.com/office/drawing/2014/main" id="{E8297DA8-02EA-4774-B81C-DA36F18416AF}"/>
              </a:ext>
            </a:extLst>
          </p:cNvPr>
          <p:cNvSpPr txBox="1"/>
          <p:nvPr/>
        </p:nvSpPr>
        <p:spPr>
          <a:xfrm>
            <a:off x="2390193" y="4716718"/>
            <a:ext cx="2821533" cy="2513509"/>
          </a:xfrm>
          <a:prstGeom prst="rect">
            <a:avLst/>
          </a:prstGeom>
          <a:noFill/>
          <a:ln cap="flat">
            <a:noFill/>
          </a:ln>
        </p:spPr>
        <p:txBody>
          <a:bodyPr vert="horz" wrap="square" lIns="0" tIns="0" rIns="0" bIns="0" anchor="t" anchorCtr="0" compatLnSpc="1">
            <a:spAutoFit/>
          </a:bodyPr>
          <a:lstStyle/>
          <a:p>
            <a:pPr marL="0" marR="0" lvl="0" indent="0"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600" b="1">
                <a:solidFill>
                  <a:schemeClr val="bg1"/>
                </a:solidFill>
                <a:latin typeface="Century Gothic" panose="020B0502020202020204" pitchFamily="34" charset="0"/>
                <a:hlinkClick r:id="rId5">
                  <a:extLst>
                    <a:ext uri="{A12FA001-AC4F-418D-AE19-62706E023703}">
                      <ahyp:hlinkClr xmlns:ahyp="http://schemas.microsoft.com/office/drawing/2018/hyperlinkcolor" val="tx"/>
                    </a:ext>
                  </a:extLst>
                </a:hlinkClick>
              </a:rPr>
              <a:t>elise.featherstone@nhs.net</a:t>
            </a:r>
            <a:endParaRPr lang="en-GB" sz="1600" b="1">
              <a:solidFill>
                <a:schemeClr val="bg1"/>
              </a:solidFill>
              <a:latin typeface="Century Gothic" panose="020B0502020202020204" pitchFamily="34" charset="0"/>
            </a:endParaRPr>
          </a:p>
          <a:p>
            <a:pPr marL="0" marR="0" lvl="0" indent="0"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a:solidFill>
                <a:srgbClr val="FFFFFF"/>
              </a:solidFill>
              <a:uFillTx/>
              <a:latin typeface="Century Gothic" panose="020B0502020202020204" pitchFamily="34" charset="0"/>
            </a:endParaRPr>
          </a:p>
          <a:p>
            <a:pPr marL="0" marR="0" lvl="0" indent="0"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600" b="1">
                <a:solidFill>
                  <a:srgbClr val="FFFFFF"/>
                </a:solidFill>
                <a:latin typeface="Century Gothic" panose="020B0502020202020204" pitchFamily="34" charset="0"/>
              </a:rPr>
              <a:t>Twitter: @EliseFeatherst1</a:t>
            </a:r>
          </a:p>
          <a:p>
            <a:pPr marL="0" marR="0" lvl="0" indent="0"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1600" b="1">
              <a:solidFill>
                <a:srgbClr val="FFFFFF"/>
              </a:solidFill>
              <a:latin typeface="Century Gothic" panose="020B0502020202020204" pitchFamily="34" charset="0"/>
            </a:endParaRPr>
          </a:p>
          <a:p>
            <a:pPr marL="0" marR="0" lvl="0" indent="0"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600" b="1" err="1">
                <a:solidFill>
                  <a:srgbClr val="FFFFFF"/>
                </a:solidFill>
                <a:latin typeface="Century Gothic" panose="020B0502020202020204" pitchFamily="34" charset="0"/>
              </a:rPr>
              <a:t>Linkedin</a:t>
            </a:r>
            <a:r>
              <a:rPr lang="en-GB" sz="1600" b="1">
                <a:solidFill>
                  <a:srgbClr val="FFFFFF"/>
                </a:solidFill>
                <a:latin typeface="Century Gothic" panose="020B0502020202020204" pitchFamily="34" charset="0"/>
              </a:rPr>
              <a:t>: Elise Featherstone</a:t>
            </a:r>
          </a:p>
          <a:p>
            <a:pPr marL="0" marR="0" lvl="0" indent="0" algn="ctr"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1600" b="1">
              <a:solidFill>
                <a:srgbClr val="FFFFFF"/>
              </a:solidFill>
              <a:latin typeface="Century Gothic" panose="020B0502020202020204" pitchFamily="34" charset="0"/>
            </a:endParaRPr>
          </a:p>
          <a:p>
            <a:pPr marL="0" marR="0" lvl="0" indent="0" algn="ctr"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1600" b="1">
              <a:solidFill>
                <a:srgbClr val="FFFFFF"/>
              </a:solidFill>
              <a:latin typeface="Century Gothic" panose="020B0502020202020204" pitchFamily="34" charset="0"/>
            </a:endParaRPr>
          </a:p>
          <a:p>
            <a:pPr marL="0" marR="0" lvl="0" indent="0" algn="ctr"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a:solidFill>
                <a:srgbClr val="FFFFFF"/>
              </a:solidFill>
              <a:uFillTx/>
              <a:latin typeface="Century Gothic" panose="020B0502020202020204" pitchFamily="34" charset="0"/>
            </a:endParaRPr>
          </a:p>
          <a:p>
            <a:pPr marL="0" marR="0" lvl="0" indent="0" algn="ctr"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900" b="1" i="0" u="none" strike="noStrike" kern="1200" cap="none" spc="0" baseline="0">
              <a:solidFill>
                <a:srgbClr val="FFFFFF"/>
              </a:solidFill>
              <a:uFillTx/>
              <a:latin typeface="Century Gothic" panose="020B0502020202020204" pitchFamily="34" charset="0"/>
            </a:endParaRPr>
          </a:p>
        </p:txBody>
      </p:sp>
      <p:sp>
        <p:nvSpPr>
          <p:cNvPr id="42" name="Google Shape;124;p14">
            <a:extLst>
              <a:ext uri="{FF2B5EF4-FFF2-40B4-BE49-F238E27FC236}">
                <a16:creationId xmlns:a16="http://schemas.microsoft.com/office/drawing/2014/main" id="{BA76A535-34AF-466F-BFFE-AB2C2AB0121E}"/>
              </a:ext>
            </a:extLst>
          </p:cNvPr>
          <p:cNvSpPr/>
          <p:nvPr/>
        </p:nvSpPr>
        <p:spPr>
          <a:xfrm>
            <a:off x="1882721" y="5879136"/>
            <a:ext cx="196731" cy="235988"/>
          </a:xfrm>
          <a:custGeom>
            <a:avLst/>
            <a:gdLst>
              <a:gd name="f0" fmla="val w"/>
              <a:gd name="f1" fmla="val h"/>
              <a:gd name="f2" fmla="val 0"/>
              <a:gd name="f3" fmla="val 422028"/>
              <a:gd name="f4" fmla="val 480795"/>
              <a:gd name="f5" fmla="val 332281"/>
              <a:gd name="f6" fmla="val 258037"/>
              <a:gd name="f7" fmla="val 327521"/>
              <a:gd name="f8" fmla="val 255398"/>
              <a:gd name="f9" fmla="val 321508"/>
              <a:gd name="f10" fmla="val 255986"/>
              <a:gd name="f11" fmla="val 317317"/>
              <a:gd name="f12" fmla="val 259482"/>
              <a:gd name="f13" fmla="val 286848"/>
              <a:gd name="f14" fmla="val 284946"/>
              <a:gd name="f15" fmla="val 248160"/>
              <a:gd name="f16" fmla="val 298969"/>
              <a:gd name="f17" fmla="val 208374"/>
              <a:gd name="f18" fmla="val 169523"/>
              <a:gd name="f19" fmla="val 131558"/>
              <a:gd name="f20" fmla="val 285534"/>
              <a:gd name="f21" fmla="val 101455"/>
              <a:gd name="f22" fmla="val 261129"/>
              <a:gd name="f23" fmla="val 97177"/>
              <a:gd name="f24" fmla="val 257661"/>
              <a:gd name="f25" fmla="val 91116"/>
              <a:gd name="f26" fmla="val 257190"/>
              <a:gd name="f27" fmla="val 86385"/>
              <a:gd name="f28" fmla="val 259944"/>
              <a:gd name="f29" fmla="val 60580"/>
              <a:gd name="f30" fmla="val 274997"/>
              <a:gd name="f31" fmla="val 38948"/>
              <a:gd name="f32" fmla="val 296562"/>
              <a:gd name="f33" fmla="val 23829"/>
              <a:gd name="f34" fmla="val 322315"/>
              <a:gd name="f35" fmla="val 8239"/>
              <a:gd name="f36" fmla="val 348859"/>
              <a:gd name="f37" fmla="val 379245"/>
              <a:gd name="f38" fmla="val 410190"/>
              <a:gd name="f39" fmla="val 475980"/>
              <a:gd name="f40" fmla="val 478638"/>
              <a:gd name="f41" fmla="val 2158"/>
              <a:gd name="f42" fmla="val 4818"/>
              <a:gd name="f43" fmla="val 417211"/>
              <a:gd name="f44" fmla="val 419870"/>
              <a:gd name="f45" fmla="val 422029"/>
              <a:gd name="f46" fmla="val 347009"/>
              <a:gd name="f47" fmla="val 387639"/>
              <a:gd name="f48" fmla="val 288703"/>
              <a:gd name="f49" fmla="val 412393"/>
              <a:gd name="f50" fmla="val 471164"/>
              <a:gd name="f51" fmla="val 9636"/>
              <a:gd name="f52" fmla="val 380959"/>
              <a:gd name="f53" fmla="val 17412"/>
              <a:gd name="f54" fmla="val 352258"/>
              <a:gd name="f55" fmla="val 32135"/>
              <a:gd name="f56" fmla="val 327198"/>
              <a:gd name="f57" fmla="val 46425"/>
              <a:gd name="f58" fmla="val 302870"/>
              <a:gd name="f59" fmla="val 66863"/>
              <a:gd name="f60" fmla="val 282490"/>
              <a:gd name="f61" fmla="val 91241"/>
              <a:gd name="f62" fmla="val 268265"/>
              <a:gd name="f63" fmla="val 92533"/>
              <a:gd name="f64" fmla="val 267514"/>
              <a:gd name="f65" fmla="val 94200"/>
              <a:gd name="f66" fmla="val 267649"/>
              <a:gd name="f67" fmla="val 95385"/>
              <a:gd name="f68" fmla="val 268612"/>
              <a:gd name="f69" fmla="val 127202"/>
              <a:gd name="f70" fmla="val 294395"/>
              <a:gd name="f71" fmla="val 167326"/>
              <a:gd name="f72" fmla="val 308600"/>
              <a:gd name="f73" fmla="val 250415"/>
              <a:gd name="f74" fmla="val 291300"/>
              <a:gd name="f75" fmla="val 293778"/>
              <a:gd name="f76" fmla="val 323493"/>
              <a:gd name="f77" fmla="val 266869"/>
              <a:gd name="f78" fmla="val 324649"/>
              <a:gd name="f79" fmla="val 265906"/>
              <a:gd name="f80" fmla="val 326307"/>
              <a:gd name="f81" fmla="val 265732"/>
              <a:gd name="f82" fmla="val 327608"/>
              <a:gd name="f83" fmla="val 266455"/>
              <a:gd name="f84" fmla="val 379901"/>
              <a:gd name="f85" fmla="val 295425"/>
              <a:gd name="f86" fmla="val 350505"/>
              <a:gd name="f87" fmla="val 258259"/>
              <a:gd name="f88" fmla="val 279612"/>
              <a:gd name="f89" fmla="val 337571"/>
              <a:gd name="f90" fmla="val 200327"/>
              <a:gd name="f91" fmla="val 129124"/>
              <a:gd name="f92" fmla="val 57931"/>
              <a:gd name="f93" fmla="val 137137"/>
              <a:gd name="f94" fmla="val 79177"/>
              <a:gd name="f95" fmla="val 129134"/>
              <a:gd name="f96" fmla="val 200337"/>
              <a:gd name="f97" fmla="val 9631"/>
              <a:gd name="f98" fmla="val 274302"/>
              <a:gd name="f99" fmla="val 327935"/>
              <a:gd name="f100" fmla="val 63238"/>
              <a:gd name="f101" fmla="val 195030"/>
              <a:gd name="f102" fmla="val 248637"/>
              <a:gd name="f103" fmla="val 142446"/>
              <a:gd name="f104" fmla="val 88813"/>
              <a:gd name="f105" fmla="*/ f0 1 422028"/>
              <a:gd name="f106" fmla="*/ f1 1 480795"/>
              <a:gd name="f107" fmla="+- f4 0 f2"/>
              <a:gd name="f108" fmla="+- f3 0 f2"/>
              <a:gd name="f109" fmla="*/ f108 1 422028"/>
              <a:gd name="f110" fmla="*/ f107 1 480795"/>
              <a:gd name="f111" fmla="*/ f2 1 f109"/>
              <a:gd name="f112" fmla="*/ f3 1 f109"/>
              <a:gd name="f113" fmla="*/ f2 1 f110"/>
              <a:gd name="f114" fmla="*/ f4 1 f110"/>
              <a:gd name="f115" fmla="*/ f111 f105 1"/>
              <a:gd name="f116" fmla="*/ f112 f105 1"/>
              <a:gd name="f117" fmla="*/ f114 f106 1"/>
              <a:gd name="f118" fmla="*/ f113 f106 1"/>
            </a:gdLst>
            <a:ahLst/>
            <a:cxnLst>
              <a:cxn ang="3cd4">
                <a:pos x="hc" y="t"/>
              </a:cxn>
              <a:cxn ang="0">
                <a:pos x="r" y="vc"/>
              </a:cxn>
              <a:cxn ang="cd4">
                <a:pos x="hc" y="b"/>
              </a:cxn>
              <a:cxn ang="cd2">
                <a:pos x="l" y="vc"/>
              </a:cxn>
            </a:cxnLst>
            <a:rect l="f115" t="f118" r="f116" b="f117"/>
            <a:pathLst>
              <a:path w="422028" h="480795">
                <a:moveTo>
                  <a:pt x="f5" y="f6"/>
                </a:moveTo>
                <a:cubicBezTo>
                  <a:pt x="f7" y="f8"/>
                  <a:pt x="f9" y="f10"/>
                  <a:pt x="f11" y="f12"/>
                </a:cubicBezTo>
                <a:cubicBezTo>
                  <a:pt x="f13" y="f14"/>
                  <a:pt x="f15" y="f16"/>
                  <a:pt x="f17" y="f16"/>
                </a:cubicBezTo>
                <a:cubicBezTo>
                  <a:pt x="f18" y="f16"/>
                  <a:pt x="f19" y="f20"/>
                  <a:pt x="f21" y="f22"/>
                </a:cubicBezTo>
                <a:cubicBezTo>
                  <a:pt x="f23" y="f24"/>
                  <a:pt x="f25" y="f26"/>
                  <a:pt x="f27" y="f28"/>
                </a:cubicBezTo>
                <a:cubicBezTo>
                  <a:pt x="f29" y="f30"/>
                  <a:pt x="f31" y="f32"/>
                  <a:pt x="f33" y="f34"/>
                </a:cubicBezTo>
                <a:cubicBezTo>
                  <a:pt x="f35" y="f36"/>
                  <a:pt x="f2" y="f37"/>
                  <a:pt x="f2" y="f38"/>
                </a:cubicBezTo>
                <a:lnTo>
                  <a:pt x="f2" y="f39"/>
                </a:lnTo>
                <a:cubicBezTo>
                  <a:pt x="f2" y="f40"/>
                  <a:pt x="f41" y="f4"/>
                  <a:pt x="f42" y="f4"/>
                </a:cubicBezTo>
                <a:lnTo>
                  <a:pt x="f43" y="f4"/>
                </a:lnTo>
                <a:cubicBezTo>
                  <a:pt x="f44" y="f4"/>
                  <a:pt x="f45" y="f40"/>
                  <a:pt x="f45" y="f39"/>
                </a:cubicBezTo>
                <a:lnTo>
                  <a:pt x="f45" y="f38"/>
                </a:lnTo>
                <a:cubicBezTo>
                  <a:pt x="f45" y="f46"/>
                  <a:pt x="f47" y="f48"/>
                  <a:pt x="f5" y="f6"/>
                </a:cubicBezTo>
                <a:close/>
                <a:moveTo>
                  <a:pt x="f49" y="f50"/>
                </a:moveTo>
                <a:lnTo>
                  <a:pt x="f51" y="f50"/>
                </a:lnTo>
                <a:lnTo>
                  <a:pt x="f51" y="f38"/>
                </a:lnTo>
                <a:cubicBezTo>
                  <a:pt x="f51" y="f52"/>
                  <a:pt x="f53" y="f54"/>
                  <a:pt x="f55" y="f56"/>
                </a:cubicBezTo>
                <a:cubicBezTo>
                  <a:pt x="f57" y="f58"/>
                  <a:pt x="f59" y="f60"/>
                  <a:pt x="f61" y="f62"/>
                </a:cubicBezTo>
                <a:cubicBezTo>
                  <a:pt x="f63" y="f64"/>
                  <a:pt x="f65" y="f66"/>
                  <a:pt x="f67" y="f68"/>
                </a:cubicBezTo>
                <a:cubicBezTo>
                  <a:pt x="f69" y="f70"/>
                  <a:pt x="f71" y="f72"/>
                  <a:pt x="f17" y="f72"/>
                </a:cubicBezTo>
                <a:cubicBezTo>
                  <a:pt x="f73" y="f72"/>
                  <a:pt x="f74" y="f75"/>
                  <a:pt x="f76" y="f77"/>
                </a:cubicBezTo>
                <a:cubicBezTo>
                  <a:pt x="f78" y="f79"/>
                  <a:pt x="f80" y="f81"/>
                  <a:pt x="f82" y="f83"/>
                </a:cubicBezTo>
                <a:cubicBezTo>
                  <a:pt x="f84" y="f85"/>
                  <a:pt x="f49" y="f86"/>
                  <a:pt x="f49" y="f38"/>
                </a:cubicBezTo>
                <a:lnTo>
                  <a:pt x="f49" y="f50"/>
                </a:lnTo>
                <a:close/>
                <a:moveTo>
                  <a:pt x="f17" y="f87"/>
                </a:moveTo>
                <a:cubicBezTo>
                  <a:pt x="f88" y="f87"/>
                  <a:pt x="f89" y="f90"/>
                  <a:pt x="f89" y="f91"/>
                </a:cubicBezTo>
                <a:cubicBezTo>
                  <a:pt x="f89" y="f92"/>
                  <a:pt x="f88" y="f2"/>
                  <a:pt x="f17" y="f2"/>
                </a:cubicBezTo>
                <a:cubicBezTo>
                  <a:pt x="f93" y="f2"/>
                  <a:pt x="f94" y="f92"/>
                  <a:pt x="f94" y="f95"/>
                </a:cubicBezTo>
                <a:cubicBezTo>
                  <a:pt x="f94" y="f96"/>
                  <a:pt x="f93" y="f87"/>
                  <a:pt x="f17" y="f87"/>
                </a:cubicBezTo>
                <a:close/>
                <a:moveTo>
                  <a:pt x="f17" y="f97"/>
                </a:moveTo>
                <a:cubicBezTo>
                  <a:pt x="f98" y="f97"/>
                  <a:pt x="f99" y="f100"/>
                  <a:pt x="f99" y="f95"/>
                </a:cubicBezTo>
                <a:cubicBezTo>
                  <a:pt x="f99" y="f101"/>
                  <a:pt x="f98" y="f102"/>
                  <a:pt x="f17" y="f102"/>
                </a:cubicBezTo>
                <a:cubicBezTo>
                  <a:pt x="f103" y="f102"/>
                  <a:pt x="f104" y="f101"/>
                  <a:pt x="f104" y="f95"/>
                </a:cubicBezTo>
                <a:cubicBezTo>
                  <a:pt x="f104" y="f100"/>
                  <a:pt x="f103" y="f97"/>
                  <a:pt x="f17" y="f97"/>
                </a:cubicBezTo>
                <a:close/>
              </a:path>
            </a:pathLst>
          </a:custGeom>
          <a:solidFill>
            <a:srgbClr val="191919"/>
          </a:solidFill>
          <a:ln w="19050" cap="flat">
            <a:solidFill>
              <a:schemeClr val="bg1"/>
            </a:solidFill>
            <a:prstDash val="solid"/>
          </a:ln>
        </p:spPr>
        <p:txBody>
          <a:bodyPr vert="horz" wrap="square" lIns="60963" tIns="30467" rIns="60963" bIns="30467"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191919"/>
              </a:solidFill>
              <a:uFillTx/>
              <a:latin typeface="Calibri"/>
              <a:ea typeface="Calibri"/>
              <a:cs typeface="Calibri"/>
            </a:endParaRPr>
          </a:p>
        </p:txBody>
      </p:sp>
      <p:sp>
        <p:nvSpPr>
          <p:cNvPr id="43" name="Google Shape;121;p14">
            <a:extLst>
              <a:ext uri="{FF2B5EF4-FFF2-40B4-BE49-F238E27FC236}">
                <a16:creationId xmlns:a16="http://schemas.microsoft.com/office/drawing/2014/main" id="{A29E2E48-CEC2-4C8D-A783-4D7C52445ED3}"/>
              </a:ext>
            </a:extLst>
          </p:cNvPr>
          <p:cNvSpPr/>
          <p:nvPr/>
        </p:nvSpPr>
        <p:spPr>
          <a:xfrm>
            <a:off x="1863092" y="5323181"/>
            <a:ext cx="235988" cy="235988"/>
          </a:xfrm>
          <a:custGeom>
            <a:avLst/>
            <a:gdLst>
              <a:gd name="f0" fmla="val w"/>
              <a:gd name="f1" fmla="val h"/>
              <a:gd name="f2" fmla="val 0"/>
              <a:gd name="f3" fmla="val 471980"/>
              <a:gd name="f4" fmla="val 231955"/>
              <a:gd name="f5" fmla="val 231719"/>
              <a:gd name="f6" fmla="val 471942"/>
              <a:gd name="f7" fmla="val 231483"/>
              <a:gd name="f8" fmla="val 471914"/>
              <a:gd name="f9" fmla="val 231257"/>
              <a:gd name="f10" fmla="val 470744"/>
              <a:gd name="f11" fmla="val 171359"/>
              <a:gd name="f12" fmla="val 447109"/>
              <a:gd name="f13" fmla="val 114689"/>
              <a:gd name="f14" fmla="val 405324"/>
              <a:gd name="f15" fmla="val 71639"/>
              <a:gd name="f16" fmla="val 383568"/>
              <a:gd name="f17" fmla="val 49232"/>
              <a:gd name="f18" fmla="val 358065"/>
              <a:gd name="f19" fmla="val 31610"/>
              <a:gd name="f20" fmla="val 329513"/>
              <a:gd name="f21" fmla="val 19274"/>
              <a:gd name="f22" fmla="val 327663"/>
              <a:gd name="f23" fmla="val 18471"/>
              <a:gd name="f24" fmla="val 325813"/>
              <a:gd name="f25" fmla="val 17697"/>
              <a:gd name="f26" fmla="val 323944"/>
              <a:gd name="f27" fmla="val 16952"/>
              <a:gd name="f28" fmla="val 296034"/>
              <a:gd name="f29" fmla="val 5720"/>
              <a:gd name="f30" fmla="val 266510"/>
              <a:gd name="f31" fmla="val 28"/>
              <a:gd name="f32" fmla="val 236042"/>
              <a:gd name="f33" fmla="val 9"/>
              <a:gd name="f34" fmla="val 236023"/>
              <a:gd name="f35" fmla="val 236014"/>
              <a:gd name="f36" fmla="val 235995"/>
              <a:gd name="f37" fmla="val 235985"/>
              <a:gd name="f38" fmla="val 235967"/>
              <a:gd name="f39" fmla="val 235957"/>
              <a:gd name="f40" fmla="val 235948"/>
              <a:gd name="f41" fmla="val 235051"/>
              <a:gd name="f42" fmla="val 234164"/>
              <a:gd name="f43" fmla="val 233267"/>
              <a:gd name="f44" fmla="val 38"/>
              <a:gd name="f45" fmla="val 232144"/>
              <a:gd name="f46" fmla="val 47"/>
              <a:gd name="f47" fmla="val 231021"/>
              <a:gd name="f48" fmla="val 57"/>
              <a:gd name="f49" fmla="val 229897"/>
              <a:gd name="f50" fmla="val 85"/>
              <a:gd name="f51" fmla="val 229331"/>
              <a:gd name="f52" fmla="val 104"/>
              <a:gd name="f53" fmla="val 228765"/>
              <a:gd name="f54" fmla="val 132"/>
              <a:gd name="f55" fmla="val 228189"/>
              <a:gd name="f56" fmla="val 151"/>
              <a:gd name="f57" fmla="val 226735"/>
              <a:gd name="f58" fmla="val 198"/>
              <a:gd name="f59" fmla="val 225282"/>
              <a:gd name="f60" fmla="val 245"/>
              <a:gd name="f61" fmla="val 223838"/>
              <a:gd name="f62" fmla="val 311"/>
              <a:gd name="f63" fmla="val 223725"/>
              <a:gd name="f64" fmla="val 321"/>
              <a:gd name="f65" fmla="val 223611"/>
              <a:gd name="f66" fmla="val 330"/>
              <a:gd name="f67" fmla="val 223498"/>
              <a:gd name="f68" fmla="val 195446"/>
              <a:gd name="f69" fmla="val 1784"/>
              <a:gd name="f70" fmla="val 168244"/>
              <a:gd name="f71" fmla="val 8127"/>
              <a:gd name="f72" fmla="val 142486"/>
              <a:gd name="f73" fmla="val 19255"/>
              <a:gd name="f74" fmla="val 113925"/>
              <a:gd name="f75" fmla="val 31601"/>
              <a:gd name="f76" fmla="val 88412"/>
              <a:gd name="f77" fmla="val 49223"/>
              <a:gd name="f78" fmla="val 66646"/>
              <a:gd name="f79" fmla="val 24720"/>
              <a:gd name="f80" fmla="val 114840"/>
              <a:gd name="f81" fmla="val 1057"/>
              <a:gd name="f82" fmla="val 171746"/>
              <a:gd name="f83" fmla="val 231861"/>
              <a:gd name="f84" fmla="val 233229"/>
              <a:gd name="f85" fmla="val 234617"/>
              <a:gd name="f86" fmla="val 297714"/>
              <a:gd name="f87" fmla="val 23672"/>
              <a:gd name="f88" fmla="val 356092"/>
              <a:gd name="f89" fmla="val 66656"/>
              <a:gd name="f90" fmla="val 400369"/>
              <a:gd name="f91" fmla="val 88421"/>
              <a:gd name="f92" fmla="val 422786"/>
              <a:gd name="f93" fmla="val 113934"/>
              <a:gd name="f94" fmla="val 440398"/>
              <a:gd name="f95" fmla="val 452735"/>
              <a:gd name="f96" fmla="val 172048"/>
              <a:gd name="f97" fmla="val 465505"/>
              <a:gd name="f98" fmla="val 203507"/>
              <a:gd name="f99" fmla="val 236033"/>
              <a:gd name="f100" fmla="val 268502"/>
              <a:gd name="f101" fmla="val 471971"/>
              <a:gd name="f102" fmla="val 299951"/>
              <a:gd name="f103" fmla="val 465486"/>
              <a:gd name="f104" fmla="val 329504"/>
              <a:gd name="f105" fmla="val 452716"/>
              <a:gd name="f106" fmla="val 358056"/>
              <a:gd name="f107" fmla="val 440380"/>
              <a:gd name="f108" fmla="val 383559"/>
              <a:gd name="f109" fmla="val 422758"/>
              <a:gd name="f110" fmla="val 405315"/>
              <a:gd name="f111" fmla="val 400341"/>
              <a:gd name="f112" fmla="val 448289"/>
              <a:gd name="f113" fmla="val 356073"/>
              <a:gd name="f114" fmla="val 471952"/>
              <a:gd name="f115" fmla="val 297705"/>
              <a:gd name="f116" fmla="val 234796"/>
              <a:gd name="f117" fmla="val 233607"/>
              <a:gd name="f118" fmla="val 232427"/>
              <a:gd name="f119" fmla="val 232267"/>
              <a:gd name="f120" fmla="val 232116"/>
              <a:gd name="f121" fmla="val 341321"/>
              <a:gd name="f122" fmla="val 346927"/>
              <a:gd name="f123" fmla="val 350325"/>
              <a:gd name="f124" fmla="val 313212"/>
              <a:gd name="f125" fmla="val 355101"/>
              <a:gd name="f126" fmla="val 275212"/>
              <a:gd name="f127" fmla="val 355158"/>
              <a:gd name="f128" fmla="val 236684"/>
              <a:gd name="f129" fmla="val 462523"/>
              <a:gd name="f130" fmla="val 462353"/>
              <a:gd name="f131" fmla="val 294071"/>
              <a:gd name="f132" fmla="val 440870"/>
              <a:gd name="f133" fmla="val 348409"/>
              <a:gd name="f134" fmla="val 401870"/>
              <a:gd name="f135" fmla="val 390289"/>
              <a:gd name="f136" fmla="val 384031"/>
              <a:gd name="f137" fmla="val 372648"/>
              <a:gd name="f138" fmla="val 363700"/>
              <a:gd name="f139" fmla="val 358093"/>
              <a:gd name="f140" fmla="val 194172"/>
              <a:gd name="f141" fmla="val 458719"/>
              <a:gd name="f142" fmla="val 193143"/>
              <a:gd name="f143" fmla="val 458530"/>
              <a:gd name="f144" fmla="val 192124"/>
              <a:gd name="f145" fmla="val 458341"/>
              <a:gd name="f146" fmla="val 191095"/>
              <a:gd name="f147" fmla="val 458134"/>
              <a:gd name="f148" fmla="val 190283"/>
              <a:gd name="f149" fmla="val 457973"/>
              <a:gd name="f150" fmla="val 189481"/>
              <a:gd name="f151" fmla="val 457794"/>
              <a:gd name="f152" fmla="val 188679"/>
              <a:gd name="f153" fmla="val 457624"/>
              <a:gd name="f154" fmla="val 187669"/>
              <a:gd name="f155" fmla="val 457407"/>
              <a:gd name="f156" fmla="val 186650"/>
              <a:gd name="f157" fmla="val 457199"/>
              <a:gd name="f158" fmla="val 185640"/>
              <a:gd name="f159" fmla="val 456973"/>
              <a:gd name="f160" fmla="val 184837"/>
              <a:gd name="f161" fmla="val 456793"/>
              <a:gd name="f162" fmla="val 184035"/>
              <a:gd name="f163" fmla="val 456595"/>
              <a:gd name="f164" fmla="val 183233"/>
              <a:gd name="f165" fmla="val 456406"/>
              <a:gd name="f166" fmla="val 182223"/>
              <a:gd name="f167" fmla="val 456170"/>
              <a:gd name="f168" fmla="val 181222"/>
              <a:gd name="f169" fmla="val 455934"/>
              <a:gd name="f170" fmla="val 180212"/>
              <a:gd name="f171" fmla="val 455680"/>
              <a:gd name="f172" fmla="val 179419"/>
              <a:gd name="f173" fmla="val 455481"/>
              <a:gd name="f174" fmla="val 178627"/>
              <a:gd name="f175" fmla="val 455264"/>
              <a:gd name="f176" fmla="val 177834"/>
              <a:gd name="f177" fmla="val 455057"/>
              <a:gd name="f178" fmla="val 176833"/>
              <a:gd name="f179" fmla="val 454792"/>
              <a:gd name="f180" fmla="val 175833"/>
              <a:gd name="f181" fmla="val 454528"/>
              <a:gd name="f182" fmla="val 174832"/>
              <a:gd name="f183" fmla="val 454254"/>
              <a:gd name="f184" fmla="val 174039"/>
              <a:gd name="f185" fmla="val 454037"/>
              <a:gd name="f186" fmla="val 173256"/>
              <a:gd name="f187" fmla="val 453801"/>
              <a:gd name="f188" fmla="val 172463"/>
              <a:gd name="f189" fmla="val 453575"/>
              <a:gd name="f190" fmla="val 171472"/>
              <a:gd name="f191" fmla="val 453292"/>
              <a:gd name="f192" fmla="val 170481"/>
              <a:gd name="f193" fmla="val 452999"/>
              <a:gd name="f194" fmla="val 169490"/>
              <a:gd name="f195" fmla="val 452697"/>
              <a:gd name="f196" fmla="val 168707"/>
              <a:gd name="f197" fmla="val 452461"/>
              <a:gd name="f198" fmla="val 167923"/>
              <a:gd name="f199" fmla="val 452206"/>
              <a:gd name="f200" fmla="val 167140"/>
              <a:gd name="f201" fmla="val 451961"/>
              <a:gd name="f202" fmla="val 166158"/>
              <a:gd name="f203" fmla="val 451649"/>
              <a:gd name="f204" fmla="val 165177"/>
              <a:gd name="f205" fmla="val 451338"/>
              <a:gd name="f206" fmla="val 164195"/>
              <a:gd name="f207" fmla="val 451008"/>
              <a:gd name="f208" fmla="val 163421"/>
              <a:gd name="f209" fmla="val 450753"/>
              <a:gd name="f210" fmla="val 162647"/>
              <a:gd name="f211" fmla="val 450479"/>
              <a:gd name="f212" fmla="val 161873"/>
              <a:gd name="f213" fmla="val 450215"/>
              <a:gd name="f214" fmla="val 160901"/>
              <a:gd name="f215" fmla="val 449875"/>
              <a:gd name="f216" fmla="val 159919"/>
              <a:gd name="f217" fmla="val 449545"/>
              <a:gd name="f218" fmla="val 158956"/>
              <a:gd name="f219" fmla="val 449195"/>
              <a:gd name="f220" fmla="val 158183"/>
              <a:gd name="f221" fmla="val 448922"/>
              <a:gd name="f222" fmla="val 157418"/>
              <a:gd name="f223" fmla="val 448629"/>
              <a:gd name="f224" fmla="val 156653"/>
              <a:gd name="f225" fmla="val 448346"/>
              <a:gd name="f226" fmla="val 155691"/>
              <a:gd name="f227" fmla="val 447987"/>
              <a:gd name="f228" fmla="val 154728"/>
              <a:gd name="f229" fmla="val 447619"/>
              <a:gd name="f230" fmla="val 153765"/>
              <a:gd name="f231" fmla="val 447251"/>
              <a:gd name="f232" fmla="val 153001"/>
              <a:gd name="f233" fmla="val 446958"/>
              <a:gd name="f234" fmla="val 152246"/>
              <a:gd name="f235" fmla="val 446647"/>
              <a:gd name="f236" fmla="val 151481"/>
              <a:gd name="f237" fmla="val 446345"/>
              <a:gd name="f238" fmla="val 150528"/>
              <a:gd name="f239" fmla="val 445958"/>
              <a:gd name="f240" fmla="val 149574"/>
              <a:gd name="f241" fmla="val 445571"/>
              <a:gd name="f242" fmla="val 148621"/>
              <a:gd name="f243" fmla="val 445174"/>
              <a:gd name="f244" fmla="val 147866"/>
              <a:gd name="f245" fmla="val 444863"/>
              <a:gd name="f246" fmla="val 147111"/>
              <a:gd name="f247" fmla="val 444542"/>
              <a:gd name="f248" fmla="val 146365"/>
              <a:gd name="f249" fmla="val 444212"/>
              <a:gd name="f250" fmla="val 145421"/>
              <a:gd name="f251" fmla="val 443806"/>
              <a:gd name="f252" fmla="val 144478"/>
              <a:gd name="f253" fmla="val 443391"/>
              <a:gd name="f254" fmla="val 143534"/>
              <a:gd name="f255" fmla="val 442975"/>
              <a:gd name="f256" fmla="val 142788"/>
              <a:gd name="f257" fmla="val 442645"/>
              <a:gd name="f258" fmla="val 142042"/>
              <a:gd name="f259" fmla="val 442305"/>
              <a:gd name="f260" fmla="val 141297"/>
              <a:gd name="f261" fmla="val 441956"/>
              <a:gd name="f262" fmla="val 140362"/>
              <a:gd name="f263" fmla="val 441522"/>
              <a:gd name="f264" fmla="val 139428"/>
              <a:gd name="f265" fmla="val 441087"/>
              <a:gd name="f266" fmla="val 138493"/>
              <a:gd name="f267" fmla="val 440644"/>
              <a:gd name="f268" fmla="val 137757"/>
              <a:gd name="f269" fmla="val 440295"/>
              <a:gd name="f270" fmla="val 137021"/>
              <a:gd name="f271" fmla="val 439936"/>
              <a:gd name="f272" fmla="val 136285"/>
              <a:gd name="f273" fmla="val 439577"/>
              <a:gd name="f274" fmla="val 135360"/>
              <a:gd name="f275" fmla="val 439124"/>
              <a:gd name="f276" fmla="val 134435"/>
              <a:gd name="f277" fmla="val 438662"/>
              <a:gd name="f278" fmla="val 133519"/>
              <a:gd name="f279" fmla="val 438199"/>
              <a:gd name="f280" fmla="val 132793"/>
              <a:gd name="f281" fmla="val 437831"/>
              <a:gd name="f282" fmla="val 132056"/>
              <a:gd name="f283" fmla="val 437454"/>
              <a:gd name="f284" fmla="val 131330"/>
              <a:gd name="f285" fmla="val 437076"/>
              <a:gd name="f286" fmla="val 130414"/>
              <a:gd name="f287" fmla="val 436595"/>
              <a:gd name="f288" fmla="val 129508"/>
              <a:gd name="f289" fmla="val 436113"/>
              <a:gd name="f290" fmla="val 128602"/>
              <a:gd name="f291" fmla="val 435622"/>
              <a:gd name="f292" fmla="val 127875"/>
              <a:gd name="f293" fmla="val 435235"/>
              <a:gd name="f294" fmla="val 127158"/>
              <a:gd name="f295" fmla="val 434839"/>
              <a:gd name="f296" fmla="val 126440"/>
              <a:gd name="f297" fmla="val 434443"/>
              <a:gd name="f298" fmla="val 125544"/>
              <a:gd name="f299" fmla="val 433942"/>
              <a:gd name="f300" fmla="val 124647"/>
              <a:gd name="f301" fmla="val 433442"/>
              <a:gd name="f302" fmla="val 123750"/>
              <a:gd name="f303" fmla="val 432923"/>
              <a:gd name="f304" fmla="val 123033"/>
              <a:gd name="f305" fmla="val 432517"/>
              <a:gd name="f306" fmla="val 122316"/>
              <a:gd name="f307" fmla="val 432102"/>
              <a:gd name="f308" fmla="val 121608"/>
              <a:gd name="f309" fmla="val 431687"/>
              <a:gd name="f310" fmla="val 120720"/>
              <a:gd name="f311" fmla="val 431167"/>
              <a:gd name="f312" fmla="val 119843"/>
              <a:gd name="f313" fmla="val 430639"/>
              <a:gd name="f314" fmla="val 118965"/>
              <a:gd name="f315" fmla="val 430110"/>
              <a:gd name="f316" fmla="val 118257"/>
              <a:gd name="f317" fmla="val 429676"/>
              <a:gd name="f318" fmla="val 117549"/>
              <a:gd name="f319" fmla="val 429251"/>
              <a:gd name="f320" fmla="val 116841"/>
              <a:gd name="f321" fmla="val 428808"/>
              <a:gd name="f322" fmla="val 115973"/>
              <a:gd name="f323" fmla="val 428270"/>
              <a:gd name="f324" fmla="val 115104"/>
              <a:gd name="f325" fmla="val 427713"/>
              <a:gd name="f326" fmla="val 114236"/>
              <a:gd name="f327" fmla="val 427165"/>
              <a:gd name="f328" fmla="val 113538"/>
              <a:gd name="f329" fmla="val 426712"/>
              <a:gd name="f330" fmla="val 112839"/>
              <a:gd name="f331" fmla="val 426269"/>
              <a:gd name="f332" fmla="val 112141"/>
              <a:gd name="f333" fmla="val 425806"/>
              <a:gd name="f334" fmla="val 111282"/>
              <a:gd name="f335" fmla="val 425240"/>
              <a:gd name="f336" fmla="val 110432"/>
              <a:gd name="f337" fmla="val 424674"/>
              <a:gd name="f338" fmla="val 109583"/>
              <a:gd name="f339" fmla="val 424098"/>
              <a:gd name="f340" fmla="val 108884"/>
              <a:gd name="f341" fmla="val 423626"/>
              <a:gd name="f342" fmla="val 108195"/>
              <a:gd name="f343" fmla="val 423163"/>
              <a:gd name="f344" fmla="val 107506"/>
              <a:gd name="f345" fmla="val 422682"/>
              <a:gd name="f346" fmla="val 106666"/>
              <a:gd name="f347" fmla="val 422097"/>
              <a:gd name="f348" fmla="val 105836"/>
              <a:gd name="f349" fmla="val 421512"/>
              <a:gd name="f350" fmla="val 104996"/>
              <a:gd name="f351" fmla="val 420917"/>
              <a:gd name="f352" fmla="val 104307"/>
              <a:gd name="f353" fmla="val 420426"/>
              <a:gd name="f354" fmla="val 103618"/>
              <a:gd name="f355" fmla="val 419935"/>
              <a:gd name="f356" fmla="val 102938"/>
              <a:gd name="f357" fmla="val 419435"/>
              <a:gd name="f358" fmla="val 102117"/>
              <a:gd name="f359" fmla="val 418831"/>
              <a:gd name="f360" fmla="val 101296"/>
              <a:gd name="f361" fmla="val 418227"/>
              <a:gd name="f362" fmla="val 100475"/>
              <a:gd name="f363" fmla="val 417614"/>
              <a:gd name="f364" fmla="val 99795"/>
              <a:gd name="f365" fmla="val 417104"/>
              <a:gd name="f366" fmla="val 99115"/>
              <a:gd name="f367" fmla="val 416594"/>
              <a:gd name="f368" fmla="val 98436"/>
              <a:gd name="f369" fmla="val 416075"/>
              <a:gd name="f370" fmla="val 97624"/>
              <a:gd name="f371" fmla="val 415452"/>
              <a:gd name="f372" fmla="val 96831"/>
              <a:gd name="f373" fmla="val 414820"/>
              <a:gd name="f374" fmla="val 96029"/>
              <a:gd name="f375" fmla="val 414197"/>
              <a:gd name="f376" fmla="val 95359"/>
              <a:gd name="f377" fmla="val 413668"/>
              <a:gd name="f378" fmla="val 94679"/>
              <a:gd name="f379" fmla="val 413140"/>
              <a:gd name="f380" fmla="val 94018"/>
              <a:gd name="f381" fmla="val 412592"/>
              <a:gd name="f382" fmla="val 93226"/>
              <a:gd name="f383" fmla="val 411950"/>
              <a:gd name="f384" fmla="val 92452"/>
              <a:gd name="f385" fmla="val 411309"/>
              <a:gd name="f386" fmla="val 91668"/>
              <a:gd name="f387" fmla="val 410657"/>
              <a:gd name="f388" fmla="val 90998"/>
              <a:gd name="f389" fmla="val 410100"/>
              <a:gd name="f390" fmla="val 90337"/>
              <a:gd name="f391" fmla="val 409553"/>
              <a:gd name="f392" fmla="val 89677"/>
              <a:gd name="f393" fmla="val 408996"/>
              <a:gd name="f394" fmla="val 88903"/>
              <a:gd name="f395" fmla="val 408345"/>
              <a:gd name="f396" fmla="val 88148"/>
              <a:gd name="f397" fmla="val 407675"/>
              <a:gd name="f398" fmla="val 87383"/>
              <a:gd name="f399" fmla="val 407014"/>
              <a:gd name="f400" fmla="val 86722"/>
              <a:gd name="f401" fmla="val 406438"/>
              <a:gd name="f402" fmla="val 86062"/>
              <a:gd name="f403" fmla="val 405862"/>
              <a:gd name="f404" fmla="val 85410"/>
              <a:gd name="f405" fmla="val 405287"/>
              <a:gd name="f406" fmla="val 84665"/>
              <a:gd name="f407" fmla="val 404617"/>
              <a:gd name="f408" fmla="val 83919"/>
              <a:gd name="f409" fmla="val 403937"/>
              <a:gd name="f410" fmla="val 83173"/>
              <a:gd name="f411" fmla="val 403257"/>
              <a:gd name="f412" fmla="val 82522"/>
              <a:gd name="f413" fmla="val 402663"/>
              <a:gd name="f414" fmla="val 81862"/>
              <a:gd name="f415" fmla="val 402059"/>
              <a:gd name="f416" fmla="val 81220"/>
              <a:gd name="f417" fmla="val 401455"/>
              <a:gd name="f418" fmla="val 80493"/>
              <a:gd name="f419" fmla="val 400766"/>
              <a:gd name="f420" fmla="val 79766"/>
              <a:gd name="f421" fmla="val 400076"/>
              <a:gd name="f422" fmla="val 79049"/>
              <a:gd name="f423" fmla="val 399378"/>
              <a:gd name="f424" fmla="val 78398"/>
              <a:gd name="f425" fmla="val 398755"/>
              <a:gd name="f426" fmla="val 77756"/>
              <a:gd name="f427" fmla="val 398132"/>
              <a:gd name="f428" fmla="val 77114"/>
              <a:gd name="f429" fmla="val 397509"/>
              <a:gd name="f430" fmla="val 76972"/>
              <a:gd name="f431" fmla="val 397377"/>
              <a:gd name="f432" fmla="val 76840"/>
              <a:gd name="f433" fmla="val 397235"/>
              <a:gd name="f434" fmla="val 76708"/>
              <a:gd name="f435" fmla="val 397103"/>
              <a:gd name="f436" fmla="val 93424"/>
              <a:gd name="f437" fmla="val 380557"/>
              <a:gd name="f438" fmla="val 112433"/>
              <a:gd name="f439" fmla="val 366824"/>
              <a:gd name="f440" fmla="val 133331"/>
              <a:gd name="f441" fmla="val 356177"/>
              <a:gd name="f442" fmla="val 143232"/>
              <a:gd name="f443" fmla="val 389524"/>
              <a:gd name="f444" fmla="val 157173"/>
              <a:gd name="f445" fmla="val 417651"/>
              <a:gd name="f446" fmla="val 173822"/>
              <a:gd name="f447" fmla="val 437737"/>
              <a:gd name="f448" fmla="val 181156"/>
              <a:gd name="f449" fmla="val 446581"/>
              <a:gd name="f450" fmla="val 188943"/>
              <a:gd name="f451" fmla="val 453773"/>
              <a:gd name="f452" fmla="val 197041"/>
              <a:gd name="f453" fmla="val 459247"/>
              <a:gd name="f454" fmla="val 196900"/>
              <a:gd name="f455" fmla="val 459219"/>
              <a:gd name="f456" fmla="val 196749"/>
              <a:gd name="f457" fmla="val 459200"/>
              <a:gd name="f458" fmla="val 196607"/>
              <a:gd name="f459" fmla="val 459181"/>
              <a:gd name="f460" fmla="val 195786"/>
              <a:gd name="f461" fmla="val 459021"/>
              <a:gd name="f462" fmla="val 194974"/>
              <a:gd name="f463" fmla="val 458870"/>
              <a:gd name="f464" fmla="val 70120"/>
              <a:gd name="f465" fmla="val 390307"/>
              <a:gd name="f466" fmla="val 31110"/>
              <a:gd name="f467" fmla="val 9618"/>
              <a:gd name="f468" fmla="val 9448"/>
              <a:gd name="f469" fmla="val 236674"/>
              <a:gd name="f470" fmla="val 116879"/>
              <a:gd name="f471" fmla="val 116936"/>
              <a:gd name="f472" fmla="val 275203"/>
              <a:gd name="f473" fmla="val 121712"/>
              <a:gd name="f474" fmla="val 313194"/>
              <a:gd name="f475" fmla="val 130716"/>
              <a:gd name="f476" fmla="val 346899"/>
              <a:gd name="f477" fmla="val 108309"/>
              <a:gd name="f478" fmla="val 358084"/>
              <a:gd name="f479" fmla="val 87959"/>
              <a:gd name="f480" fmla="val 372657"/>
              <a:gd name="f481" fmla="val 70110"/>
              <a:gd name="f482" fmla="val 81710"/>
              <a:gd name="f483" fmla="val 99361"/>
              <a:gd name="f484" fmla="val 130707"/>
              <a:gd name="f485" fmla="val 125100"/>
              <a:gd name="f486" fmla="val 122344"/>
              <a:gd name="f487" fmla="val 156446"/>
              <a:gd name="f488" fmla="val 117615"/>
              <a:gd name="f489" fmla="val 191567"/>
              <a:gd name="f490" fmla="val 116964"/>
              <a:gd name="f491" fmla="val 227245"/>
              <a:gd name="f492" fmla="val 11676"/>
              <a:gd name="f493" fmla="val 172897"/>
              <a:gd name="f494" fmla="val 33016"/>
              <a:gd name="f495" fmla="val 121561"/>
              <a:gd name="f496" fmla="val 80984"/>
              <a:gd name="f497" fmla="val 70781"/>
              <a:gd name="f498" fmla="val 81559"/>
              <a:gd name="f499" fmla="val 70233"/>
              <a:gd name="f500" fmla="val 82145"/>
              <a:gd name="f501" fmla="val 69705"/>
              <a:gd name="f502" fmla="val 82730"/>
              <a:gd name="f503" fmla="val 69167"/>
              <a:gd name="f504" fmla="val 83485"/>
              <a:gd name="f505" fmla="val 68477"/>
              <a:gd name="f506" fmla="val 84240"/>
              <a:gd name="f507" fmla="val 67779"/>
              <a:gd name="f508" fmla="val 84995"/>
              <a:gd name="f509" fmla="val 67099"/>
              <a:gd name="f510" fmla="val 85590"/>
              <a:gd name="f511" fmla="val 66561"/>
              <a:gd name="f512" fmla="val 86203"/>
              <a:gd name="f513" fmla="val 66033"/>
              <a:gd name="f514" fmla="val 86807"/>
              <a:gd name="f515" fmla="val 65504"/>
              <a:gd name="f516" fmla="val 87562"/>
              <a:gd name="f517" fmla="val 64834"/>
              <a:gd name="f518" fmla="val 88327"/>
              <a:gd name="f519" fmla="val 64173"/>
              <a:gd name="f520" fmla="val 89092"/>
              <a:gd name="f521" fmla="val 63513"/>
              <a:gd name="f522" fmla="val 89705"/>
              <a:gd name="f523" fmla="val 62984"/>
              <a:gd name="f524" fmla="val 90328"/>
              <a:gd name="f525" fmla="val 62474"/>
              <a:gd name="f526" fmla="val 90951"/>
              <a:gd name="f527" fmla="val 61955"/>
              <a:gd name="f528" fmla="val 91725"/>
              <a:gd name="f529" fmla="val 61314"/>
              <a:gd name="f530" fmla="val 92499"/>
              <a:gd name="f531" fmla="val 60672"/>
              <a:gd name="f532" fmla="val 93273"/>
              <a:gd name="f533" fmla="val 60039"/>
              <a:gd name="f534" fmla="val 93896"/>
              <a:gd name="f535" fmla="val 59530"/>
              <a:gd name="f536" fmla="val 94528"/>
              <a:gd name="f537" fmla="val 59029"/>
              <a:gd name="f538" fmla="val 95161"/>
              <a:gd name="f539" fmla="val 58520"/>
              <a:gd name="f540" fmla="val 95944"/>
              <a:gd name="f541" fmla="val 57897"/>
              <a:gd name="f542" fmla="val 96737"/>
              <a:gd name="f543" fmla="val 57274"/>
              <a:gd name="f544" fmla="val 97530"/>
              <a:gd name="f545" fmla="val 56660"/>
              <a:gd name="f546" fmla="val 98162"/>
              <a:gd name="f547" fmla="val 56169"/>
              <a:gd name="f548" fmla="val 98804"/>
              <a:gd name="f549" fmla="val 55679"/>
              <a:gd name="f550" fmla="val 99446"/>
              <a:gd name="f551" fmla="val 55197"/>
              <a:gd name="f552" fmla="val 100248"/>
              <a:gd name="f553" fmla="val 54593"/>
              <a:gd name="f554" fmla="val 101050"/>
              <a:gd name="f555" fmla="val 53989"/>
              <a:gd name="f556" fmla="val 101862"/>
              <a:gd name="f557" fmla="val 53395"/>
              <a:gd name="f558" fmla="val 102504"/>
              <a:gd name="f559" fmla="val 52923"/>
              <a:gd name="f560" fmla="val 103155"/>
              <a:gd name="f561" fmla="val 52451"/>
              <a:gd name="f562" fmla="val 103806"/>
              <a:gd name="f563" fmla="val 51979"/>
              <a:gd name="f564" fmla="val 104628"/>
              <a:gd name="f565" fmla="val 51384"/>
              <a:gd name="f566" fmla="val 105449"/>
              <a:gd name="f567" fmla="val 50808"/>
              <a:gd name="f568" fmla="val 106279"/>
              <a:gd name="f569" fmla="val 50223"/>
              <a:gd name="f570" fmla="val 106931"/>
              <a:gd name="f571" fmla="val 49770"/>
              <a:gd name="f572" fmla="val 107582"/>
              <a:gd name="f573" fmla="val 49317"/>
              <a:gd name="f574" fmla="val 108233"/>
              <a:gd name="f575" fmla="val 48864"/>
              <a:gd name="f576" fmla="val 109073"/>
              <a:gd name="f577" fmla="val 48288"/>
              <a:gd name="f578" fmla="val 109923"/>
              <a:gd name="f579" fmla="val 47722"/>
              <a:gd name="f580" fmla="val 110763"/>
              <a:gd name="f581" fmla="val 47156"/>
              <a:gd name="f582" fmla="val 111414"/>
              <a:gd name="f583" fmla="val 46721"/>
              <a:gd name="f584" fmla="val 112075"/>
              <a:gd name="f585" fmla="val 46287"/>
              <a:gd name="f586" fmla="val 112735"/>
              <a:gd name="f587" fmla="val 45862"/>
              <a:gd name="f588" fmla="val 113604"/>
              <a:gd name="f589" fmla="val 45306"/>
              <a:gd name="f590" fmla="val 114472"/>
              <a:gd name="f591" fmla="val 44749"/>
              <a:gd name="f592" fmla="val 115340"/>
              <a:gd name="f593" fmla="val 44201"/>
              <a:gd name="f594" fmla="val 115992"/>
              <a:gd name="f595" fmla="val 43786"/>
              <a:gd name="f596" fmla="val 116643"/>
              <a:gd name="f597" fmla="val 43380"/>
              <a:gd name="f598" fmla="val 117304"/>
              <a:gd name="f599" fmla="val 42974"/>
              <a:gd name="f600" fmla="val 118200"/>
              <a:gd name="f601" fmla="val 42427"/>
              <a:gd name="f602" fmla="val 119106"/>
              <a:gd name="f603" fmla="val 41879"/>
              <a:gd name="f604" fmla="val 120003"/>
              <a:gd name="f605" fmla="val 41341"/>
              <a:gd name="f606" fmla="val 120645"/>
              <a:gd name="f607" fmla="val 40954"/>
              <a:gd name="f608" fmla="val 121287"/>
              <a:gd name="f609" fmla="val 40567"/>
              <a:gd name="f610" fmla="val 121938"/>
              <a:gd name="f611" fmla="val 40190"/>
              <a:gd name="f612" fmla="val 122872"/>
              <a:gd name="f613" fmla="val 39642"/>
              <a:gd name="f614" fmla="val 123816"/>
              <a:gd name="f615" fmla="val 39114"/>
              <a:gd name="f616" fmla="val 124760"/>
              <a:gd name="f617" fmla="val 38576"/>
              <a:gd name="f618" fmla="val 125393"/>
              <a:gd name="f619" fmla="val 38217"/>
              <a:gd name="f620" fmla="val 126016"/>
              <a:gd name="f621" fmla="val 37858"/>
              <a:gd name="f622" fmla="val 126648"/>
              <a:gd name="f623" fmla="val 37519"/>
              <a:gd name="f624" fmla="val 127639"/>
              <a:gd name="f625" fmla="val 36971"/>
              <a:gd name="f626" fmla="val 128639"/>
              <a:gd name="f627" fmla="val 36443"/>
              <a:gd name="f628" fmla="val 129640"/>
              <a:gd name="f629" fmla="val 35905"/>
              <a:gd name="f630" fmla="val 130235"/>
              <a:gd name="f631" fmla="val 35593"/>
              <a:gd name="f632" fmla="val 130829"/>
              <a:gd name="f633" fmla="val 35263"/>
              <a:gd name="f634" fmla="val 131424"/>
              <a:gd name="f635" fmla="val 34951"/>
              <a:gd name="f636" fmla="val 132509"/>
              <a:gd name="f637" fmla="val 34385"/>
              <a:gd name="f638" fmla="val 133595"/>
              <a:gd name="f639" fmla="val 33847"/>
              <a:gd name="f640" fmla="val 134690"/>
              <a:gd name="f641" fmla="val 33300"/>
              <a:gd name="f642" fmla="val 135218"/>
              <a:gd name="f643" fmla="val 33035"/>
              <a:gd name="f644" fmla="val 135737"/>
              <a:gd name="f645" fmla="val 32762"/>
              <a:gd name="f646" fmla="val 136275"/>
              <a:gd name="f647" fmla="val 32507"/>
              <a:gd name="f648" fmla="val 137550"/>
              <a:gd name="f649" fmla="val 31884"/>
              <a:gd name="f650" fmla="val 138843"/>
              <a:gd name="f651" fmla="val 31270"/>
              <a:gd name="f652" fmla="val 140126"/>
              <a:gd name="f653" fmla="val 30676"/>
              <a:gd name="f654" fmla="val 140476"/>
              <a:gd name="f655" fmla="val 30515"/>
              <a:gd name="f656" fmla="val 140825"/>
              <a:gd name="f657" fmla="val 30336"/>
              <a:gd name="f658" fmla="val 141183"/>
              <a:gd name="f659" fmla="val 30175"/>
              <a:gd name="f660" fmla="val 142845"/>
              <a:gd name="f661" fmla="val 29411"/>
              <a:gd name="f662" fmla="val 144515"/>
              <a:gd name="f663" fmla="val 28665"/>
              <a:gd name="f664" fmla="val 146205"/>
              <a:gd name="f665" fmla="val 27929"/>
              <a:gd name="f666" fmla="val 162571"/>
              <a:gd name="f667" fmla="val 20859"/>
              <a:gd name="f668" fmla="val 179542"/>
              <a:gd name="f669" fmla="val 15810"/>
              <a:gd name="f670" fmla="val 196966"/>
              <a:gd name="f671" fmla="val 12789"/>
              <a:gd name="f672" fmla="val 188877"/>
              <a:gd name="f673" fmla="val 18264"/>
              <a:gd name="f674" fmla="val 181100"/>
              <a:gd name="f675" fmla="val 25447"/>
              <a:gd name="f676" fmla="val 173785"/>
              <a:gd name="f677" fmla="val 34281"/>
              <a:gd name="f678" fmla="val 157144"/>
              <a:gd name="f679" fmla="val 54376"/>
              <a:gd name="f680" fmla="val 143203"/>
              <a:gd name="f681" fmla="val 82484"/>
              <a:gd name="f682" fmla="val 133302"/>
              <a:gd name="f683" fmla="val 115831"/>
              <a:gd name="f684" fmla="val 112405"/>
              <a:gd name="f685" fmla="val 105203"/>
              <a:gd name="f686" fmla="val 93396"/>
              <a:gd name="f687" fmla="val 91470"/>
              <a:gd name="f688" fmla="val 76670"/>
              <a:gd name="f689" fmla="val 74924"/>
              <a:gd name="f690" fmla="val 76793"/>
              <a:gd name="f691" fmla="val 74801"/>
              <a:gd name="f692" fmla="val 76916"/>
              <a:gd name="f693" fmla="val 74679"/>
              <a:gd name="f694" fmla="val 77038"/>
              <a:gd name="f695" fmla="val 74556"/>
              <a:gd name="f696" fmla="val 77595"/>
              <a:gd name="f697" fmla="val 74009"/>
              <a:gd name="f698" fmla="val 78152"/>
              <a:gd name="f699" fmla="val 73480"/>
              <a:gd name="f700" fmla="val 78709"/>
              <a:gd name="f701" fmla="val 72942"/>
              <a:gd name="f702" fmla="val 79474"/>
              <a:gd name="f703" fmla="val 72225"/>
              <a:gd name="f704" fmla="val 80229"/>
              <a:gd name="f705" fmla="val 71498"/>
              <a:gd name="f706" fmla="val 240714"/>
              <a:gd name="f707" fmla="val 322217"/>
              <a:gd name="f708" fmla="val 345719"/>
              <a:gd name="f709" fmla="val 345663"/>
              <a:gd name="f710" fmla="val 273759"/>
              <a:gd name="f711" fmla="val 341160"/>
              <a:gd name="f712" fmla="val 310296"/>
              <a:gd name="f713" fmla="val 332656"/>
              <a:gd name="f714" fmla="val 342812"/>
              <a:gd name="f715" fmla="val 303651"/>
              <a:gd name="f716" fmla="val 329749"/>
              <a:gd name="f717" fmla="val 272768"/>
              <a:gd name="f718" fmla="val 322840"/>
              <a:gd name="f719" fmla="val 231275"/>
              <a:gd name="f720" fmla="val 140343"/>
              <a:gd name="f721" fmla="val 200090"/>
              <a:gd name="f722" fmla="val 139720"/>
              <a:gd name="f723" fmla="val 170075"/>
              <a:gd name="f724" fmla="val 132877"/>
              <a:gd name="f725" fmla="val 141920"/>
              <a:gd name="f726" fmla="val 119994"/>
              <a:gd name="f727" fmla="val 161005"/>
              <a:gd name="f728" fmla="val 54565"/>
              <a:gd name="f729" fmla="val 194720"/>
              <a:gd name="f730" fmla="val 13054"/>
              <a:gd name="f731" fmla="val 9684"/>
              <a:gd name="f732" fmla="val 139381"/>
              <a:gd name="f733" fmla="val 129206"/>
              <a:gd name="f734" fmla="val 168367"/>
              <a:gd name="f735" fmla="val 142259"/>
              <a:gd name="f736" fmla="val 199231"/>
              <a:gd name="f737" fmla="val 149159"/>
              <a:gd name="f738" fmla="val 149773"/>
              <a:gd name="f739" fmla="val 227236"/>
              <a:gd name="f740" fmla="val 126403"/>
              <a:gd name="f741" fmla="val 127044"/>
              <a:gd name="f742" fmla="val 193021"/>
              <a:gd name="f743" fmla="val 131499"/>
              <a:gd name="f744" fmla="val 159353"/>
              <a:gd name="f745" fmla="val 199250"/>
              <a:gd name="f746" fmla="val 322830"/>
              <a:gd name="f747" fmla="val 168386"/>
              <a:gd name="f748" fmla="val 329740"/>
              <a:gd name="f749" fmla="val 342793"/>
              <a:gd name="f750" fmla="val 130876"/>
              <a:gd name="f751" fmla="val 126365"/>
              <a:gd name="f752" fmla="val 126318"/>
              <a:gd name="f753" fmla="val 331656"/>
              <a:gd name="f754" fmla="val 462324"/>
              <a:gd name="f755" fmla="val 194757"/>
              <a:gd name="f756" fmla="val 459002"/>
              <a:gd name="f757" fmla="val 161014"/>
              <a:gd name="f758" fmla="val 417481"/>
              <a:gd name="f759" fmla="val 352015"/>
              <a:gd name="f760" fmla="val 170094"/>
              <a:gd name="f761" fmla="val 339122"/>
              <a:gd name="f762" fmla="val 200109"/>
              <a:gd name="f763" fmla="val 332288"/>
              <a:gd name="f764" fmla="val 149150"/>
              <a:gd name="f765" fmla="val 142241"/>
              <a:gd name="f766" fmla="val 332647"/>
              <a:gd name="f767" fmla="val 129178"/>
              <a:gd name="f768" fmla="val 340528"/>
              <a:gd name="f769" fmla="val 159315"/>
              <a:gd name="f770" fmla="val 344992"/>
              <a:gd name="f771" fmla="val 193002"/>
              <a:gd name="f772" fmla="val 345634"/>
              <a:gd name="f773" fmla="val 9675"/>
              <a:gd name="f774" fmla="val 277242"/>
              <a:gd name="f775" fmla="val 12969"/>
              <a:gd name="f776" fmla="val 310994"/>
              <a:gd name="f777" fmla="val 54489"/>
              <a:gd name="f778" fmla="val 330108"/>
              <a:gd name="f779" fmla="val 119965"/>
              <a:gd name="f780" fmla="val 301943"/>
              <a:gd name="f781" fmla="val 132868"/>
              <a:gd name="f782" fmla="val 271918"/>
              <a:gd name="f783" fmla="val 139711"/>
              <a:gd name="f784" fmla="val 271909"/>
              <a:gd name="f785" fmla="val 332279"/>
              <a:gd name="f786" fmla="val 339131"/>
              <a:gd name="f787" fmla="val 330117"/>
              <a:gd name="f788" fmla="val 352024"/>
              <a:gd name="f789" fmla="val 311013"/>
              <a:gd name="f790" fmla="val 277280"/>
              <a:gd name="f791" fmla="val 458993"/>
              <a:gd name="f792" fmla="val 462315"/>
              <a:gd name="f793" fmla="val 355073"/>
              <a:gd name="f794" fmla="val 354422"/>
              <a:gd name="f795" fmla="val 191539"/>
              <a:gd name="f796" fmla="val 349684"/>
              <a:gd name="f797" fmla="val 156408"/>
              <a:gd name="f798" fmla="val 125062"/>
              <a:gd name="f799" fmla="val 113896"/>
              <a:gd name="f800" fmla="val 99342"/>
              <a:gd name="f801" fmla="val 401860"/>
              <a:gd name="f802" fmla="val 81701"/>
              <a:gd name="f803" fmla="val 438954"/>
              <a:gd name="f804" fmla="val 121551"/>
              <a:gd name="f805" fmla="val 460286"/>
              <a:gd name="f806" fmla="val 172878"/>
              <a:gd name="f807" fmla="val 462362"/>
              <a:gd name="f808" fmla="val 325766"/>
              <a:gd name="f809" fmla="val 27938"/>
              <a:gd name="f810" fmla="val 327437"/>
              <a:gd name="f811" fmla="val 28656"/>
              <a:gd name="f812" fmla="val 329098"/>
              <a:gd name="f813" fmla="val 29401"/>
              <a:gd name="f814" fmla="val 330740"/>
              <a:gd name="f815" fmla="val 30166"/>
              <a:gd name="f816" fmla="val 331288"/>
              <a:gd name="f817" fmla="val 30421"/>
              <a:gd name="f818" fmla="val 331835"/>
              <a:gd name="f819" fmla="val 30685"/>
              <a:gd name="f820" fmla="val 332382"/>
              <a:gd name="f821" fmla="val 30949"/>
              <a:gd name="f822" fmla="val 333477"/>
              <a:gd name="f823" fmla="val 31459"/>
              <a:gd name="f824" fmla="val 334563"/>
              <a:gd name="f825" fmla="val 31978"/>
              <a:gd name="f826" fmla="val 335648"/>
              <a:gd name="f827" fmla="val 336309"/>
              <a:gd name="f828" fmla="val 32828"/>
              <a:gd name="f829" fmla="val 336951"/>
              <a:gd name="f830" fmla="val 33167"/>
              <a:gd name="f831" fmla="val 337602"/>
              <a:gd name="f832" fmla="val 33488"/>
              <a:gd name="f833" fmla="val 338565"/>
              <a:gd name="f834" fmla="val 33970"/>
              <a:gd name="f835" fmla="val 339527"/>
              <a:gd name="f836" fmla="val 34451"/>
              <a:gd name="f837" fmla="val 340490"/>
              <a:gd name="f838" fmla="val 341179"/>
              <a:gd name="f839" fmla="val 35310"/>
              <a:gd name="f840" fmla="val 341868"/>
              <a:gd name="f841" fmla="val 35688"/>
              <a:gd name="f842" fmla="val 342557"/>
              <a:gd name="f843" fmla="val 36046"/>
              <a:gd name="f844" fmla="val 343463"/>
              <a:gd name="f845" fmla="val 36528"/>
              <a:gd name="f846" fmla="val 344370"/>
              <a:gd name="f847" fmla="val 37009"/>
              <a:gd name="f848" fmla="val 345266"/>
              <a:gd name="f849" fmla="val 37500"/>
              <a:gd name="f850" fmla="val 345974"/>
              <a:gd name="f851" fmla="val 37887"/>
              <a:gd name="f852" fmla="val 346673"/>
              <a:gd name="f853" fmla="val 38283"/>
              <a:gd name="f854" fmla="val 347371"/>
              <a:gd name="f855" fmla="val 38680"/>
              <a:gd name="f856" fmla="val 348239"/>
              <a:gd name="f857" fmla="val 39170"/>
              <a:gd name="f858" fmla="val 349117"/>
              <a:gd name="f859" fmla="val 39661"/>
              <a:gd name="f860" fmla="val 349976"/>
              <a:gd name="f861" fmla="val 40171"/>
              <a:gd name="f862" fmla="val 350684"/>
              <a:gd name="f863" fmla="val 40586"/>
              <a:gd name="f864" fmla="val 351382"/>
              <a:gd name="f865" fmla="val 41002"/>
              <a:gd name="f866" fmla="val 352081"/>
              <a:gd name="f867" fmla="val 41426"/>
              <a:gd name="f868" fmla="val 352930"/>
              <a:gd name="f869" fmla="val 41927"/>
              <a:gd name="f870" fmla="val 353770"/>
              <a:gd name="f871" fmla="val 42436"/>
              <a:gd name="f872" fmla="val 354610"/>
              <a:gd name="f873" fmla="val 42955"/>
              <a:gd name="f874" fmla="val 355318"/>
              <a:gd name="f875" fmla="val 43390"/>
              <a:gd name="f876" fmla="val 356017"/>
              <a:gd name="f877" fmla="val 43833"/>
              <a:gd name="f878" fmla="val 356715"/>
              <a:gd name="f879" fmla="val 44277"/>
              <a:gd name="f880" fmla="val 357536"/>
              <a:gd name="f881" fmla="val 44796"/>
              <a:gd name="f882" fmla="val 358358"/>
              <a:gd name="f883" fmla="val 45315"/>
              <a:gd name="f884" fmla="val 359179"/>
              <a:gd name="f885" fmla="val 45844"/>
              <a:gd name="f886" fmla="val 359877"/>
              <a:gd name="f887" fmla="val 46297"/>
              <a:gd name="f888" fmla="val 360576"/>
              <a:gd name="f889" fmla="val 46759"/>
              <a:gd name="f890" fmla="val 361274"/>
              <a:gd name="f891" fmla="val 47222"/>
              <a:gd name="f892" fmla="val 362076"/>
              <a:gd name="f893" fmla="val 47760"/>
              <a:gd name="f894" fmla="val 362879"/>
              <a:gd name="f895" fmla="val 48298"/>
              <a:gd name="f896" fmla="val 363681"/>
              <a:gd name="f897" fmla="val 48836"/>
              <a:gd name="f898" fmla="val 364370"/>
              <a:gd name="f899" fmla="val 49308"/>
              <a:gd name="f900" fmla="val 365059"/>
              <a:gd name="f901" fmla="val 49789"/>
              <a:gd name="f902" fmla="val 365748"/>
              <a:gd name="f903" fmla="val 50270"/>
              <a:gd name="f904" fmla="val 366541"/>
              <a:gd name="f905" fmla="val 50827"/>
              <a:gd name="f906" fmla="val 367324"/>
              <a:gd name="f907" fmla="val 368108"/>
              <a:gd name="f908" fmla="val 51941"/>
              <a:gd name="f909" fmla="val 368787"/>
              <a:gd name="f910" fmla="val 52432"/>
              <a:gd name="f911" fmla="val 369467"/>
              <a:gd name="f912" fmla="val 370147"/>
              <a:gd name="f913" fmla="val 53423"/>
              <a:gd name="f914" fmla="val 370920"/>
              <a:gd name="f915" fmla="val 53999"/>
              <a:gd name="f916" fmla="val 371694"/>
              <a:gd name="f917" fmla="val 54574"/>
              <a:gd name="f918" fmla="val 372468"/>
              <a:gd name="f919" fmla="val 55160"/>
              <a:gd name="f920" fmla="val 373139"/>
              <a:gd name="f921" fmla="val 55669"/>
              <a:gd name="f922" fmla="val 373809"/>
              <a:gd name="f923" fmla="val 56179"/>
              <a:gd name="f924" fmla="val 374469"/>
              <a:gd name="f925" fmla="val 56689"/>
              <a:gd name="f926" fmla="val 375234"/>
              <a:gd name="f927" fmla="val 57283"/>
              <a:gd name="f928" fmla="val 375998"/>
              <a:gd name="f929" fmla="val 57878"/>
              <a:gd name="f930" fmla="val 376754"/>
              <a:gd name="f931" fmla="val 58482"/>
              <a:gd name="f932" fmla="val 377405"/>
              <a:gd name="f933" fmla="val 59001"/>
              <a:gd name="f934" fmla="val 378066"/>
              <a:gd name="f935" fmla="val 59520"/>
              <a:gd name="f936" fmla="val 378707"/>
              <a:gd name="f937" fmla="val 60049"/>
              <a:gd name="f938" fmla="val 379462"/>
              <a:gd name="f939" fmla="val 60662"/>
              <a:gd name="f940" fmla="val 380218"/>
              <a:gd name="f941" fmla="val 61295"/>
              <a:gd name="f942" fmla="val 380973"/>
              <a:gd name="f943" fmla="val 61918"/>
              <a:gd name="f944" fmla="val 381605"/>
              <a:gd name="f945" fmla="val 62446"/>
              <a:gd name="f946" fmla="val 382247"/>
              <a:gd name="f947" fmla="val 382879"/>
              <a:gd name="f948" fmla="val 63522"/>
              <a:gd name="f949" fmla="val 383634"/>
              <a:gd name="f950" fmla="val 64164"/>
              <a:gd name="f951" fmla="val 384380"/>
              <a:gd name="f952" fmla="val 64815"/>
              <a:gd name="f953" fmla="val 385126"/>
              <a:gd name="f954" fmla="val 65476"/>
              <a:gd name="f955" fmla="val 385739"/>
              <a:gd name="f956" fmla="val 66014"/>
              <a:gd name="f957" fmla="val 386362"/>
              <a:gd name="f958" fmla="val 66552"/>
              <a:gd name="f959" fmla="val 386976"/>
              <a:gd name="f960" fmla="val 387731"/>
              <a:gd name="f961" fmla="val 67770"/>
              <a:gd name="f962" fmla="val 388467"/>
              <a:gd name="f963" fmla="val 68459"/>
              <a:gd name="f964" fmla="val 389213"/>
              <a:gd name="f965" fmla="val 69138"/>
              <a:gd name="f966" fmla="val 389807"/>
              <a:gd name="f967" fmla="val 69686"/>
              <a:gd name="f968" fmla="val 390402"/>
              <a:gd name="f969" fmla="val 70224"/>
              <a:gd name="f970" fmla="val 390987"/>
              <a:gd name="f971" fmla="val 70771"/>
              <a:gd name="f972" fmla="val 391742"/>
              <a:gd name="f973" fmla="val 71488"/>
              <a:gd name="f974" fmla="val 392497"/>
              <a:gd name="f975" fmla="val 72215"/>
              <a:gd name="f976" fmla="val 393243"/>
              <a:gd name="f977" fmla="val 72933"/>
              <a:gd name="f978" fmla="val 393800"/>
              <a:gd name="f979" fmla="val 73471"/>
              <a:gd name="f980" fmla="val 394366"/>
              <a:gd name="f981" fmla="val 394914"/>
              <a:gd name="f982" fmla="val 74547"/>
              <a:gd name="f983" fmla="val 395036"/>
              <a:gd name="f984" fmla="val 74669"/>
              <a:gd name="f985" fmla="val 395159"/>
              <a:gd name="f986" fmla="val 74792"/>
              <a:gd name="f987" fmla="val 395282"/>
              <a:gd name="f988" fmla="val 74915"/>
              <a:gd name="f989" fmla="val 378575"/>
              <a:gd name="f990" fmla="val 91451"/>
              <a:gd name="f991" fmla="val 359575"/>
              <a:gd name="f992" fmla="val 105166"/>
              <a:gd name="f993" fmla="val 338706"/>
              <a:gd name="f994" fmla="val 115793"/>
              <a:gd name="f995" fmla="val 328805"/>
              <a:gd name="f996" fmla="val 82447"/>
              <a:gd name="f997" fmla="val 314855"/>
              <a:gd name="f998" fmla="val 54338"/>
              <a:gd name="f999" fmla="val 298205"/>
              <a:gd name="f1000" fmla="val 34253"/>
              <a:gd name="f1001" fmla="val 290900"/>
              <a:gd name="f1002" fmla="val 25437"/>
              <a:gd name="f1003" fmla="val 283132"/>
              <a:gd name="f1004" fmla="val 275052"/>
              <a:gd name="f1005" fmla="val 292457"/>
              <a:gd name="f1006" fmla="val 15829"/>
              <a:gd name="f1007" fmla="val 309418"/>
              <a:gd name="f1008" fmla="val 20878"/>
              <a:gd name="f1009" fmla="val 275080"/>
              <a:gd name="f1010" fmla="val 283160"/>
              <a:gd name="f1011" fmla="val 453716"/>
              <a:gd name="f1012" fmla="val 290918"/>
              <a:gd name="f1013" fmla="val 446543"/>
              <a:gd name="f1014" fmla="val 298224"/>
              <a:gd name="f1015" fmla="val 437727"/>
              <a:gd name="f1016" fmla="val 314874"/>
              <a:gd name="f1017" fmla="val 417642"/>
              <a:gd name="f1018" fmla="val 328815"/>
              <a:gd name="f1019" fmla="val 338725"/>
              <a:gd name="f1020" fmla="val 359594"/>
              <a:gd name="f1021" fmla="val 366805"/>
              <a:gd name="f1022" fmla="val 378585"/>
              <a:gd name="f1023" fmla="val 380520"/>
              <a:gd name="f1024" fmla="val 395301"/>
              <a:gd name="f1025" fmla="val 397056"/>
              <a:gd name="f1026" fmla="val 395187"/>
              <a:gd name="f1027" fmla="val 397169"/>
              <a:gd name="f1028" fmla="val 395065"/>
              <a:gd name="f1029" fmla="val 397292"/>
              <a:gd name="f1030" fmla="val 394951"/>
              <a:gd name="f1031" fmla="val 397405"/>
              <a:gd name="f1032" fmla="val 394376"/>
              <a:gd name="f1033" fmla="val 397972"/>
              <a:gd name="f1034" fmla="val 393790"/>
              <a:gd name="f1035" fmla="val 398529"/>
              <a:gd name="f1036" fmla="val 393205"/>
              <a:gd name="f1037" fmla="val 399095"/>
              <a:gd name="f1038" fmla="val 392478"/>
              <a:gd name="f1039" fmla="val 399793"/>
              <a:gd name="f1040" fmla="val 391752"/>
              <a:gd name="f1041" fmla="val 400501"/>
              <a:gd name="f1042" fmla="val 391015"/>
              <a:gd name="f1043" fmla="val 401190"/>
              <a:gd name="f1044" fmla="val 390411"/>
              <a:gd name="f1045" fmla="val 401757"/>
              <a:gd name="f1046" fmla="val 402313"/>
              <a:gd name="f1047" fmla="val 389203"/>
              <a:gd name="f1048" fmla="val 402870"/>
              <a:gd name="f1049" fmla="val 388476"/>
              <a:gd name="f1050" fmla="val 403540"/>
              <a:gd name="f1051" fmla="val 387740"/>
              <a:gd name="f1052" fmla="val 404211"/>
              <a:gd name="f1053" fmla="val 387004"/>
              <a:gd name="f1054" fmla="val 404871"/>
              <a:gd name="f1055" fmla="val 386381"/>
              <a:gd name="f1056" fmla="val 405428"/>
              <a:gd name="f1057" fmla="val 385758"/>
              <a:gd name="f1058" fmla="val 405976"/>
              <a:gd name="f1059" fmla="val 385135"/>
              <a:gd name="f1060" fmla="val 406523"/>
              <a:gd name="f1061" fmla="val 384399"/>
              <a:gd name="f1062" fmla="val 407174"/>
              <a:gd name="f1063" fmla="val 383663"/>
              <a:gd name="f1064" fmla="val 407816"/>
              <a:gd name="f1065" fmla="val 382917"/>
              <a:gd name="f1066" fmla="val 408449"/>
              <a:gd name="f1067" fmla="val 382285"/>
              <a:gd name="f1068" fmla="val 381633"/>
              <a:gd name="f1069" fmla="val 409525"/>
              <a:gd name="f1070" fmla="val 380992"/>
              <a:gd name="f1071" fmla="val 410063"/>
              <a:gd name="f1072" fmla="val 380246"/>
              <a:gd name="f1073" fmla="val 410686"/>
              <a:gd name="f1074" fmla="val 379500"/>
              <a:gd name="f1075" fmla="val 378745"/>
              <a:gd name="f1076" fmla="val 411922"/>
              <a:gd name="f1077" fmla="val 378094"/>
              <a:gd name="f1078" fmla="val 412451"/>
              <a:gd name="f1079" fmla="val 377433"/>
              <a:gd name="f1080" fmla="val 412979"/>
              <a:gd name="f1081" fmla="val 376782"/>
              <a:gd name="f1082" fmla="val 413498"/>
              <a:gd name="f1083" fmla="val 376027"/>
              <a:gd name="f1084" fmla="val 414102"/>
              <a:gd name="f1085" fmla="val 375262"/>
              <a:gd name="f1086" fmla="val 414697"/>
              <a:gd name="f1087" fmla="val 374498"/>
              <a:gd name="f1088" fmla="val 415292"/>
              <a:gd name="f1089" fmla="val 373837"/>
              <a:gd name="f1090" fmla="val 415811"/>
              <a:gd name="f1091" fmla="val 373167"/>
              <a:gd name="f1092" fmla="val 416320"/>
              <a:gd name="f1093" fmla="val 372497"/>
              <a:gd name="f1094" fmla="val 416821"/>
              <a:gd name="f1095" fmla="val 371732"/>
              <a:gd name="f1096" fmla="val 417406"/>
              <a:gd name="f1097" fmla="val 370958"/>
              <a:gd name="f1098" fmla="val 417982"/>
              <a:gd name="f1099" fmla="val 370184"/>
              <a:gd name="f1100" fmla="val 418548"/>
              <a:gd name="f1101" fmla="val 369505"/>
              <a:gd name="f1102" fmla="val 419048"/>
              <a:gd name="f1103" fmla="val 368825"/>
              <a:gd name="f1104" fmla="val 419539"/>
              <a:gd name="f1105" fmla="val 368146"/>
              <a:gd name="f1106" fmla="val 420039"/>
              <a:gd name="f1107" fmla="val 367362"/>
              <a:gd name="f1108" fmla="val 420606"/>
              <a:gd name="f1109" fmla="val 366579"/>
              <a:gd name="f1110" fmla="val 421162"/>
              <a:gd name="f1111" fmla="val 365786"/>
              <a:gd name="f1112" fmla="val 421710"/>
              <a:gd name="f1113" fmla="val 365097"/>
              <a:gd name="f1114" fmla="val 422191"/>
              <a:gd name="f1115" fmla="val 364408"/>
              <a:gd name="f1116" fmla="val 422673"/>
              <a:gd name="f1117" fmla="val 363719"/>
              <a:gd name="f1118" fmla="val 423145"/>
              <a:gd name="f1119" fmla="val 362916"/>
              <a:gd name="f1120" fmla="val 423692"/>
              <a:gd name="f1121" fmla="val 362114"/>
              <a:gd name="f1122" fmla="val 424230"/>
              <a:gd name="f1123" fmla="val 361312"/>
              <a:gd name="f1124" fmla="val 424768"/>
              <a:gd name="f1125" fmla="val 360613"/>
              <a:gd name="f1126" fmla="val 425231"/>
              <a:gd name="f1127" fmla="val 359924"/>
              <a:gd name="f1128" fmla="val 425693"/>
              <a:gd name="f1129" fmla="val 359226"/>
              <a:gd name="f1130" fmla="val 426146"/>
              <a:gd name="f1131" fmla="val 358405"/>
              <a:gd name="f1132" fmla="val 426675"/>
              <a:gd name="f1133" fmla="val 357584"/>
              <a:gd name="f1134" fmla="val 427203"/>
              <a:gd name="f1135" fmla="val 356762"/>
              <a:gd name="f1136" fmla="val 427722"/>
              <a:gd name="f1137" fmla="val 356064"/>
              <a:gd name="f1138" fmla="val 428166"/>
              <a:gd name="f1139" fmla="val 355366"/>
              <a:gd name="f1140" fmla="val 428610"/>
              <a:gd name="f1141" fmla="val 354658"/>
              <a:gd name="f1142" fmla="val 429034"/>
              <a:gd name="f1143" fmla="val 353818"/>
              <a:gd name="f1144" fmla="val 429553"/>
              <a:gd name="f1145" fmla="val 352978"/>
              <a:gd name="f1146" fmla="val 430054"/>
              <a:gd name="f1147" fmla="val 352128"/>
              <a:gd name="f1148" fmla="val 430563"/>
              <a:gd name="f1149" fmla="val 351420"/>
              <a:gd name="f1150" fmla="val 430988"/>
              <a:gd name="f1151" fmla="val 350722"/>
              <a:gd name="f1152" fmla="val 431403"/>
              <a:gd name="f1153" fmla="val 350014"/>
              <a:gd name="f1154" fmla="val 431819"/>
              <a:gd name="f1155" fmla="val 349155"/>
              <a:gd name="f1156" fmla="val 432319"/>
              <a:gd name="f1157" fmla="val 348277"/>
              <a:gd name="f1158" fmla="val 432810"/>
              <a:gd name="f1159" fmla="val 347409"/>
              <a:gd name="f1160" fmla="val 433301"/>
              <a:gd name="f1161" fmla="val 346710"/>
              <a:gd name="f1162" fmla="val 433697"/>
              <a:gd name="f1163" fmla="val 346012"/>
              <a:gd name="f1164" fmla="val 434093"/>
              <a:gd name="f1165" fmla="val 345304"/>
              <a:gd name="f1166" fmla="val 434480"/>
              <a:gd name="f1167" fmla="val 344398"/>
              <a:gd name="f1168" fmla="val 434981"/>
              <a:gd name="f1169" fmla="val 343492"/>
              <a:gd name="f1170" fmla="val 435462"/>
              <a:gd name="f1171" fmla="val 342576"/>
              <a:gd name="f1172" fmla="val 435943"/>
              <a:gd name="f1173" fmla="val 341897"/>
              <a:gd name="f1174" fmla="val 436312"/>
              <a:gd name="f1175" fmla="val 341208"/>
              <a:gd name="f1176" fmla="val 436680"/>
              <a:gd name="f1177" fmla="val 437038"/>
              <a:gd name="f1178" fmla="val 339565"/>
              <a:gd name="f1179" fmla="val 437539"/>
              <a:gd name="f1180" fmla="val 338602"/>
              <a:gd name="f1181" fmla="val 438020"/>
              <a:gd name="f1182" fmla="val 337630"/>
              <a:gd name="f1183" fmla="val 438511"/>
              <a:gd name="f1184" fmla="val 336979"/>
              <a:gd name="f1185" fmla="val 438841"/>
              <a:gd name="f1186" fmla="val 336337"/>
              <a:gd name="f1187" fmla="val 439171"/>
              <a:gd name="f1188" fmla="val 335686"/>
              <a:gd name="f1189" fmla="val 439492"/>
              <a:gd name="f1190" fmla="val 334601"/>
              <a:gd name="f1191" fmla="val 440021"/>
              <a:gd name="f1192" fmla="val 333506"/>
              <a:gd name="f1193" fmla="val 440540"/>
              <a:gd name="f1194" fmla="val 332411"/>
              <a:gd name="f1195" fmla="val 441050"/>
              <a:gd name="f1196" fmla="val 331863"/>
              <a:gd name="f1197" fmla="val 441305"/>
              <a:gd name="f1198" fmla="val 331325"/>
              <a:gd name="f1199" fmla="val 441569"/>
              <a:gd name="f1200" fmla="val 330768"/>
              <a:gd name="f1201" fmla="val 441824"/>
              <a:gd name="f1202" fmla="val 329117"/>
              <a:gd name="f1203" fmla="val 442579"/>
              <a:gd name="f1204" fmla="val 327465"/>
              <a:gd name="f1205" fmla="val 443324"/>
              <a:gd name="f1206" fmla="val 325794"/>
              <a:gd name="f1207" fmla="val 444051"/>
              <a:gd name="f1208" fmla="val 309428"/>
              <a:gd name="f1209" fmla="val 451121"/>
              <a:gd name="f1210" fmla="val 292485"/>
              <a:gd name="f1211" fmla="val 456161"/>
              <a:gd name="f1212" fmla="*/ f0 1 471980"/>
              <a:gd name="f1213" fmla="*/ f1 1 471980"/>
              <a:gd name="f1214" fmla="+- f3 0 f2"/>
              <a:gd name="f1215" fmla="*/ f1214 1 471980"/>
              <a:gd name="f1216" fmla="*/ f2 1 f1215"/>
              <a:gd name="f1217" fmla="*/ f3 1 f1215"/>
              <a:gd name="f1218" fmla="*/ f1216 f1212 1"/>
              <a:gd name="f1219" fmla="*/ f1217 f1212 1"/>
              <a:gd name="f1220" fmla="*/ f1217 f1213 1"/>
              <a:gd name="f1221" fmla="*/ f1216 f1213 1"/>
            </a:gdLst>
            <a:ahLst/>
            <a:cxnLst>
              <a:cxn ang="3cd4">
                <a:pos x="hc" y="t"/>
              </a:cxn>
              <a:cxn ang="0">
                <a:pos x="r" y="vc"/>
              </a:cxn>
              <a:cxn ang="cd4">
                <a:pos x="hc" y="b"/>
              </a:cxn>
              <a:cxn ang="cd2">
                <a:pos x="l" y="vc"/>
              </a:cxn>
            </a:cxnLst>
            <a:rect l="f1218" t="f1221" r="f1219" b="f1220"/>
            <a:pathLst>
              <a:path w="471980" h="471980">
                <a:moveTo>
                  <a:pt x="f3" y="f4"/>
                </a:moveTo>
                <a:cubicBezTo>
                  <a:pt x="f3" y="f5"/>
                  <a:pt x="f6" y="f7"/>
                  <a:pt x="f8" y="f9"/>
                </a:cubicBez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3"/>
                  <a:pt x="f35" y="f2"/>
                  <a:pt x="f36" y="f2"/>
                </a:cubicBezTo>
                <a:cubicBezTo>
                  <a:pt x="f37" y="f2"/>
                  <a:pt x="f38" y="f2"/>
                  <a:pt x="f39" y="f2"/>
                </a:cubicBezTo>
                <a:cubicBezTo>
                  <a:pt x="f39" y="f2"/>
                  <a:pt x="f39" y="f2"/>
                  <a:pt x="f39" y="f2"/>
                </a:cubicBezTo>
                <a:cubicBezTo>
                  <a:pt x="f39" y="f2"/>
                  <a:pt x="f40" y="f2"/>
                  <a:pt x="f40" y="f2"/>
                </a:cubicBezTo>
                <a:cubicBezTo>
                  <a:pt x="f41" y="f2"/>
                  <a:pt x="f42" y="f31"/>
                  <a:pt x="f43" y="f44"/>
                </a:cubicBezTo>
                <a:cubicBezTo>
                  <a:pt x="f45" y="f46"/>
                  <a:pt x="f47" y="f48"/>
                  <a:pt x="f49" y="f50"/>
                </a:cubicBezTo>
                <a:cubicBezTo>
                  <a:pt x="f51" y="f52"/>
                  <a:pt x="f53" y="f54"/>
                  <a:pt x="f55" y="f56"/>
                </a:cubicBezTo>
                <a:cubicBezTo>
                  <a:pt x="f57" y="f58"/>
                  <a:pt x="f59" y="f60"/>
                  <a:pt x="f61" y="f62"/>
                </a:cubicBezTo>
                <a:cubicBezTo>
                  <a:pt x="f63" y="f64"/>
                  <a:pt x="f65" y="f66"/>
                  <a:pt x="f67" y="f66"/>
                </a:cubicBezTo>
                <a:cubicBezTo>
                  <a:pt x="f68" y="f69"/>
                  <a:pt x="f70" y="f71"/>
                  <a:pt x="f72" y="f73"/>
                </a:cubicBezTo>
                <a:cubicBezTo>
                  <a:pt x="f74" y="f75"/>
                  <a:pt x="f76" y="f77"/>
                  <a:pt x="f78" y="f15"/>
                </a:cubicBezTo>
                <a:cubicBezTo>
                  <a:pt x="f79" y="f80"/>
                  <a:pt x="f81" y="f82"/>
                  <a:pt x="f44" y="f83"/>
                </a:cubicBezTo>
                <a:cubicBezTo>
                  <a:pt x="f33" y="f84"/>
                  <a:pt x="f2" y="f85"/>
                  <a:pt x="f2" y="f36"/>
                </a:cubicBezTo>
                <a:cubicBezTo>
                  <a:pt x="f2" y="f86"/>
                  <a:pt x="f87" y="f88"/>
                  <a:pt x="f89" y="f90"/>
                </a:cubicBezTo>
                <a:cubicBezTo>
                  <a:pt x="f91" y="f92"/>
                  <a:pt x="f93" y="f94"/>
                  <a:pt x="f72" y="f95"/>
                </a:cubicBezTo>
                <a:cubicBezTo>
                  <a:pt x="f96" y="f97"/>
                  <a:pt x="f98" y="f3"/>
                  <a:pt x="f99" y="f3"/>
                </a:cubicBezTo>
                <a:cubicBezTo>
                  <a:pt x="f99" y="f3"/>
                  <a:pt x="f99" y="f3"/>
                  <a:pt x="f99" y="f3"/>
                </a:cubicBezTo>
                <a:cubicBezTo>
                  <a:pt x="f99" y="f3"/>
                  <a:pt x="f99" y="f3"/>
                  <a:pt x="f99" y="f3"/>
                </a:cubicBezTo>
                <a:cubicBezTo>
                  <a:pt x="f99" y="f3"/>
                  <a:pt x="f99" y="f3"/>
                  <a:pt x="f99" y="f3"/>
                </a:cubicBezTo>
                <a:cubicBezTo>
                  <a:pt x="f100" y="f101"/>
                  <a:pt x="f102" y="f103"/>
                  <a:pt x="f104" y="f105"/>
                </a:cubicBezTo>
                <a:cubicBezTo>
                  <a:pt x="f106" y="f107"/>
                  <a:pt x="f108" y="f109"/>
                  <a:pt x="f110" y="f111"/>
                </a:cubicBezTo>
                <a:cubicBezTo>
                  <a:pt x="f112" y="f113"/>
                  <a:pt x="f114" y="f115"/>
                  <a:pt x="f114" y="f36"/>
                </a:cubicBezTo>
                <a:cubicBezTo>
                  <a:pt x="f114" y="f116"/>
                  <a:pt x="f6" y="f117"/>
                  <a:pt x="f8" y="f118"/>
                </a:cubicBezTo>
                <a:cubicBezTo>
                  <a:pt x="f114" y="f119"/>
                  <a:pt x="f3" y="f120"/>
                  <a:pt x="f3" y="f4"/>
                </a:cubicBezTo>
                <a:close/>
                <a:moveTo>
                  <a:pt x="f121" y="f122"/>
                </a:moveTo>
                <a:cubicBezTo>
                  <a:pt x="f123" y="f124"/>
                  <a:pt x="f125" y="f126"/>
                  <a:pt x="f127" y="f128"/>
                </a:cubicBezTo>
                <a:lnTo>
                  <a:pt x="f129" y="f128"/>
                </a:lnTo>
                <a:cubicBezTo>
                  <a:pt x="f130" y="f131"/>
                  <a:pt x="f132" y="f133"/>
                  <a:pt x="f134" y="f135"/>
                </a:cubicBezTo>
                <a:cubicBezTo>
                  <a:pt x="f136" y="f137"/>
                  <a:pt x="f138" y="f139"/>
                  <a:pt x="f121" y="f122"/>
                </a:cubicBezTo>
                <a:close/>
                <a:moveTo>
                  <a:pt x="f140" y="f141"/>
                </a:moveTo>
                <a:cubicBezTo>
                  <a:pt x="f142" y="f143"/>
                  <a:pt x="f144" y="f145"/>
                  <a:pt x="f146" y="f147"/>
                </a:cubicBezTo>
                <a:cubicBezTo>
                  <a:pt x="f148" y="f149"/>
                  <a:pt x="f150" y="f151"/>
                  <a:pt x="f152" y="f153"/>
                </a:cubicBezTo>
                <a:cubicBezTo>
                  <a:pt x="f154" y="f155"/>
                  <a:pt x="f156" y="f157"/>
                  <a:pt x="f158" y="f159"/>
                </a:cubicBezTo>
                <a:cubicBezTo>
                  <a:pt x="f160" y="f161"/>
                  <a:pt x="f162" y="f163"/>
                  <a:pt x="f164" y="f165"/>
                </a:cubicBezTo>
                <a:cubicBezTo>
                  <a:pt x="f166" y="f167"/>
                  <a:pt x="f168" y="f169"/>
                  <a:pt x="f170" y="f171"/>
                </a:cubicBezTo>
                <a:cubicBezTo>
                  <a:pt x="f172" y="f173"/>
                  <a:pt x="f174" y="f175"/>
                  <a:pt x="f176" y="f177"/>
                </a:cubicBezTo>
                <a:cubicBezTo>
                  <a:pt x="f178" y="f179"/>
                  <a:pt x="f180" y="f181"/>
                  <a:pt x="f182" y="f183"/>
                </a:cubicBezTo>
                <a:cubicBezTo>
                  <a:pt x="f184" y="f185"/>
                  <a:pt x="f186" y="f187"/>
                  <a:pt x="f188" y="f189"/>
                </a:cubicBezTo>
                <a:cubicBezTo>
                  <a:pt x="f190" y="f191"/>
                  <a:pt x="f192" y="f193"/>
                  <a:pt x="f194" y="f195"/>
                </a:cubicBezTo>
                <a:cubicBezTo>
                  <a:pt x="f196" y="f197"/>
                  <a:pt x="f198" y="f199"/>
                  <a:pt x="f200" y="f201"/>
                </a:cubicBezTo>
                <a:cubicBezTo>
                  <a:pt x="f202" y="f203"/>
                  <a:pt x="f204" y="f205"/>
                  <a:pt x="f206" y="f207"/>
                </a:cubicBezTo>
                <a:cubicBezTo>
                  <a:pt x="f208" y="f209"/>
                  <a:pt x="f210" y="f211"/>
                  <a:pt x="f212" y="f213"/>
                </a:cubicBezTo>
                <a:cubicBezTo>
                  <a:pt x="f214" y="f215"/>
                  <a:pt x="f216" y="f217"/>
                  <a:pt x="f218" y="f219"/>
                </a:cubicBezTo>
                <a:cubicBezTo>
                  <a:pt x="f220" y="f221"/>
                  <a:pt x="f222" y="f223"/>
                  <a:pt x="f224" y="f225"/>
                </a:cubicBezTo>
                <a:cubicBezTo>
                  <a:pt x="f226" y="f227"/>
                  <a:pt x="f228" y="f229"/>
                  <a:pt x="f230" y="f231"/>
                </a:cubicBezTo>
                <a:cubicBezTo>
                  <a:pt x="f232" y="f233"/>
                  <a:pt x="f234" y="f235"/>
                  <a:pt x="f236" y="f237"/>
                </a:cubicBezTo>
                <a:cubicBezTo>
                  <a:pt x="f238" y="f239"/>
                  <a:pt x="f240" y="f241"/>
                  <a:pt x="f242" y="f243"/>
                </a:cubicBezTo>
                <a:cubicBezTo>
                  <a:pt x="f244" y="f245"/>
                  <a:pt x="f246" y="f247"/>
                  <a:pt x="f248" y="f249"/>
                </a:cubicBezTo>
                <a:cubicBezTo>
                  <a:pt x="f250" y="f251"/>
                  <a:pt x="f252" y="f253"/>
                  <a:pt x="f254" y="f255"/>
                </a:cubicBezTo>
                <a:cubicBezTo>
                  <a:pt x="f256" y="f257"/>
                  <a:pt x="f258" y="f259"/>
                  <a:pt x="f260" y="f261"/>
                </a:cubicBezTo>
                <a:cubicBezTo>
                  <a:pt x="f262" y="f263"/>
                  <a:pt x="f264" y="f265"/>
                  <a:pt x="f266" y="f267"/>
                </a:cubicBezTo>
                <a:cubicBezTo>
                  <a:pt x="f268" y="f269"/>
                  <a:pt x="f270" y="f271"/>
                  <a:pt x="f272" y="f273"/>
                </a:cubicBezTo>
                <a:cubicBezTo>
                  <a:pt x="f274" y="f275"/>
                  <a:pt x="f276" y="f277"/>
                  <a:pt x="f278" y="f279"/>
                </a:cubicBezTo>
                <a:cubicBezTo>
                  <a:pt x="f280" y="f281"/>
                  <a:pt x="f282" y="f283"/>
                  <a:pt x="f284" y="f285"/>
                </a:cubicBezTo>
                <a:cubicBezTo>
                  <a:pt x="f286" y="f287"/>
                  <a:pt x="f288" y="f289"/>
                  <a:pt x="f290" y="f291"/>
                </a:cubicBezTo>
                <a:cubicBezTo>
                  <a:pt x="f292" y="f293"/>
                  <a:pt x="f294" y="f295"/>
                  <a:pt x="f296" y="f297"/>
                </a:cubicBezTo>
                <a:cubicBezTo>
                  <a:pt x="f298" y="f299"/>
                  <a:pt x="f300" y="f301"/>
                  <a:pt x="f302" y="f303"/>
                </a:cubicBezTo>
                <a:cubicBezTo>
                  <a:pt x="f304" y="f305"/>
                  <a:pt x="f306" y="f307"/>
                  <a:pt x="f308" y="f309"/>
                </a:cubicBezTo>
                <a:cubicBezTo>
                  <a:pt x="f310" y="f311"/>
                  <a:pt x="f312" y="f313"/>
                  <a:pt x="f314" y="f315"/>
                </a:cubicBezTo>
                <a:cubicBezTo>
                  <a:pt x="f316" y="f317"/>
                  <a:pt x="f318" y="f319"/>
                  <a:pt x="f320" y="f321"/>
                </a:cubicBezTo>
                <a:cubicBezTo>
                  <a:pt x="f322" y="f323"/>
                  <a:pt x="f324" y="f325"/>
                  <a:pt x="f326" y="f327"/>
                </a:cubicBezTo>
                <a:cubicBezTo>
                  <a:pt x="f328" y="f329"/>
                  <a:pt x="f330" y="f331"/>
                  <a:pt x="f332" y="f333"/>
                </a:cubicBezTo>
                <a:cubicBezTo>
                  <a:pt x="f334" y="f335"/>
                  <a:pt x="f336" y="f337"/>
                  <a:pt x="f338" y="f339"/>
                </a:cubicBezTo>
                <a:cubicBezTo>
                  <a:pt x="f340" y="f341"/>
                  <a:pt x="f342" y="f343"/>
                  <a:pt x="f344" y="f345"/>
                </a:cubicBezTo>
                <a:cubicBezTo>
                  <a:pt x="f346" y="f347"/>
                  <a:pt x="f348" y="f349"/>
                  <a:pt x="f350" y="f351"/>
                </a:cubicBezTo>
                <a:cubicBezTo>
                  <a:pt x="f352" y="f353"/>
                  <a:pt x="f354" y="f355"/>
                  <a:pt x="f356" y="f357"/>
                </a:cubicBezTo>
                <a:cubicBezTo>
                  <a:pt x="f358" y="f359"/>
                  <a:pt x="f360" y="f361"/>
                  <a:pt x="f362" y="f363"/>
                </a:cubicBezTo>
                <a:cubicBezTo>
                  <a:pt x="f364" y="f365"/>
                  <a:pt x="f366" y="f367"/>
                  <a:pt x="f368" y="f369"/>
                </a:cubicBezTo>
                <a:cubicBezTo>
                  <a:pt x="f370" y="f371"/>
                  <a:pt x="f372" y="f373"/>
                  <a:pt x="f374" y="f375"/>
                </a:cubicBezTo>
                <a:cubicBezTo>
                  <a:pt x="f376" y="f377"/>
                  <a:pt x="f378" y="f379"/>
                  <a:pt x="f380" y="f381"/>
                </a:cubicBezTo>
                <a:cubicBezTo>
                  <a:pt x="f382" y="f383"/>
                  <a:pt x="f384" y="f385"/>
                  <a:pt x="f386" y="f387"/>
                </a:cubicBezTo>
                <a:cubicBezTo>
                  <a:pt x="f388" y="f389"/>
                  <a:pt x="f390" y="f391"/>
                  <a:pt x="f392" y="f393"/>
                </a:cubicBezTo>
                <a:cubicBezTo>
                  <a:pt x="f394" y="f395"/>
                  <a:pt x="f396" y="f397"/>
                  <a:pt x="f398" y="f399"/>
                </a:cubicBezTo>
                <a:cubicBezTo>
                  <a:pt x="f400" y="f401"/>
                  <a:pt x="f402" y="f403"/>
                  <a:pt x="f404" y="f405"/>
                </a:cubicBezTo>
                <a:cubicBezTo>
                  <a:pt x="f406" y="f407"/>
                  <a:pt x="f408" y="f409"/>
                  <a:pt x="f410" y="f411"/>
                </a:cubicBezTo>
                <a:cubicBezTo>
                  <a:pt x="f412" y="f413"/>
                  <a:pt x="f414" y="f415"/>
                  <a:pt x="f416" y="f417"/>
                </a:cubicBezTo>
                <a:cubicBezTo>
                  <a:pt x="f418" y="f419"/>
                  <a:pt x="f420" y="f421"/>
                  <a:pt x="f422" y="f423"/>
                </a:cubicBezTo>
                <a:cubicBezTo>
                  <a:pt x="f424" y="f425"/>
                  <a:pt x="f426" y="f427"/>
                  <a:pt x="f428" y="f429"/>
                </a:cubicBezTo>
                <a:cubicBezTo>
                  <a:pt x="f430" y="f431"/>
                  <a:pt x="f432" y="f433"/>
                  <a:pt x="f434" y="f435"/>
                </a:cubicBezTo>
                <a:cubicBezTo>
                  <a:pt x="f436" y="f437"/>
                  <a:pt x="f438" y="f439"/>
                  <a:pt x="f440" y="f441"/>
                </a:cubicBezTo>
                <a:cubicBezTo>
                  <a:pt x="f442" y="f443"/>
                  <a:pt x="f444" y="f445"/>
                  <a:pt x="f446" y="f447"/>
                </a:cubicBezTo>
                <a:cubicBezTo>
                  <a:pt x="f448" y="f449"/>
                  <a:pt x="f450" y="f451"/>
                  <a:pt x="f452" y="f453"/>
                </a:cubicBezTo>
                <a:cubicBezTo>
                  <a:pt x="f454" y="f455"/>
                  <a:pt x="f456" y="f457"/>
                  <a:pt x="f458" y="f459"/>
                </a:cubicBezTo>
                <a:cubicBezTo>
                  <a:pt x="f460" y="f461"/>
                  <a:pt x="f462" y="f463"/>
                  <a:pt x="f140" y="f141"/>
                </a:cubicBezTo>
                <a:close/>
                <a:moveTo>
                  <a:pt x="f464" y="f465"/>
                </a:moveTo>
                <a:cubicBezTo>
                  <a:pt x="f466" y="f133"/>
                  <a:pt x="f467" y="f131"/>
                  <a:pt x="f468" y="f469"/>
                </a:cubicBezTo>
                <a:lnTo>
                  <a:pt x="f470" y="f469"/>
                </a:lnTo>
                <a:cubicBezTo>
                  <a:pt x="f471" y="f472"/>
                  <a:pt x="f473" y="f474"/>
                  <a:pt x="f475" y="f476"/>
                </a:cubicBezTo>
                <a:cubicBezTo>
                  <a:pt x="f477" y="f478"/>
                  <a:pt x="f479" y="f480"/>
                  <a:pt x="f464" y="f465"/>
                </a:cubicBezTo>
                <a:close/>
                <a:moveTo>
                  <a:pt x="f481" y="f482"/>
                </a:moveTo>
                <a:cubicBezTo>
                  <a:pt x="f479" y="f483"/>
                  <a:pt x="f477" y="f74"/>
                  <a:pt x="f484" y="f485"/>
                </a:cubicBezTo>
                <a:cubicBezTo>
                  <a:pt x="f486" y="f487"/>
                  <a:pt x="f488" y="f489"/>
                  <a:pt x="f490" y="f491"/>
                </a:cubicBezTo>
                <a:lnTo>
                  <a:pt x="f467" y="f491"/>
                </a:lnTo>
                <a:cubicBezTo>
                  <a:pt x="f492" y="f493"/>
                  <a:pt x="f494" y="f495"/>
                  <a:pt x="f481" y="f482"/>
                </a:cubicBezTo>
                <a:close/>
                <a:moveTo>
                  <a:pt x="f496" y="f497"/>
                </a:moveTo>
                <a:cubicBezTo>
                  <a:pt x="f498" y="f499"/>
                  <a:pt x="f500" y="f501"/>
                  <a:pt x="f502" y="f503"/>
                </a:cubicBezTo>
                <a:cubicBezTo>
                  <a:pt x="f504" y="f505"/>
                  <a:pt x="f506" y="f507"/>
                  <a:pt x="f508" y="f509"/>
                </a:cubicBezTo>
                <a:cubicBezTo>
                  <a:pt x="f510" y="f511"/>
                  <a:pt x="f512" y="f513"/>
                  <a:pt x="f514" y="f515"/>
                </a:cubicBezTo>
                <a:cubicBezTo>
                  <a:pt x="f516" y="f517"/>
                  <a:pt x="f518" y="f519"/>
                  <a:pt x="f520" y="f521"/>
                </a:cubicBezTo>
                <a:cubicBezTo>
                  <a:pt x="f522" y="f523"/>
                  <a:pt x="f524" y="f525"/>
                  <a:pt x="f526" y="f527"/>
                </a:cubicBezTo>
                <a:cubicBezTo>
                  <a:pt x="f528" y="f529"/>
                  <a:pt x="f530" y="f531"/>
                  <a:pt x="f532" y="f533"/>
                </a:cubicBezTo>
                <a:cubicBezTo>
                  <a:pt x="f534" y="f535"/>
                  <a:pt x="f536" y="f537"/>
                  <a:pt x="f538" y="f539"/>
                </a:cubicBezTo>
                <a:cubicBezTo>
                  <a:pt x="f540" y="f541"/>
                  <a:pt x="f542" y="f543"/>
                  <a:pt x="f544" y="f545"/>
                </a:cubicBezTo>
                <a:cubicBezTo>
                  <a:pt x="f546" y="f547"/>
                  <a:pt x="f548" y="f549"/>
                  <a:pt x="f550" y="f551"/>
                </a:cubicBezTo>
                <a:cubicBezTo>
                  <a:pt x="f552" y="f553"/>
                  <a:pt x="f554" y="f555"/>
                  <a:pt x="f556" y="f557"/>
                </a:cubicBezTo>
                <a:cubicBezTo>
                  <a:pt x="f558" y="f559"/>
                  <a:pt x="f560" y="f561"/>
                  <a:pt x="f562" y="f563"/>
                </a:cubicBezTo>
                <a:cubicBezTo>
                  <a:pt x="f564" y="f565"/>
                  <a:pt x="f566" y="f567"/>
                  <a:pt x="f568" y="f569"/>
                </a:cubicBezTo>
                <a:cubicBezTo>
                  <a:pt x="f570" y="f571"/>
                  <a:pt x="f572" y="f573"/>
                  <a:pt x="f574" y="f575"/>
                </a:cubicBezTo>
                <a:cubicBezTo>
                  <a:pt x="f576" y="f577"/>
                  <a:pt x="f578" y="f579"/>
                  <a:pt x="f580" y="f581"/>
                </a:cubicBezTo>
                <a:cubicBezTo>
                  <a:pt x="f582" y="f583"/>
                  <a:pt x="f584" y="f585"/>
                  <a:pt x="f586" y="f587"/>
                </a:cubicBezTo>
                <a:cubicBezTo>
                  <a:pt x="f588" y="f589"/>
                  <a:pt x="f590" y="f591"/>
                  <a:pt x="f592" y="f593"/>
                </a:cubicBezTo>
                <a:cubicBezTo>
                  <a:pt x="f594" y="f595"/>
                  <a:pt x="f596" y="f597"/>
                  <a:pt x="f598" y="f599"/>
                </a:cubicBezTo>
                <a:cubicBezTo>
                  <a:pt x="f600" y="f601"/>
                  <a:pt x="f602" y="f603"/>
                  <a:pt x="f604" y="f605"/>
                </a:cubicBezTo>
                <a:cubicBezTo>
                  <a:pt x="f606" y="f607"/>
                  <a:pt x="f608" y="f609"/>
                  <a:pt x="f610" y="f611"/>
                </a:cubicBezTo>
                <a:cubicBezTo>
                  <a:pt x="f612" y="f613"/>
                  <a:pt x="f614" y="f615"/>
                  <a:pt x="f616" y="f617"/>
                </a:cubicBezTo>
                <a:cubicBezTo>
                  <a:pt x="f618" y="f619"/>
                  <a:pt x="f620" y="f621"/>
                  <a:pt x="f622" y="f623"/>
                </a:cubicBezTo>
                <a:cubicBezTo>
                  <a:pt x="f624" y="f625"/>
                  <a:pt x="f626" y="f627"/>
                  <a:pt x="f628" y="f629"/>
                </a:cubicBezTo>
                <a:cubicBezTo>
                  <a:pt x="f630" y="f631"/>
                  <a:pt x="f632" y="f633"/>
                  <a:pt x="f634" y="f635"/>
                </a:cubicBezTo>
                <a:cubicBezTo>
                  <a:pt x="f636" y="f637"/>
                  <a:pt x="f638" y="f639"/>
                  <a:pt x="f640" y="f641"/>
                </a:cubicBezTo>
                <a:cubicBezTo>
                  <a:pt x="f642" y="f643"/>
                  <a:pt x="f644" y="f645"/>
                  <a:pt x="f646" y="f647"/>
                </a:cubicBezTo>
                <a:cubicBezTo>
                  <a:pt x="f648" y="f649"/>
                  <a:pt x="f650" y="f651"/>
                  <a:pt x="f652" y="f653"/>
                </a:cubicBezTo>
                <a:cubicBezTo>
                  <a:pt x="f654" y="f655"/>
                  <a:pt x="f656" y="f657"/>
                  <a:pt x="f658" y="f659"/>
                </a:cubicBezTo>
                <a:cubicBezTo>
                  <a:pt x="f660" y="f661"/>
                  <a:pt x="f662" y="f663"/>
                  <a:pt x="f664" y="f665"/>
                </a:cubicBezTo>
                <a:cubicBezTo>
                  <a:pt x="f666" y="f667"/>
                  <a:pt x="f668" y="f669"/>
                  <a:pt x="f670" y="f671"/>
                </a:cubicBezTo>
                <a:cubicBezTo>
                  <a:pt x="f672" y="f673"/>
                  <a:pt x="f674" y="f675"/>
                  <a:pt x="f676" y="f677"/>
                </a:cubicBezTo>
                <a:cubicBezTo>
                  <a:pt x="f678" y="f679"/>
                  <a:pt x="f680" y="f681"/>
                  <a:pt x="f682" y="f683"/>
                </a:cubicBezTo>
                <a:cubicBezTo>
                  <a:pt x="f684" y="f685"/>
                  <a:pt x="f686" y="f687"/>
                  <a:pt x="f688" y="f689"/>
                </a:cubicBezTo>
                <a:cubicBezTo>
                  <a:pt x="f690" y="f691"/>
                  <a:pt x="f692" y="f693"/>
                  <a:pt x="f694" y="f695"/>
                </a:cubicBezTo>
                <a:cubicBezTo>
                  <a:pt x="f696" y="f697"/>
                  <a:pt x="f698" y="f699"/>
                  <a:pt x="f700" y="f701"/>
                </a:cubicBezTo>
                <a:cubicBezTo>
                  <a:pt x="f702" y="f703"/>
                  <a:pt x="f704" y="f705"/>
                  <a:pt x="f496" y="f497"/>
                </a:cubicBezTo>
                <a:close/>
                <a:moveTo>
                  <a:pt x="f706" y="f707"/>
                </a:moveTo>
                <a:lnTo>
                  <a:pt x="f706" y="f469"/>
                </a:lnTo>
                <a:lnTo>
                  <a:pt x="f708" y="f469"/>
                </a:lnTo>
                <a:cubicBezTo>
                  <a:pt x="f709" y="f710"/>
                  <a:pt x="f711" y="f712"/>
                  <a:pt x="f713" y="f714"/>
                </a:cubicBezTo>
                <a:cubicBezTo>
                  <a:pt x="f715" y="f716"/>
                  <a:pt x="f717" y="f718"/>
                  <a:pt x="f706" y="f707"/>
                </a:cubicBezTo>
                <a:close/>
                <a:moveTo>
                  <a:pt x="f719" y="f720"/>
                </a:moveTo>
                <a:cubicBezTo>
                  <a:pt x="f721" y="f722"/>
                  <a:pt x="f723" y="f724"/>
                  <a:pt x="f725" y="f726"/>
                </a:cubicBezTo>
                <a:cubicBezTo>
                  <a:pt x="f727" y="f728"/>
                  <a:pt x="f729" y="f730"/>
                  <a:pt x="f719" y="f731"/>
                </a:cubicBezTo>
                <a:lnTo>
                  <a:pt x="f719" y="f720"/>
                </a:lnTo>
                <a:close/>
                <a:moveTo>
                  <a:pt x="f732" y="f733"/>
                </a:moveTo>
                <a:cubicBezTo>
                  <a:pt x="f734" y="f735"/>
                  <a:pt x="f736" y="f737"/>
                  <a:pt x="f719" y="f738"/>
                </a:cubicBezTo>
                <a:lnTo>
                  <a:pt x="f719" y="f739"/>
                </a:lnTo>
                <a:lnTo>
                  <a:pt x="f740" y="f739"/>
                </a:lnTo>
                <a:cubicBezTo>
                  <a:pt x="f741" y="f742"/>
                  <a:pt x="f743" y="f744"/>
                  <a:pt x="f732" y="f733"/>
                </a:cubicBezTo>
                <a:close/>
                <a:moveTo>
                  <a:pt x="f719" y="f469"/>
                </a:moveTo>
                <a:lnTo>
                  <a:pt x="f719" y="f707"/>
                </a:lnTo>
                <a:cubicBezTo>
                  <a:pt x="f745" y="f746"/>
                  <a:pt x="f747" y="f748"/>
                  <a:pt x="f732" y="f749"/>
                </a:cubicBezTo>
                <a:cubicBezTo>
                  <a:pt x="f750" y="f712"/>
                  <a:pt x="f751" y="f710"/>
                  <a:pt x="f752" y="f469"/>
                </a:cubicBezTo>
                <a:lnTo>
                  <a:pt x="f719" y="f469"/>
                </a:lnTo>
                <a:close/>
                <a:moveTo>
                  <a:pt x="f719" y="f753"/>
                </a:moveTo>
                <a:lnTo>
                  <a:pt x="f719" y="f754"/>
                </a:lnTo>
                <a:cubicBezTo>
                  <a:pt x="f755" y="f756"/>
                  <a:pt x="f757" y="f758"/>
                  <a:pt x="f725" y="f759"/>
                </a:cubicBezTo>
                <a:cubicBezTo>
                  <a:pt x="f760" y="f761"/>
                  <a:pt x="f762" y="f763"/>
                  <a:pt x="f719" y="f753"/>
                </a:cubicBezTo>
                <a:close/>
                <a:moveTo>
                  <a:pt x="f706" y="f739"/>
                </a:moveTo>
                <a:lnTo>
                  <a:pt x="f706" y="f738"/>
                </a:lnTo>
                <a:cubicBezTo>
                  <a:pt x="f717" y="f764"/>
                  <a:pt x="f715" y="f765"/>
                  <a:pt x="f766" y="f767"/>
                </a:cubicBezTo>
                <a:cubicBezTo>
                  <a:pt x="f768" y="f769"/>
                  <a:pt x="f770" y="f771"/>
                  <a:pt x="f772" y="f739"/>
                </a:cubicBezTo>
                <a:lnTo>
                  <a:pt x="f706" y="f739"/>
                </a:lnTo>
                <a:close/>
                <a:moveTo>
                  <a:pt x="f706" y="f720"/>
                </a:moveTo>
                <a:lnTo>
                  <a:pt x="f706" y="f773"/>
                </a:lnTo>
                <a:cubicBezTo>
                  <a:pt x="f774" y="f775"/>
                  <a:pt x="f776" y="f777"/>
                  <a:pt x="f778" y="f779"/>
                </a:cubicBezTo>
                <a:cubicBezTo>
                  <a:pt x="f780" y="f781"/>
                  <a:pt x="f782" y="f783"/>
                  <a:pt x="f706" y="f720"/>
                </a:cubicBezTo>
                <a:close/>
                <a:moveTo>
                  <a:pt x="f706" y="f753"/>
                </a:moveTo>
                <a:cubicBezTo>
                  <a:pt x="f784" y="f785"/>
                  <a:pt x="f780" y="f786"/>
                  <a:pt x="f787" y="f788"/>
                </a:cubicBezTo>
                <a:cubicBezTo>
                  <a:pt x="f789" y="f758"/>
                  <a:pt x="f790" y="f791"/>
                  <a:pt x="f706" y="f792"/>
                </a:cubicBezTo>
                <a:lnTo>
                  <a:pt x="f706" y="f753"/>
                </a:lnTo>
                <a:close/>
                <a:moveTo>
                  <a:pt x="f793" y="f739"/>
                </a:moveTo>
                <a:cubicBezTo>
                  <a:pt x="f794" y="f795"/>
                  <a:pt x="f796" y="f797"/>
                  <a:pt x="f121" y="f798"/>
                </a:cubicBezTo>
                <a:cubicBezTo>
                  <a:pt x="f138" y="f799"/>
                  <a:pt x="f136" y="f800"/>
                  <a:pt x="f801" y="f802"/>
                </a:cubicBezTo>
                <a:cubicBezTo>
                  <a:pt x="f803" y="f804"/>
                  <a:pt x="f805" y="f806"/>
                  <a:pt x="f807" y="f739"/>
                </a:cubicBezTo>
                <a:lnTo>
                  <a:pt x="f793" y="f739"/>
                </a:lnTo>
                <a:close/>
                <a:moveTo>
                  <a:pt x="f808" y="f809"/>
                </a:moveTo>
                <a:cubicBezTo>
                  <a:pt x="f810" y="f811"/>
                  <a:pt x="f812" y="f813"/>
                  <a:pt x="f814" y="f815"/>
                </a:cubicBezTo>
                <a:cubicBezTo>
                  <a:pt x="f816" y="f817"/>
                  <a:pt x="f818" y="f819"/>
                  <a:pt x="f820" y="f821"/>
                </a:cubicBezTo>
                <a:cubicBezTo>
                  <a:pt x="f822" y="f823"/>
                  <a:pt x="f824" y="f825"/>
                  <a:pt x="f826" y="f647"/>
                </a:cubicBezTo>
                <a:cubicBezTo>
                  <a:pt x="f827" y="f828"/>
                  <a:pt x="f829" y="f830"/>
                  <a:pt x="f831" y="f832"/>
                </a:cubicBezTo>
                <a:cubicBezTo>
                  <a:pt x="f833" y="f834"/>
                  <a:pt x="f835" y="f836"/>
                  <a:pt x="f837" y="f635"/>
                </a:cubicBezTo>
                <a:cubicBezTo>
                  <a:pt x="f838" y="f839"/>
                  <a:pt x="f840" y="f841"/>
                  <a:pt x="f842" y="f843"/>
                </a:cubicBezTo>
                <a:cubicBezTo>
                  <a:pt x="f844" y="f845"/>
                  <a:pt x="f846" y="f847"/>
                  <a:pt x="f848" y="f849"/>
                </a:cubicBezTo>
                <a:cubicBezTo>
                  <a:pt x="f850" y="f851"/>
                  <a:pt x="f852" y="f853"/>
                  <a:pt x="f854" y="f855"/>
                </a:cubicBezTo>
                <a:cubicBezTo>
                  <a:pt x="f856" y="f857"/>
                  <a:pt x="f858" y="f859"/>
                  <a:pt x="f860" y="f861"/>
                </a:cubicBezTo>
                <a:cubicBezTo>
                  <a:pt x="f862" y="f863"/>
                  <a:pt x="f864" y="f865"/>
                  <a:pt x="f866" y="f867"/>
                </a:cubicBezTo>
                <a:cubicBezTo>
                  <a:pt x="f868" y="f869"/>
                  <a:pt x="f870" y="f871"/>
                  <a:pt x="f872" y="f873"/>
                </a:cubicBezTo>
                <a:cubicBezTo>
                  <a:pt x="f874" y="f875"/>
                  <a:pt x="f876" y="f877"/>
                  <a:pt x="f878" y="f879"/>
                </a:cubicBezTo>
                <a:cubicBezTo>
                  <a:pt x="f880" y="f881"/>
                  <a:pt x="f882" y="f883"/>
                  <a:pt x="f884" y="f885"/>
                </a:cubicBezTo>
                <a:cubicBezTo>
                  <a:pt x="f886" y="f887"/>
                  <a:pt x="f888" y="f889"/>
                  <a:pt x="f890" y="f891"/>
                </a:cubicBezTo>
                <a:cubicBezTo>
                  <a:pt x="f892" y="f893"/>
                  <a:pt x="f894" y="f895"/>
                  <a:pt x="f896" y="f897"/>
                </a:cubicBezTo>
                <a:cubicBezTo>
                  <a:pt x="f898" y="f899"/>
                  <a:pt x="f900" y="f901"/>
                  <a:pt x="f902" y="f903"/>
                </a:cubicBezTo>
                <a:cubicBezTo>
                  <a:pt x="f904" y="f905"/>
                  <a:pt x="f906" y="f565"/>
                  <a:pt x="f907" y="f908"/>
                </a:cubicBezTo>
                <a:cubicBezTo>
                  <a:pt x="f909" y="f910"/>
                  <a:pt x="f911" y="f559"/>
                  <a:pt x="f912" y="f913"/>
                </a:cubicBezTo>
                <a:cubicBezTo>
                  <a:pt x="f914" y="f915"/>
                  <a:pt x="f916" y="f917"/>
                  <a:pt x="f918" y="f919"/>
                </a:cubicBezTo>
                <a:cubicBezTo>
                  <a:pt x="f920" y="f921"/>
                  <a:pt x="f922" y="f923"/>
                  <a:pt x="f924" y="f925"/>
                </a:cubicBezTo>
                <a:cubicBezTo>
                  <a:pt x="f926" y="f927"/>
                  <a:pt x="f928" y="f929"/>
                  <a:pt x="f930" y="f931"/>
                </a:cubicBezTo>
                <a:cubicBezTo>
                  <a:pt x="f932" y="f933"/>
                  <a:pt x="f934" y="f935"/>
                  <a:pt x="f936" y="f937"/>
                </a:cubicBezTo>
                <a:cubicBezTo>
                  <a:pt x="f938" y="f939"/>
                  <a:pt x="f940" y="f941"/>
                  <a:pt x="f942" y="f943"/>
                </a:cubicBezTo>
                <a:cubicBezTo>
                  <a:pt x="f944" y="f945"/>
                  <a:pt x="f946" y="f523"/>
                  <a:pt x="f947" y="f948"/>
                </a:cubicBezTo>
                <a:cubicBezTo>
                  <a:pt x="f949" y="f950"/>
                  <a:pt x="f951" y="f952"/>
                  <a:pt x="f953" y="f954"/>
                </a:cubicBezTo>
                <a:cubicBezTo>
                  <a:pt x="f955" y="f956"/>
                  <a:pt x="f957" y="f958"/>
                  <a:pt x="f959" y="f509"/>
                </a:cubicBezTo>
                <a:cubicBezTo>
                  <a:pt x="f960" y="f961"/>
                  <a:pt x="f962" y="f963"/>
                  <a:pt x="f964" y="f965"/>
                </a:cubicBezTo>
                <a:cubicBezTo>
                  <a:pt x="f966" y="f967"/>
                  <a:pt x="f968" y="f969"/>
                  <a:pt x="f970" y="f971"/>
                </a:cubicBezTo>
                <a:cubicBezTo>
                  <a:pt x="f972" y="f973"/>
                  <a:pt x="f974" y="f975"/>
                  <a:pt x="f976" y="f977"/>
                </a:cubicBezTo>
                <a:cubicBezTo>
                  <a:pt x="f978" y="f979"/>
                  <a:pt x="f980" y="f697"/>
                  <a:pt x="f981" y="f982"/>
                </a:cubicBezTo>
                <a:cubicBezTo>
                  <a:pt x="f983" y="f984"/>
                  <a:pt x="f985" y="f986"/>
                  <a:pt x="f987" y="f988"/>
                </a:cubicBezTo>
                <a:cubicBezTo>
                  <a:pt x="f989" y="f990"/>
                  <a:pt x="f991" y="f992"/>
                  <a:pt x="f993" y="f994"/>
                </a:cubicBezTo>
                <a:cubicBezTo>
                  <a:pt x="f995" y="f996"/>
                  <a:pt x="f997" y="f998"/>
                  <a:pt x="f999" y="f1000"/>
                </a:cubicBezTo>
                <a:cubicBezTo>
                  <a:pt x="f1001" y="f1002"/>
                  <a:pt x="f1003" y="f673"/>
                  <a:pt x="f1004" y="f671"/>
                </a:cubicBezTo>
                <a:cubicBezTo>
                  <a:pt x="f1005" y="f1006"/>
                  <a:pt x="f1007" y="f1008"/>
                  <a:pt x="f808" y="f809"/>
                </a:cubicBezTo>
                <a:close/>
                <a:moveTo>
                  <a:pt x="f1009" y="f459"/>
                </a:moveTo>
                <a:cubicBezTo>
                  <a:pt x="f1010" y="f1011"/>
                  <a:pt x="f1012" y="f1013"/>
                  <a:pt x="f1014" y="f1015"/>
                </a:cubicBezTo>
                <a:cubicBezTo>
                  <a:pt x="f1016" y="f1017"/>
                  <a:pt x="f1018" y="f443"/>
                  <a:pt x="f1019" y="f441"/>
                </a:cubicBezTo>
                <a:cubicBezTo>
                  <a:pt x="f1020" y="f1021"/>
                  <a:pt x="f1022" y="f1023"/>
                  <a:pt x="f1024" y="f1025"/>
                </a:cubicBezTo>
                <a:cubicBezTo>
                  <a:pt x="f1026" y="f1027"/>
                  <a:pt x="f1028" y="f1029"/>
                  <a:pt x="f1030" y="f1031"/>
                </a:cubicBezTo>
                <a:cubicBezTo>
                  <a:pt x="f1032" y="f1033"/>
                  <a:pt x="f1034" y="f1035"/>
                  <a:pt x="f1036" y="f1037"/>
                </a:cubicBezTo>
                <a:cubicBezTo>
                  <a:pt x="f1038" y="f1039"/>
                  <a:pt x="f1040" y="f1041"/>
                  <a:pt x="f1042" y="f1043"/>
                </a:cubicBezTo>
                <a:cubicBezTo>
                  <a:pt x="f1044" y="f1045"/>
                  <a:pt x="f966" y="f1046"/>
                  <a:pt x="f1047" y="f1048"/>
                </a:cubicBezTo>
                <a:cubicBezTo>
                  <a:pt x="f1049" y="f1050"/>
                  <a:pt x="f1051" y="f1052"/>
                  <a:pt x="f1053" y="f1054"/>
                </a:cubicBezTo>
                <a:cubicBezTo>
                  <a:pt x="f1055" y="f1056"/>
                  <a:pt x="f1057" y="f1058"/>
                  <a:pt x="f1059" y="f1060"/>
                </a:cubicBezTo>
                <a:cubicBezTo>
                  <a:pt x="f1061" y="f1062"/>
                  <a:pt x="f1063" y="f1064"/>
                  <a:pt x="f1065" y="f1066"/>
                </a:cubicBezTo>
                <a:cubicBezTo>
                  <a:pt x="f1067" y="f393"/>
                  <a:pt x="f1068" y="f1069"/>
                  <a:pt x="f1070" y="f1071"/>
                </a:cubicBezTo>
                <a:cubicBezTo>
                  <a:pt x="f1072" y="f1073"/>
                  <a:pt x="f1074" y="f385"/>
                  <a:pt x="f1075" y="f1076"/>
                </a:cubicBezTo>
                <a:cubicBezTo>
                  <a:pt x="f1077" y="f1078"/>
                  <a:pt x="f1079" y="f1080"/>
                  <a:pt x="f1081" y="f1082"/>
                </a:cubicBezTo>
                <a:cubicBezTo>
                  <a:pt x="f1083" y="f1084"/>
                  <a:pt x="f1085" y="f1086"/>
                  <a:pt x="f1087" y="f1088"/>
                </a:cubicBezTo>
                <a:cubicBezTo>
                  <a:pt x="f1089" y="f1090"/>
                  <a:pt x="f1091" y="f1092"/>
                  <a:pt x="f1093" y="f1094"/>
                </a:cubicBezTo>
                <a:cubicBezTo>
                  <a:pt x="f1095" y="f1096"/>
                  <a:pt x="f1097" y="f1098"/>
                  <a:pt x="f1099" y="f1100"/>
                </a:cubicBezTo>
                <a:cubicBezTo>
                  <a:pt x="f1101" y="f1102"/>
                  <a:pt x="f1103" y="f1104"/>
                  <a:pt x="f1105" y="f1106"/>
                </a:cubicBezTo>
                <a:cubicBezTo>
                  <a:pt x="f1107" y="f1108"/>
                  <a:pt x="f1109" y="f1110"/>
                  <a:pt x="f1111" y="f1112"/>
                </a:cubicBezTo>
                <a:cubicBezTo>
                  <a:pt x="f1113" y="f1114"/>
                  <a:pt x="f1115" y="f1116"/>
                  <a:pt x="f1117" y="f1118"/>
                </a:cubicBezTo>
                <a:cubicBezTo>
                  <a:pt x="f1119" y="f1120"/>
                  <a:pt x="f1121" y="f1122"/>
                  <a:pt x="f1123" y="f1124"/>
                </a:cubicBezTo>
                <a:cubicBezTo>
                  <a:pt x="f1125" y="f1126"/>
                  <a:pt x="f1127" y="f1128"/>
                  <a:pt x="f1129" y="f1130"/>
                </a:cubicBezTo>
                <a:cubicBezTo>
                  <a:pt x="f1131" y="f1132"/>
                  <a:pt x="f1133" y="f1134"/>
                  <a:pt x="f1135" y="f1136"/>
                </a:cubicBezTo>
                <a:cubicBezTo>
                  <a:pt x="f1137" y="f1138"/>
                  <a:pt x="f1139" y="f1140"/>
                  <a:pt x="f1141" y="f1142"/>
                </a:cubicBezTo>
                <a:cubicBezTo>
                  <a:pt x="f1143" y="f1144"/>
                  <a:pt x="f1145" y="f1146"/>
                  <a:pt x="f1147" y="f1148"/>
                </a:cubicBezTo>
                <a:cubicBezTo>
                  <a:pt x="f1149" y="f1150"/>
                  <a:pt x="f1151" y="f1152"/>
                  <a:pt x="f1153" y="f1154"/>
                </a:cubicBezTo>
                <a:cubicBezTo>
                  <a:pt x="f1155" y="f1156"/>
                  <a:pt x="f1157" y="f1158"/>
                  <a:pt x="f1159" y="f1160"/>
                </a:cubicBezTo>
                <a:cubicBezTo>
                  <a:pt x="f1161" y="f1162"/>
                  <a:pt x="f1163" y="f1164"/>
                  <a:pt x="f1165" y="f1166"/>
                </a:cubicBezTo>
                <a:cubicBezTo>
                  <a:pt x="f1167" y="f1168"/>
                  <a:pt x="f1169" y="f1170"/>
                  <a:pt x="f1171" y="f1172"/>
                </a:cubicBezTo>
                <a:cubicBezTo>
                  <a:pt x="f1173" y="f1174"/>
                  <a:pt x="f1175" y="f1176"/>
                  <a:pt x="f768" y="f1177"/>
                </a:cubicBezTo>
                <a:cubicBezTo>
                  <a:pt x="f1178" y="f1179"/>
                  <a:pt x="f1180" y="f1181"/>
                  <a:pt x="f1182" y="f1183"/>
                </a:cubicBezTo>
                <a:cubicBezTo>
                  <a:pt x="f1184" y="f1185"/>
                  <a:pt x="f1186" y="f1187"/>
                  <a:pt x="f1188" y="f1189"/>
                </a:cubicBezTo>
                <a:cubicBezTo>
                  <a:pt x="f1190" y="f1191"/>
                  <a:pt x="f1192" y="f1193"/>
                  <a:pt x="f1194" y="f1195"/>
                </a:cubicBezTo>
                <a:cubicBezTo>
                  <a:pt x="f1196" y="f1197"/>
                  <a:pt x="f1198" y="f1199"/>
                  <a:pt x="f1200" y="f1201"/>
                </a:cubicBezTo>
                <a:cubicBezTo>
                  <a:pt x="f1202" y="f1203"/>
                  <a:pt x="f1204" y="f1205"/>
                  <a:pt x="f1206" y="f1207"/>
                </a:cubicBezTo>
                <a:cubicBezTo>
                  <a:pt x="f1208" y="f1209"/>
                  <a:pt x="f1210" y="f1211"/>
                  <a:pt x="f1009" y="f459"/>
                </a:cubicBezTo>
                <a:close/>
              </a:path>
            </a:pathLst>
          </a:custGeom>
          <a:solidFill>
            <a:srgbClr val="191919"/>
          </a:solidFill>
          <a:ln w="12700" cap="flat">
            <a:solidFill>
              <a:schemeClr val="bg1"/>
            </a:solidFill>
            <a:prstDash val="solid"/>
          </a:ln>
        </p:spPr>
        <p:txBody>
          <a:bodyPr vert="horz" wrap="square" lIns="60963" tIns="30467" rIns="60963" bIns="30467"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191919"/>
              </a:solidFill>
              <a:uFillTx/>
              <a:latin typeface="Calibri"/>
              <a:ea typeface="Calibri"/>
              <a:cs typeface="Calibri"/>
            </a:endParaRPr>
          </a:p>
        </p:txBody>
      </p:sp>
      <p:sp>
        <p:nvSpPr>
          <p:cNvPr id="44" name="Google Shape;118;p14">
            <a:extLst>
              <a:ext uri="{FF2B5EF4-FFF2-40B4-BE49-F238E27FC236}">
                <a16:creationId xmlns:a16="http://schemas.microsoft.com/office/drawing/2014/main" id="{9E553838-E365-4F3D-BA3B-A67F93D9FEA7}"/>
              </a:ext>
            </a:extLst>
          </p:cNvPr>
          <p:cNvSpPr/>
          <p:nvPr/>
        </p:nvSpPr>
        <p:spPr>
          <a:xfrm>
            <a:off x="1863092" y="4799094"/>
            <a:ext cx="235988" cy="187815"/>
          </a:xfrm>
          <a:custGeom>
            <a:avLst/>
            <a:gdLst>
              <a:gd name="f0" fmla="val w"/>
              <a:gd name="f1" fmla="val h"/>
              <a:gd name="f2" fmla="val 0"/>
              <a:gd name="f3" fmla="val 485354"/>
              <a:gd name="f4" fmla="val 278943"/>
              <a:gd name="f5" fmla="val 480998"/>
              <a:gd name="f6" fmla="val 2992"/>
              <a:gd name="f7" fmla="val 480717"/>
              <a:gd name="f8" fmla="val 2749"/>
              <a:gd name="f9" fmla="val 480435"/>
              <a:gd name="f10" fmla="val 2525"/>
              <a:gd name="f11" fmla="val 480133"/>
              <a:gd name="f12" fmla="val 2312"/>
              <a:gd name="f13" fmla="val 478062"/>
              <a:gd name="f14" fmla="val 816"/>
              <a:gd name="f15" fmla="val 475553"/>
              <a:gd name="f16" fmla="val 472977"/>
              <a:gd name="f17" fmla="val 12388"/>
              <a:gd name="f18" fmla="val 9451"/>
              <a:gd name="f19" fmla="val 6602"/>
              <a:gd name="f20" fmla="val 1059"/>
              <a:gd name="f21" fmla="val 4366"/>
              <a:gd name="f22" fmla="val 2982"/>
              <a:gd name="f23" fmla="val 4356"/>
              <a:gd name="f24" fmla="val 4346"/>
              <a:gd name="f25" fmla="val 3001"/>
              <a:gd name="f26" fmla="val 4337"/>
              <a:gd name="f27" fmla="val 3011"/>
              <a:gd name="f28" fmla="val 1575"/>
              <a:gd name="f29" fmla="val 5410"/>
              <a:gd name="f30" fmla="val 8907"/>
              <a:gd name="f31" fmla="val 12579"/>
              <a:gd name="f32" fmla="val 266365"/>
              <a:gd name="f33" fmla="val 269843"/>
              <a:gd name="f34" fmla="val 1429"/>
              <a:gd name="f35" fmla="val 273155"/>
              <a:gd name="f36" fmla="val 3948"/>
              <a:gd name="f37" fmla="val 275554"/>
              <a:gd name="f38" fmla="val 4074"/>
              <a:gd name="f39" fmla="val 275700"/>
              <a:gd name="f40" fmla="val 4220"/>
              <a:gd name="f41" fmla="val 275836"/>
              <a:gd name="f42" fmla="val 275962"/>
              <a:gd name="f43" fmla="val 277885"/>
              <a:gd name="f44" fmla="val 278944"/>
              <a:gd name="f45" fmla="val 473346"/>
              <a:gd name="f46" fmla="val 473716"/>
              <a:gd name="f47" fmla="val 278924"/>
              <a:gd name="f48" fmla="val 474075"/>
              <a:gd name="f49" fmla="val 278895"/>
              <a:gd name="f50" fmla="val 476623"/>
              <a:gd name="f51" fmla="val 278662"/>
              <a:gd name="f52" fmla="val 479054"/>
              <a:gd name="f53" fmla="val 277642"/>
              <a:gd name="f54" fmla="val 275952"/>
              <a:gd name="f55" fmla="val 483770"/>
              <a:gd name="f56" fmla="val 273543"/>
              <a:gd name="f57" fmla="val 485355"/>
              <a:gd name="f58" fmla="val 270056"/>
              <a:gd name="f59" fmla="val 485364"/>
              <a:gd name="f60" fmla="val 8897"/>
              <a:gd name="f61" fmla="val 483779"/>
              <a:gd name="f62" fmla="val 5401"/>
              <a:gd name="f63" fmla="val 464624"/>
              <a:gd name="f64" fmla="val 9713"/>
              <a:gd name="f65" fmla="val 246654"/>
              <a:gd name="f66" fmla="val 156907"/>
              <a:gd name="f67" fmla="val 244243"/>
              <a:gd name="f68" fmla="val 158539"/>
              <a:gd name="f69" fmla="val 241122"/>
              <a:gd name="f70" fmla="val 238710"/>
              <a:gd name="f71" fmla="val 206866"/>
              <a:gd name="f72" fmla="val 135402"/>
              <a:gd name="f73" fmla="val 20730"/>
              <a:gd name="f74" fmla="val 9723"/>
              <a:gd name="f75" fmla="val 264937"/>
              <a:gd name="f76" fmla="val 14006"/>
              <a:gd name="f77" fmla="val 195528"/>
              <a:gd name="f78" fmla="val 139472"/>
              <a:gd name="f79" fmla="val 269231"/>
              <a:gd name="f80" fmla="val 204211"/>
              <a:gd name="f81" fmla="val 145339"/>
              <a:gd name="f82" fmla="val 233265"/>
              <a:gd name="f83" fmla="val 164959"/>
              <a:gd name="f84" fmla="val 236124"/>
              <a:gd name="f85" fmla="val 166892"/>
              <a:gd name="f86" fmla="val 239401"/>
              <a:gd name="f87" fmla="val 167854"/>
              <a:gd name="f88" fmla="val 242687"/>
              <a:gd name="f89" fmla="val 245964"/>
              <a:gd name="f90" fmla="val 249241"/>
              <a:gd name="f91" fmla="val 166883"/>
              <a:gd name="f92" fmla="val 252099"/>
              <a:gd name="f93" fmla="val 281153"/>
              <a:gd name="f94" fmla="val 269240"/>
              <a:gd name="f95" fmla="val 475641"/>
              <a:gd name="f96" fmla="val 264947"/>
              <a:gd name="f97" fmla="val 289836"/>
              <a:gd name="f98" fmla="val 13997"/>
              <a:gd name="f99" fmla="*/ f0 1 485354"/>
              <a:gd name="f100" fmla="*/ f1 1 278943"/>
              <a:gd name="f101" fmla="+- f4 0 f2"/>
              <a:gd name="f102" fmla="+- f3 0 f2"/>
              <a:gd name="f103" fmla="*/ f102 1 485354"/>
              <a:gd name="f104" fmla="*/ f101 1 278943"/>
              <a:gd name="f105" fmla="*/ f2 1 f103"/>
              <a:gd name="f106" fmla="*/ f3 1 f103"/>
              <a:gd name="f107" fmla="*/ f2 1 f104"/>
              <a:gd name="f108" fmla="*/ f4 1 f104"/>
              <a:gd name="f109" fmla="*/ f105 f99 1"/>
              <a:gd name="f110" fmla="*/ f106 f99 1"/>
              <a:gd name="f111" fmla="*/ f108 f100 1"/>
              <a:gd name="f112" fmla="*/ f107 f100 1"/>
            </a:gdLst>
            <a:ahLst/>
            <a:cxnLst>
              <a:cxn ang="3cd4">
                <a:pos x="hc" y="t"/>
              </a:cxn>
              <a:cxn ang="0">
                <a:pos x="r" y="vc"/>
              </a:cxn>
              <a:cxn ang="cd4">
                <a:pos x="hc" y="b"/>
              </a:cxn>
              <a:cxn ang="cd2">
                <a:pos x="l" y="vc"/>
              </a:cxn>
            </a:cxnLst>
            <a:rect l="f109" t="f112" r="f110" b="f111"/>
            <a:pathLst>
              <a:path w="485354" h="278943">
                <a:moveTo>
                  <a:pt x="f5" y="f6"/>
                </a:moveTo>
                <a:cubicBezTo>
                  <a:pt x="f7" y="f8"/>
                  <a:pt x="f9" y="f10"/>
                  <a:pt x="f11" y="f12"/>
                </a:cubicBezTo>
                <a:cubicBezTo>
                  <a:pt x="f13" y="f14"/>
                  <a:pt x="f15" y="f2"/>
                  <a:pt x="f16" y="f2"/>
                </a:cubicBezTo>
                <a:lnTo>
                  <a:pt x="f17" y="f2"/>
                </a:lnTo>
                <a:cubicBezTo>
                  <a:pt x="f18" y="f2"/>
                  <a:pt x="f19" y="f20"/>
                  <a:pt x="f21" y="f22"/>
                </a:cubicBezTo>
                <a:cubicBezTo>
                  <a:pt x="f21" y="f22"/>
                  <a:pt x="f23" y="f6"/>
                  <a:pt x="f23" y="f6"/>
                </a:cubicBezTo>
                <a:cubicBezTo>
                  <a:pt x="f24" y="f25"/>
                  <a:pt x="f26" y="f25"/>
                  <a:pt x="f26" y="f27"/>
                </a:cubicBezTo>
                <a:cubicBezTo>
                  <a:pt x="f28" y="f29"/>
                  <a:pt x="f2" y="f30"/>
                  <a:pt x="f2" y="f31"/>
                </a:cubicBezTo>
                <a:lnTo>
                  <a:pt x="f2" y="f32"/>
                </a:lnTo>
                <a:cubicBezTo>
                  <a:pt x="f2" y="f33"/>
                  <a:pt x="f34" y="f35"/>
                  <a:pt x="f36" y="f37"/>
                </a:cubicBezTo>
                <a:cubicBezTo>
                  <a:pt x="f38" y="f39"/>
                  <a:pt x="f40" y="f41"/>
                  <a:pt x="f21" y="f42"/>
                </a:cubicBezTo>
                <a:cubicBezTo>
                  <a:pt x="f19" y="f43"/>
                  <a:pt x="f18" y="f44"/>
                  <a:pt x="f17" y="f44"/>
                </a:cubicBezTo>
                <a:lnTo>
                  <a:pt x="f16" y="f44"/>
                </a:lnTo>
                <a:cubicBezTo>
                  <a:pt x="f45" y="f44"/>
                  <a:pt x="f46" y="f47"/>
                  <a:pt x="f48" y="f49"/>
                </a:cubicBezTo>
                <a:cubicBezTo>
                  <a:pt x="f50" y="f51"/>
                  <a:pt x="f52" y="f53"/>
                  <a:pt x="f5" y="f54"/>
                </a:cubicBezTo>
                <a:cubicBezTo>
                  <a:pt x="f5" y="f54"/>
                  <a:pt x="f5" y="f54"/>
                  <a:pt x="f5" y="f54"/>
                </a:cubicBezTo>
                <a:cubicBezTo>
                  <a:pt x="f5" y="f54"/>
                  <a:pt x="f5" y="f54"/>
                  <a:pt x="f5" y="f54"/>
                </a:cubicBezTo>
                <a:cubicBezTo>
                  <a:pt x="f55" y="f56"/>
                  <a:pt x="f57" y="f58"/>
                  <a:pt x="f57" y="f32"/>
                </a:cubicBezTo>
                <a:lnTo>
                  <a:pt x="f57" y="f31"/>
                </a:lnTo>
                <a:cubicBezTo>
                  <a:pt x="f59" y="f60"/>
                  <a:pt x="f61" y="f62"/>
                  <a:pt x="f5" y="f6"/>
                </a:cubicBezTo>
                <a:close/>
                <a:moveTo>
                  <a:pt x="f63" y="f64"/>
                </a:moveTo>
                <a:lnTo>
                  <a:pt x="f65" y="f66"/>
                </a:lnTo>
                <a:cubicBezTo>
                  <a:pt x="f67" y="f68"/>
                  <a:pt x="f69" y="f68"/>
                  <a:pt x="f70" y="f66"/>
                </a:cubicBezTo>
                <a:lnTo>
                  <a:pt x="f71" y="f72"/>
                </a:lnTo>
                <a:cubicBezTo>
                  <a:pt x="f71" y="f72"/>
                  <a:pt x="f71" y="f72"/>
                  <a:pt x="f71" y="f72"/>
                </a:cubicBezTo>
                <a:lnTo>
                  <a:pt x="f73" y="f64"/>
                </a:lnTo>
                <a:lnTo>
                  <a:pt x="f63" y="f64"/>
                </a:lnTo>
                <a:close/>
                <a:moveTo>
                  <a:pt x="f74" y="f75"/>
                </a:moveTo>
                <a:lnTo>
                  <a:pt x="f74" y="f76"/>
                </a:lnTo>
                <a:lnTo>
                  <a:pt x="f77" y="f78"/>
                </a:lnTo>
                <a:lnTo>
                  <a:pt x="f74" y="f75"/>
                </a:lnTo>
                <a:close/>
                <a:moveTo>
                  <a:pt x="f73" y="f79"/>
                </a:moveTo>
                <a:lnTo>
                  <a:pt x="f80" y="f81"/>
                </a:lnTo>
                <a:lnTo>
                  <a:pt x="f82" y="f83"/>
                </a:lnTo>
                <a:cubicBezTo>
                  <a:pt x="f84" y="f85"/>
                  <a:pt x="f86" y="f87"/>
                  <a:pt x="f88" y="f87"/>
                </a:cubicBezTo>
                <a:cubicBezTo>
                  <a:pt x="f89" y="f87"/>
                  <a:pt x="f90" y="f91"/>
                  <a:pt x="f92" y="f83"/>
                </a:cubicBezTo>
                <a:lnTo>
                  <a:pt x="f93" y="f81"/>
                </a:lnTo>
                <a:lnTo>
                  <a:pt x="f63" y="f94"/>
                </a:lnTo>
                <a:lnTo>
                  <a:pt x="f73" y="f94"/>
                </a:lnTo>
                <a:close/>
                <a:moveTo>
                  <a:pt x="f95" y="f96"/>
                </a:moveTo>
                <a:lnTo>
                  <a:pt x="f97" y="f78"/>
                </a:lnTo>
                <a:lnTo>
                  <a:pt x="f95" y="f98"/>
                </a:lnTo>
                <a:lnTo>
                  <a:pt x="f95" y="f96"/>
                </a:lnTo>
                <a:close/>
              </a:path>
            </a:pathLst>
          </a:custGeom>
          <a:solidFill>
            <a:srgbClr val="191919"/>
          </a:solidFill>
          <a:ln w="19050" cap="flat">
            <a:solidFill>
              <a:schemeClr val="bg1"/>
            </a:solidFill>
            <a:prstDash val="solid"/>
          </a:ln>
        </p:spPr>
        <p:txBody>
          <a:bodyPr vert="horz" wrap="square" lIns="60963" tIns="30467" rIns="60963" bIns="30467"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191919"/>
              </a:solidFill>
              <a:uFillTx/>
              <a:latin typeface="Calibri"/>
              <a:ea typeface="Calibri"/>
              <a:cs typeface="Calibri"/>
            </a:endParaRPr>
          </a:p>
        </p:txBody>
      </p:sp>
      <p:sp>
        <p:nvSpPr>
          <p:cNvPr id="49" name="Rectangle 48">
            <a:extLst>
              <a:ext uri="{FF2B5EF4-FFF2-40B4-BE49-F238E27FC236}">
                <a16:creationId xmlns:a16="http://schemas.microsoft.com/office/drawing/2014/main" id="{CFE10573-D0AA-4EF9-A4CC-F69DBB1E5BC1}"/>
              </a:ext>
            </a:extLst>
          </p:cNvPr>
          <p:cNvSpPr/>
          <p:nvPr/>
        </p:nvSpPr>
        <p:spPr>
          <a:xfrm>
            <a:off x="6435873" y="1487071"/>
            <a:ext cx="4593265" cy="5521706"/>
          </a:xfrm>
          <a:prstGeom prst="rect">
            <a:avLst/>
          </a:prstGeom>
          <a:solidFill>
            <a:srgbClr val="FCB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217ECC56-9547-4595-8C68-4EAB143B0BC8}"/>
              </a:ext>
            </a:extLst>
          </p:cNvPr>
          <p:cNvSpPr/>
          <p:nvPr/>
        </p:nvSpPr>
        <p:spPr>
          <a:xfrm>
            <a:off x="9462694" y="-1191727"/>
            <a:ext cx="1650306" cy="1720908"/>
          </a:xfrm>
          <a:prstGeom prst="ellipse">
            <a:avLst/>
          </a:prstGeom>
          <a:noFill/>
          <a:ln w="57150">
            <a:solidFill>
              <a:srgbClr val="0094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A4AA7A3F-E650-4F6E-AB6E-5449BACEE858}"/>
              </a:ext>
            </a:extLst>
          </p:cNvPr>
          <p:cNvSpPr/>
          <p:nvPr/>
        </p:nvSpPr>
        <p:spPr>
          <a:xfrm>
            <a:off x="9130932" y="-1518513"/>
            <a:ext cx="2313830" cy="2370150"/>
          </a:xfrm>
          <a:prstGeom prst="ellipse">
            <a:avLst/>
          </a:prstGeom>
          <a:noFill/>
          <a:ln w="57150">
            <a:solidFill>
              <a:srgbClr val="0094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00E04E5A-13C4-4CAE-A55F-6BEEDA199D4C}"/>
              </a:ext>
            </a:extLst>
          </p:cNvPr>
          <p:cNvSpPr/>
          <p:nvPr/>
        </p:nvSpPr>
        <p:spPr>
          <a:xfrm>
            <a:off x="8821009" y="-1812551"/>
            <a:ext cx="2933675" cy="2958226"/>
          </a:xfrm>
          <a:prstGeom prst="ellipse">
            <a:avLst/>
          </a:prstGeom>
          <a:noFill/>
          <a:ln w="57150">
            <a:solidFill>
              <a:srgbClr val="0094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Google Shape;132;p15">
            <a:extLst>
              <a:ext uri="{FF2B5EF4-FFF2-40B4-BE49-F238E27FC236}">
                <a16:creationId xmlns:a16="http://schemas.microsoft.com/office/drawing/2014/main" id="{22D2B89C-2913-4FFF-981E-FA934D0F3539}"/>
              </a:ext>
            </a:extLst>
          </p:cNvPr>
          <p:cNvSpPr txBox="1"/>
          <p:nvPr/>
        </p:nvSpPr>
        <p:spPr>
          <a:xfrm>
            <a:off x="7354665" y="3632963"/>
            <a:ext cx="2653781" cy="301557"/>
          </a:xfrm>
          <a:prstGeom prst="rect">
            <a:avLst/>
          </a:prstGeom>
          <a:solidFill>
            <a:srgbClr val="009490"/>
          </a:solidFill>
          <a:ln cap="flat">
            <a:noFill/>
          </a:ln>
        </p:spPr>
        <p:txBody>
          <a:bodyPr vert="horz" wrap="square" lIns="0" tIns="0" rIns="0" bIns="0" anchor="t" anchorCtr="0" compatLnSpc="1">
            <a:spAutoFit/>
          </a:bodyPr>
          <a:lstStyle/>
          <a:p>
            <a:pPr marL="0" marR="0" lvl="0" indent="0" algn="ctr"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US" b="1">
                <a:solidFill>
                  <a:srgbClr val="FFFFFF"/>
                </a:solidFill>
                <a:latin typeface="Segoe UI Black" panose="020B0A02040204020203" pitchFamily="34" charset="0"/>
                <a:ea typeface="Segoe UI Black" panose="020B0A02040204020203" pitchFamily="34" charset="0"/>
                <a:cs typeface="Rubik"/>
              </a:rPr>
              <a:t>Rochelle</a:t>
            </a:r>
            <a:r>
              <a:rPr lang="en-US" b="1" i="0" u="none" strike="noStrike" kern="1200" cap="none" spc="0" baseline="0">
                <a:solidFill>
                  <a:srgbClr val="FFFFFF"/>
                </a:solidFill>
                <a:uFillTx/>
                <a:latin typeface="Segoe UI Black" panose="020B0A02040204020203" pitchFamily="34" charset="0"/>
                <a:ea typeface="Segoe UI Black" panose="020B0A02040204020203" pitchFamily="34" charset="0"/>
                <a:cs typeface="Rubik"/>
              </a:rPr>
              <a:t> Featherstone</a:t>
            </a:r>
          </a:p>
        </p:txBody>
      </p:sp>
      <p:pic>
        <p:nvPicPr>
          <p:cNvPr id="54" name="Picture 53" descr="A person with long hair&#10;&#10;Description automatically generated with medium confidence">
            <a:extLst>
              <a:ext uri="{FF2B5EF4-FFF2-40B4-BE49-F238E27FC236}">
                <a16:creationId xmlns:a16="http://schemas.microsoft.com/office/drawing/2014/main" id="{3A205CAE-6505-4F62-9245-929A1D0654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6482" y="1927284"/>
            <a:ext cx="1510146" cy="1510146"/>
          </a:xfrm>
          <a:prstGeom prst="flowChartConnector">
            <a:avLst/>
          </a:prstGeom>
          <a:ln w="57150">
            <a:solidFill>
              <a:schemeClr val="bg1"/>
            </a:solidFill>
          </a:ln>
        </p:spPr>
      </p:pic>
      <p:sp>
        <p:nvSpPr>
          <p:cNvPr id="55" name="Google Shape;132;p15">
            <a:extLst>
              <a:ext uri="{FF2B5EF4-FFF2-40B4-BE49-F238E27FC236}">
                <a16:creationId xmlns:a16="http://schemas.microsoft.com/office/drawing/2014/main" id="{D37CB23F-AA82-4241-BB59-0F2F02366E95}"/>
              </a:ext>
            </a:extLst>
          </p:cNvPr>
          <p:cNvSpPr txBox="1"/>
          <p:nvPr/>
        </p:nvSpPr>
        <p:spPr>
          <a:xfrm>
            <a:off x="7229729" y="4698659"/>
            <a:ext cx="3405994" cy="2513509"/>
          </a:xfrm>
          <a:prstGeom prst="rect">
            <a:avLst/>
          </a:prstGeom>
          <a:noFill/>
          <a:ln cap="flat">
            <a:noFill/>
          </a:ln>
        </p:spPr>
        <p:txBody>
          <a:bodyPr vert="horz" wrap="square" lIns="0" tIns="0" rIns="0" bIns="0" anchor="t" anchorCtr="0" compatLnSpc="1">
            <a:spAutoFit/>
          </a:bodyPr>
          <a:lstStyle/>
          <a:p>
            <a:pPr marL="0" marR="0" lvl="0" indent="0"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600" b="1">
                <a:solidFill>
                  <a:schemeClr val="bg1"/>
                </a:solidFill>
                <a:latin typeface="Century Gothic" panose="020B0502020202020204" pitchFamily="34" charset="0"/>
                <a:hlinkClick r:id="rId6">
                  <a:extLst>
                    <a:ext uri="{A12FA001-AC4F-418D-AE19-62706E023703}">
                      <ahyp:hlinkClr xmlns:ahyp="http://schemas.microsoft.com/office/drawing/2018/hyperlinkcolor" val="tx"/>
                    </a:ext>
                  </a:extLst>
                </a:hlinkClick>
              </a:rPr>
              <a:t>rochelle.featherstone@nhs.net</a:t>
            </a:r>
            <a:endParaRPr lang="en-GB" sz="1600" b="1">
              <a:solidFill>
                <a:schemeClr val="bg1"/>
              </a:solidFill>
              <a:latin typeface="Century Gothic" panose="020B0502020202020204" pitchFamily="34" charset="0"/>
            </a:endParaRPr>
          </a:p>
          <a:p>
            <a:pPr marL="0" marR="0" lvl="0" indent="0"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a:solidFill>
                <a:srgbClr val="FFFFFF"/>
              </a:solidFill>
              <a:uFillTx/>
              <a:latin typeface="Century Gothic" panose="020B0502020202020204" pitchFamily="34" charset="0"/>
            </a:endParaRPr>
          </a:p>
          <a:p>
            <a:pPr marL="0" marR="0" lvl="0" indent="0"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600" b="1">
                <a:solidFill>
                  <a:srgbClr val="FFFFFF"/>
                </a:solidFill>
                <a:latin typeface="Century Gothic" panose="020B0502020202020204" pitchFamily="34" charset="0"/>
              </a:rPr>
              <a:t>Twitter: @RochelleFeath</a:t>
            </a:r>
          </a:p>
          <a:p>
            <a:pPr marL="0" marR="0" lvl="0" indent="0"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1600" b="1">
              <a:solidFill>
                <a:srgbClr val="FFFFFF"/>
              </a:solidFill>
              <a:latin typeface="Century Gothic" panose="020B0502020202020204" pitchFamily="34" charset="0"/>
            </a:endParaRPr>
          </a:p>
          <a:p>
            <a:pPr marL="0" marR="0" lvl="0" indent="0"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600" b="1" err="1">
                <a:solidFill>
                  <a:srgbClr val="FFFFFF"/>
                </a:solidFill>
                <a:latin typeface="Century Gothic" panose="020B0502020202020204" pitchFamily="34" charset="0"/>
              </a:rPr>
              <a:t>Linkedin</a:t>
            </a:r>
            <a:r>
              <a:rPr lang="en-GB" sz="1600" b="1">
                <a:solidFill>
                  <a:srgbClr val="FFFFFF"/>
                </a:solidFill>
                <a:latin typeface="Century Gothic" panose="020B0502020202020204" pitchFamily="34" charset="0"/>
              </a:rPr>
              <a:t>: Rochelle Featherstone</a:t>
            </a:r>
          </a:p>
          <a:p>
            <a:pPr marL="0" marR="0" lvl="0" indent="0" algn="ctr"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1600" b="1">
              <a:solidFill>
                <a:srgbClr val="FFFFFF"/>
              </a:solidFill>
              <a:latin typeface="Century Gothic" panose="020B0502020202020204" pitchFamily="34" charset="0"/>
            </a:endParaRPr>
          </a:p>
          <a:p>
            <a:pPr marL="0" marR="0" lvl="0" indent="0" algn="ctr"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1600" b="1">
              <a:solidFill>
                <a:srgbClr val="FFFFFF"/>
              </a:solidFill>
              <a:latin typeface="Century Gothic" panose="020B0502020202020204" pitchFamily="34" charset="0"/>
            </a:endParaRPr>
          </a:p>
          <a:p>
            <a:pPr marL="0" marR="0" lvl="0" indent="0" algn="ctr"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a:solidFill>
                <a:srgbClr val="FFFFFF"/>
              </a:solidFill>
              <a:uFillTx/>
              <a:latin typeface="Century Gothic" panose="020B0502020202020204" pitchFamily="34" charset="0"/>
            </a:endParaRPr>
          </a:p>
          <a:p>
            <a:pPr marL="0" marR="0" lvl="0" indent="0" algn="ctr"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900" b="1" i="0" u="none" strike="noStrike" kern="1200" cap="none" spc="0" baseline="0">
              <a:solidFill>
                <a:srgbClr val="FFFFFF"/>
              </a:solidFill>
              <a:uFillTx/>
              <a:latin typeface="Century Gothic" panose="020B0502020202020204" pitchFamily="34" charset="0"/>
            </a:endParaRPr>
          </a:p>
        </p:txBody>
      </p:sp>
      <p:sp>
        <p:nvSpPr>
          <p:cNvPr id="56" name="Google Shape;124;p14">
            <a:extLst>
              <a:ext uri="{FF2B5EF4-FFF2-40B4-BE49-F238E27FC236}">
                <a16:creationId xmlns:a16="http://schemas.microsoft.com/office/drawing/2014/main" id="{D94304FC-5583-488C-9E2B-BB4C192E2E1D}"/>
              </a:ext>
            </a:extLst>
          </p:cNvPr>
          <p:cNvSpPr/>
          <p:nvPr/>
        </p:nvSpPr>
        <p:spPr>
          <a:xfrm>
            <a:off x="6774124" y="5869319"/>
            <a:ext cx="196731" cy="235988"/>
          </a:xfrm>
          <a:custGeom>
            <a:avLst/>
            <a:gdLst>
              <a:gd name="f0" fmla="val w"/>
              <a:gd name="f1" fmla="val h"/>
              <a:gd name="f2" fmla="val 0"/>
              <a:gd name="f3" fmla="val 422028"/>
              <a:gd name="f4" fmla="val 480795"/>
              <a:gd name="f5" fmla="val 332281"/>
              <a:gd name="f6" fmla="val 258037"/>
              <a:gd name="f7" fmla="val 327521"/>
              <a:gd name="f8" fmla="val 255398"/>
              <a:gd name="f9" fmla="val 321508"/>
              <a:gd name="f10" fmla="val 255986"/>
              <a:gd name="f11" fmla="val 317317"/>
              <a:gd name="f12" fmla="val 259482"/>
              <a:gd name="f13" fmla="val 286848"/>
              <a:gd name="f14" fmla="val 284946"/>
              <a:gd name="f15" fmla="val 248160"/>
              <a:gd name="f16" fmla="val 298969"/>
              <a:gd name="f17" fmla="val 208374"/>
              <a:gd name="f18" fmla="val 169523"/>
              <a:gd name="f19" fmla="val 131558"/>
              <a:gd name="f20" fmla="val 285534"/>
              <a:gd name="f21" fmla="val 101455"/>
              <a:gd name="f22" fmla="val 261129"/>
              <a:gd name="f23" fmla="val 97177"/>
              <a:gd name="f24" fmla="val 257661"/>
              <a:gd name="f25" fmla="val 91116"/>
              <a:gd name="f26" fmla="val 257190"/>
              <a:gd name="f27" fmla="val 86385"/>
              <a:gd name="f28" fmla="val 259944"/>
              <a:gd name="f29" fmla="val 60580"/>
              <a:gd name="f30" fmla="val 274997"/>
              <a:gd name="f31" fmla="val 38948"/>
              <a:gd name="f32" fmla="val 296562"/>
              <a:gd name="f33" fmla="val 23829"/>
              <a:gd name="f34" fmla="val 322315"/>
              <a:gd name="f35" fmla="val 8239"/>
              <a:gd name="f36" fmla="val 348859"/>
              <a:gd name="f37" fmla="val 379245"/>
              <a:gd name="f38" fmla="val 410190"/>
              <a:gd name="f39" fmla="val 475980"/>
              <a:gd name="f40" fmla="val 478638"/>
              <a:gd name="f41" fmla="val 2158"/>
              <a:gd name="f42" fmla="val 4818"/>
              <a:gd name="f43" fmla="val 417211"/>
              <a:gd name="f44" fmla="val 419870"/>
              <a:gd name="f45" fmla="val 422029"/>
              <a:gd name="f46" fmla="val 347009"/>
              <a:gd name="f47" fmla="val 387639"/>
              <a:gd name="f48" fmla="val 288703"/>
              <a:gd name="f49" fmla="val 412393"/>
              <a:gd name="f50" fmla="val 471164"/>
              <a:gd name="f51" fmla="val 9636"/>
              <a:gd name="f52" fmla="val 380959"/>
              <a:gd name="f53" fmla="val 17412"/>
              <a:gd name="f54" fmla="val 352258"/>
              <a:gd name="f55" fmla="val 32135"/>
              <a:gd name="f56" fmla="val 327198"/>
              <a:gd name="f57" fmla="val 46425"/>
              <a:gd name="f58" fmla="val 302870"/>
              <a:gd name="f59" fmla="val 66863"/>
              <a:gd name="f60" fmla="val 282490"/>
              <a:gd name="f61" fmla="val 91241"/>
              <a:gd name="f62" fmla="val 268265"/>
              <a:gd name="f63" fmla="val 92533"/>
              <a:gd name="f64" fmla="val 267514"/>
              <a:gd name="f65" fmla="val 94200"/>
              <a:gd name="f66" fmla="val 267649"/>
              <a:gd name="f67" fmla="val 95385"/>
              <a:gd name="f68" fmla="val 268612"/>
              <a:gd name="f69" fmla="val 127202"/>
              <a:gd name="f70" fmla="val 294395"/>
              <a:gd name="f71" fmla="val 167326"/>
              <a:gd name="f72" fmla="val 308600"/>
              <a:gd name="f73" fmla="val 250415"/>
              <a:gd name="f74" fmla="val 291300"/>
              <a:gd name="f75" fmla="val 293778"/>
              <a:gd name="f76" fmla="val 323493"/>
              <a:gd name="f77" fmla="val 266869"/>
              <a:gd name="f78" fmla="val 324649"/>
              <a:gd name="f79" fmla="val 265906"/>
              <a:gd name="f80" fmla="val 326307"/>
              <a:gd name="f81" fmla="val 265732"/>
              <a:gd name="f82" fmla="val 327608"/>
              <a:gd name="f83" fmla="val 266455"/>
              <a:gd name="f84" fmla="val 379901"/>
              <a:gd name="f85" fmla="val 295425"/>
              <a:gd name="f86" fmla="val 350505"/>
              <a:gd name="f87" fmla="val 258259"/>
              <a:gd name="f88" fmla="val 279612"/>
              <a:gd name="f89" fmla="val 337571"/>
              <a:gd name="f90" fmla="val 200327"/>
              <a:gd name="f91" fmla="val 129124"/>
              <a:gd name="f92" fmla="val 57931"/>
              <a:gd name="f93" fmla="val 137137"/>
              <a:gd name="f94" fmla="val 79177"/>
              <a:gd name="f95" fmla="val 129134"/>
              <a:gd name="f96" fmla="val 200337"/>
              <a:gd name="f97" fmla="val 9631"/>
              <a:gd name="f98" fmla="val 274302"/>
              <a:gd name="f99" fmla="val 327935"/>
              <a:gd name="f100" fmla="val 63238"/>
              <a:gd name="f101" fmla="val 195030"/>
              <a:gd name="f102" fmla="val 248637"/>
              <a:gd name="f103" fmla="val 142446"/>
              <a:gd name="f104" fmla="val 88813"/>
              <a:gd name="f105" fmla="*/ f0 1 422028"/>
              <a:gd name="f106" fmla="*/ f1 1 480795"/>
              <a:gd name="f107" fmla="+- f4 0 f2"/>
              <a:gd name="f108" fmla="+- f3 0 f2"/>
              <a:gd name="f109" fmla="*/ f108 1 422028"/>
              <a:gd name="f110" fmla="*/ f107 1 480795"/>
              <a:gd name="f111" fmla="*/ f2 1 f109"/>
              <a:gd name="f112" fmla="*/ f3 1 f109"/>
              <a:gd name="f113" fmla="*/ f2 1 f110"/>
              <a:gd name="f114" fmla="*/ f4 1 f110"/>
              <a:gd name="f115" fmla="*/ f111 f105 1"/>
              <a:gd name="f116" fmla="*/ f112 f105 1"/>
              <a:gd name="f117" fmla="*/ f114 f106 1"/>
              <a:gd name="f118" fmla="*/ f113 f106 1"/>
            </a:gdLst>
            <a:ahLst/>
            <a:cxnLst>
              <a:cxn ang="3cd4">
                <a:pos x="hc" y="t"/>
              </a:cxn>
              <a:cxn ang="0">
                <a:pos x="r" y="vc"/>
              </a:cxn>
              <a:cxn ang="cd4">
                <a:pos x="hc" y="b"/>
              </a:cxn>
              <a:cxn ang="cd2">
                <a:pos x="l" y="vc"/>
              </a:cxn>
            </a:cxnLst>
            <a:rect l="f115" t="f118" r="f116" b="f117"/>
            <a:pathLst>
              <a:path w="422028" h="480795">
                <a:moveTo>
                  <a:pt x="f5" y="f6"/>
                </a:moveTo>
                <a:cubicBezTo>
                  <a:pt x="f7" y="f8"/>
                  <a:pt x="f9" y="f10"/>
                  <a:pt x="f11" y="f12"/>
                </a:cubicBezTo>
                <a:cubicBezTo>
                  <a:pt x="f13" y="f14"/>
                  <a:pt x="f15" y="f16"/>
                  <a:pt x="f17" y="f16"/>
                </a:cubicBezTo>
                <a:cubicBezTo>
                  <a:pt x="f18" y="f16"/>
                  <a:pt x="f19" y="f20"/>
                  <a:pt x="f21" y="f22"/>
                </a:cubicBezTo>
                <a:cubicBezTo>
                  <a:pt x="f23" y="f24"/>
                  <a:pt x="f25" y="f26"/>
                  <a:pt x="f27" y="f28"/>
                </a:cubicBezTo>
                <a:cubicBezTo>
                  <a:pt x="f29" y="f30"/>
                  <a:pt x="f31" y="f32"/>
                  <a:pt x="f33" y="f34"/>
                </a:cubicBezTo>
                <a:cubicBezTo>
                  <a:pt x="f35" y="f36"/>
                  <a:pt x="f2" y="f37"/>
                  <a:pt x="f2" y="f38"/>
                </a:cubicBezTo>
                <a:lnTo>
                  <a:pt x="f2" y="f39"/>
                </a:lnTo>
                <a:cubicBezTo>
                  <a:pt x="f2" y="f40"/>
                  <a:pt x="f41" y="f4"/>
                  <a:pt x="f42" y="f4"/>
                </a:cubicBezTo>
                <a:lnTo>
                  <a:pt x="f43" y="f4"/>
                </a:lnTo>
                <a:cubicBezTo>
                  <a:pt x="f44" y="f4"/>
                  <a:pt x="f45" y="f40"/>
                  <a:pt x="f45" y="f39"/>
                </a:cubicBezTo>
                <a:lnTo>
                  <a:pt x="f45" y="f38"/>
                </a:lnTo>
                <a:cubicBezTo>
                  <a:pt x="f45" y="f46"/>
                  <a:pt x="f47" y="f48"/>
                  <a:pt x="f5" y="f6"/>
                </a:cubicBezTo>
                <a:close/>
                <a:moveTo>
                  <a:pt x="f49" y="f50"/>
                </a:moveTo>
                <a:lnTo>
                  <a:pt x="f51" y="f50"/>
                </a:lnTo>
                <a:lnTo>
                  <a:pt x="f51" y="f38"/>
                </a:lnTo>
                <a:cubicBezTo>
                  <a:pt x="f51" y="f52"/>
                  <a:pt x="f53" y="f54"/>
                  <a:pt x="f55" y="f56"/>
                </a:cubicBezTo>
                <a:cubicBezTo>
                  <a:pt x="f57" y="f58"/>
                  <a:pt x="f59" y="f60"/>
                  <a:pt x="f61" y="f62"/>
                </a:cubicBezTo>
                <a:cubicBezTo>
                  <a:pt x="f63" y="f64"/>
                  <a:pt x="f65" y="f66"/>
                  <a:pt x="f67" y="f68"/>
                </a:cubicBezTo>
                <a:cubicBezTo>
                  <a:pt x="f69" y="f70"/>
                  <a:pt x="f71" y="f72"/>
                  <a:pt x="f17" y="f72"/>
                </a:cubicBezTo>
                <a:cubicBezTo>
                  <a:pt x="f73" y="f72"/>
                  <a:pt x="f74" y="f75"/>
                  <a:pt x="f76" y="f77"/>
                </a:cubicBezTo>
                <a:cubicBezTo>
                  <a:pt x="f78" y="f79"/>
                  <a:pt x="f80" y="f81"/>
                  <a:pt x="f82" y="f83"/>
                </a:cubicBezTo>
                <a:cubicBezTo>
                  <a:pt x="f84" y="f85"/>
                  <a:pt x="f49" y="f86"/>
                  <a:pt x="f49" y="f38"/>
                </a:cubicBezTo>
                <a:lnTo>
                  <a:pt x="f49" y="f50"/>
                </a:lnTo>
                <a:close/>
                <a:moveTo>
                  <a:pt x="f17" y="f87"/>
                </a:moveTo>
                <a:cubicBezTo>
                  <a:pt x="f88" y="f87"/>
                  <a:pt x="f89" y="f90"/>
                  <a:pt x="f89" y="f91"/>
                </a:cubicBezTo>
                <a:cubicBezTo>
                  <a:pt x="f89" y="f92"/>
                  <a:pt x="f88" y="f2"/>
                  <a:pt x="f17" y="f2"/>
                </a:cubicBezTo>
                <a:cubicBezTo>
                  <a:pt x="f93" y="f2"/>
                  <a:pt x="f94" y="f92"/>
                  <a:pt x="f94" y="f95"/>
                </a:cubicBezTo>
                <a:cubicBezTo>
                  <a:pt x="f94" y="f96"/>
                  <a:pt x="f93" y="f87"/>
                  <a:pt x="f17" y="f87"/>
                </a:cubicBezTo>
                <a:close/>
                <a:moveTo>
                  <a:pt x="f17" y="f97"/>
                </a:moveTo>
                <a:cubicBezTo>
                  <a:pt x="f98" y="f97"/>
                  <a:pt x="f99" y="f100"/>
                  <a:pt x="f99" y="f95"/>
                </a:cubicBezTo>
                <a:cubicBezTo>
                  <a:pt x="f99" y="f101"/>
                  <a:pt x="f98" y="f102"/>
                  <a:pt x="f17" y="f102"/>
                </a:cubicBezTo>
                <a:cubicBezTo>
                  <a:pt x="f103" y="f102"/>
                  <a:pt x="f104" y="f101"/>
                  <a:pt x="f104" y="f95"/>
                </a:cubicBezTo>
                <a:cubicBezTo>
                  <a:pt x="f104" y="f100"/>
                  <a:pt x="f103" y="f97"/>
                  <a:pt x="f17" y="f97"/>
                </a:cubicBezTo>
                <a:close/>
              </a:path>
            </a:pathLst>
          </a:custGeom>
          <a:solidFill>
            <a:srgbClr val="191919"/>
          </a:solidFill>
          <a:ln w="19050" cap="flat">
            <a:solidFill>
              <a:schemeClr val="bg1"/>
            </a:solidFill>
            <a:prstDash val="solid"/>
          </a:ln>
        </p:spPr>
        <p:txBody>
          <a:bodyPr vert="horz" wrap="square" lIns="60963" tIns="30467" rIns="60963" bIns="30467"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191919"/>
              </a:solidFill>
              <a:uFillTx/>
              <a:latin typeface="Calibri"/>
              <a:ea typeface="Calibri"/>
              <a:cs typeface="Calibri"/>
            </a:endParaRPr>
          </a:p>
        </p:txBody>
      </p:sp>
      <p:sp>
        <p:nvSpPr>
          <p:cNvPr id="57" name="Google Shape;118;p14">
            <a:extLst>
              <a:ext uri="{FF2B5EF4-FFF2-40B4-BE49-F238E27FC236}">
                <a16:creationId xmlns:a16="http://schemas.microsoft.com/office/drawing/2014/main" id="{CB7B7671-D6E8-43B4-94B6-911DEE7540A8}"/>
              </a:ext>
            </a:extLst>
          </p:cNvPr>
          <p:cNvSpPr/>
          <p:nvPr/>
        </p:nvSpPr>
        <p:spPr>
          <a:xfrm>
            <a:off x="6754495" y="4776577"/>
            <a:ext cx="235988" cy="187815"/>
          </a:xfrm>
          <a:custGeom>
            <a:avLst/>
            <a:gdLst>
              <a:gd name="f0" fmla="val w"/>
              <a:gd name="f1" fmla="val h"/>
              <a:gd name="f2" fmla="val 0"/>
              <a:gd name="f3" fmla="val 485354"/>
              <a:gd name="f4" fmla="val 278943"/>
              <a:gd name="f5" fmla="val 480998"/>
              <a:gd name="f6" fmla="val 2992"/>
              <a:gd name="f7" fmla="val 480717"/>
              <a:gd name="f8" fmla="val 2749"/>
              <a:gd name="f9" fmla="val 480435"/>
              <a:gd name="f10" fmla="val 2525"/>
              <a:gd name="f11" fmla="val 480133"/>
              <a:gd name="f12" fmla="val 2312"/>
              <a:gd name="f13" fmla="val 478062"/>
              <a:gd name="f14" fmla="val 816"/>
              <a:gd name="f15" fmla="val 475553"/>
              <a:gd name="f16" fmla="val 472977"/>
              <a:gd name="f17" fmla="val 12388"/>
              <a:gd name="f18" fmla="val 9451"/>
              <a:gd name="f19" fmla="val 6602"/>
              <a:gd name="f20" fmla="val 1059"/>
              <a:gd name="f21" fmla="val 4366"/>
              <a:gd name="f22" fmla="val 2982"/>
              <a:gd name="f23" fmla="val 4356"/>
              <a:gd name="f24" fmla="val 4346"/>
              <a:gd name="f25" fmla="val 3001"/>
              <a:gd name="f26" fmla="val 4337"/>
              <a:gd name="f27" fmla="val 3011"/>
              <a:gd name="f28" fmla="val 1575"/>
              <a:gd name="f29" fmla="val 5410"/>
              <a:gd name="f30" fmla="val 8907"/>
              <a:gd name="f31" fmla="val 12579"/>
              <a:gd name="f32" fmla="val 266365"/>
              <a:gd name="f33" fmla="val 269843"/>
              <a:gd name="f34" fmla="val 1429"/>
              <a:gd name="f35" fmla="val 273155"/>
              <a:gd name="f36" fmla="val 3948"/>
              <a:gd name="f37" fmla="val 275554"/>
              <a:gd name="f38" fmla="val 4074"/>
              <a:gd name="f39" fmla="val 275700"/>
              <a:gd name="f40" fmla="val 4220"/>
              <a:gd name="f41" fmla="val 275836"/>
              <a:gd name="f42" fmla="val 275962"/>
              <a:gd name="f43" fmla="val 277885"/>
              <a:gd name="f44" fmla="val 278944"/>
              <a:gd name="f45" fmla="val 473346"/>
              <a:gd name="f46" fmla="val 473716"/>
              <a:gd name="f47" fmla="val 278924"/>
              <a:gd name="f48" fmla="val 474075"/>
              <a:gd name="f49" fmla="val 278895"/>
              <a:gd name="f50" fmla="val 476623"/>
              <a:gd name="f51" fmla="val 278662"/>
              <a:gd name="f52" fmla="val 479054"/>
              <a:gd name="f53" fmla="val 277642"/>
              <a:gd name="f54" fmla="val 275952"/>
              <a:gd name="f55" fmla="val 483770"/>
              <a:gd name="f56" fmla="val 273543"/>
              <a:gd name="f57" fmla="val 485355"/>
              <a:gd name="f58" fmla="val 270056"/>
              <a:gd name="f59" fmla="val 485364"/>
              <a:gd name="f60" fmla="val 8897"/>
              <a:gd name="f61" fmla="val 483779"/>
              <a:gd name="f62" fmla="val 5401"/>
              <a:gd name="f63" fmla="val 464624"/>
              <a:gd name="f64" fmla="val 9713"/>
              <a:gd name="f65" fmla="val 246654"/>
              <a:gd name="f66" fmla="val 156907"/>
              <a:gd name="f67" fmla="val 244243"/>
              <a:gd name="f68" fmla="val 158539"/>
              <a:gd name="f69" fmla="val 241122"/>
              <a:gd name="f70" fmla="val 238710"/>
              <a:gd name="f71" fmla="val 206866"/>
              <a:gd name="f72" fmla="val 135402"/>
              <a:gd name="f73" fmla="val 20730"/>
              <a:gd name="f74" fmla="val 9723"/>
              <a:gd name="f75" fmla="val 264937"/>
              <a:gd name="f76" fmla="val 14006"/>
              <a:gd name="f77" fmla="val 195528"/>
              <a:gd name="f78" fmla="val 139472"/>
              <a:gd name="f79" fmla="val 269231"/>
              <a:gd name="f80" fmla="val 204211"/>
              <a:gd name="f81" fmla="val 145339"/>
              <a:gd name="f82" fmla="val 233265"/>
              <a:gd name="f83" fmla="val 164959"/>
              <a:gd name="f84" fmla="val 236124"/>
              <a:gd name="f85" fmla="val 166892"/>
              <a:gd name="f86" fmla="val 239401"/>
              <a:gd name="f87" fmla="val 167854"/>
              <a:gd name="f88" fmla="val 242687"/>
              <a:gd name="f89" fmla="val 245964"/>
              <a:gd name="f90" fmla="val 249241"/>
              <a:gd name="f91" fmla="val 166883"/>
              <a:gd name="f92" fmla="val 252099"/>
              <a:gd name="f93" fmla="val 281153"/>
              <a:gd name="f94" fmla="val 269240"/>
              <a:gd name="f95" fmla="val 475641"/>
              <a:gd name="f96" fmla="val 264947"/>
              <a:gd name="f97" fmla="val 289836"/>
              <a:gd name="f98" fmla="val 13997"/>
              <a:gd name="f99" fmla="*/ f0 1 485354"/>
              <a:gd name="f100" fmla="*/ f1 1 278943"/>
              <a:gd name="f101" fmla="+- f4 0 f2"/>
              <a:gd name="f102" fmla="+- f3 0 f2"/>
              <a:gd name="f103" fmla="*/ f102 1 485354"/>
              <a:gd name="f104" fmla="*/ f101 1 278943"/>
              <a:gd name="f105" fmla="*/ f2 1 f103"/>
              <a:gd name="f106" fmla="*/ f3 1 f103"/>
              <a:gd name="f107" fmla="*/ f2 1 f104"/>
              <a:gd name="f108" fmla="*/ f4 1 f104"/>
              <a:gd name="f109" fmla="*/ f105 f99 1"/>
              <a:gd name="f110" fmla="*/ f106 f99 1"/>
              <a:gd name="f111" fmla="*/ f108 f100 1"/>
              <a:gd name="f112" fmla="*/ f107 f100 1"/>
            </a:gdLst>
            <a:ahLst/>
            <a:cxnLst>
              <a:cxn ang="3cd4">
                <a:pos x="hc" y="t"/>
              </a:cxn>
              <a:cxn ang="0">
                <a:pos x="r" y="vc"/>
              </a:cxn>
              <a:cxn ang="cd4">
                <a:pos x="hc" y="b"/>
              </a:cxn>
              <a:cxn ang="cd2">
                <a:pos x="l" y="vc"/>
              </a:cxn>
            </a:cxnLst>
            <a:rect l="f109" t="f112" r="f110" b="f111"/>
            <a:pathLst>
              <a:path w="485354" h="278943">
                <a:moveTo>
                  <a:pt x="f5" y="f6"/>
                </a:moveTo>
                <a:cubicBezTo>
                  <a:pt x="f7" y="f8"/>
                  <a:pt x="f9" y="f10"/>
                  <a:pt x="f11" y="f12"/>
                </a:cubicBezTo>
                <a:cubicBezTo>
                  <a:pt x="f13" y="f14"/>
                  <a:pt x="f15" y="f2"/>
                  <a:pt x="f16" y="f2"/>
                </a:cubicBezTo>
                <a:lnTo>
                  <a:pt x="f17" y="f2"/>
                </a:lnTo>
                <a:cubicBezTo>
                  <a:pt x="f18" y="f2"/>
                  <a:pt x="f19" y="f20"/>
                  <a:pt x="f21" y="f22"/>
                </a:cubicBezTo>
                <a:cubicBezTo>
                  <a:pt x="f21" y="f22"/>
                  <a:pt x="f23" y="f6"/>
                  <a:pt x="f23" y="f6"/>
                </a:cubicBezTo>
                <a:cubicBezTo>
                  <a:pt x="f24" y="f25"/>
                  <a:pt x="f26" y="f25"/>
                  <a:pt x="f26" y="f27"/>
                </a:cubicBezTo>
                <a:cubicBezTo>
                  <a:pt x="f28" y="f29"/>
                  <a:pt x="f2" y="f30"/>
                  <a:pt x="f2" y="f31"/>
                </a:cubicBezTo>
                <a:lnTo>
                  <a:pt x="f2" y="f32"/>
                </a:lnTo>
                <a:cubicBezTo>
                  <a:pt x="f2" y="f33"/>
                  <a:pt x="f34" y="f35"/>
                  <a:pt x="f36" y="f37"/>
                </a:cubicBezTo>
                <a:cubicBezTo>
                  <a:pt x="f38" y="f39"/>
                  <a:pt x="f40" y="f41"/>
                  <a:pt x="f21" y="f42"/>
                </a:cubicBezTo>
                <a:cubicBezTo>
                  <a:pt x="f19" y="f43"/>
                  <a:pt x="f18" y="f44"/>
                  <a:pt x="f17" y="f44"/>
                </a:cubicBezTo>
                <a:lnTo>
                  <a:pt x="f16" y="f44"/>
                </a:lnTo>
                <a:cubicBezTo>
                  <a:pt x="f45" y="f44"/>
                  <a:pt x="f46" y="f47"/>
                  <a:pt x="f48" y="f49"/>
                </a:cubicBezTo>
                <a:cubicBezTo>
                  <a:pt x="f50" y="f51"/>
                  <a:pt x="f52" y="f53"/>
                  <a:pt x="f5" y="f54"/>
                </a:cubicBezTo>
                <a:cubicBezTo>
                  <a:pt x="f5" y="f54"/>
                  <a:pt x="f5" y="f54"/>
                  <a:pt x="f5" y="f54"/>
                </a:cubicBezTo>
                <a:cubicBezTo>
                  <a:pt x="f5" y="f54"/>
                  <a:pt x="f5" y="f54"/>
                  <a:pt x="f5" y="f54"/>
                </a:cubicBezTo>
                <a:cubicBezTo>
                  <a:pt x="f55" y="f56"/>
                  <a:pt x="f57" y="f58"/>
                  <a:pt x="f57" y="f32"/>
                </a:cubicBezTo>
                <a:lnTo>
                  <a:pt x="f57" y="f31"/>
                </a:lnTo>
                <a:cubicBezTo>
                  <a:pt x="f59" y="f60"/>
                  <a:pt x="f61" y="f62"/>
                  <a:pt x="f5" y="f6"/>
                </a:cubicBezTo>
                <a:close/>
                <a:moveTo>
                  <a:pt x="f63" y="f64"/>
                </a:moveTo>
                <a:lnTo>
                  <a:pt x="f65" y="f66"/>
                </a:lnTo>
                <a:cubicBezTo>
                  <a:pt x="f67" y="f68"/>
                  <a:pt x="f69" y="f68"/>
                  <a:pt x="f70" y="f66"/>
                </a:cubicBezTo>
                <a:lnTo>
                  <a:pt x="f71" y="f72"/>
                </a:lnTo>
                <a:cubicBezTo>
                  <a:pt x="f71" y="f72"/>
                  <a:pt x="f71" y="f72"/>
                  <a:pt x="f71" y="f72"/>
                </a:cubicBezTo>
                <a:lnTo>
                  <a:pt x="f73" y="f64"/>
                </a:lnTo>
                <a:lnTo>
                  <a:pt x="f63" y="f64"/>
                </a:lnTo>
                <a:close/>
                <a:moveTo>
                  <a:pt x="f74" y="f75"/>
                </a:moveTo>
                <a:lnTo>
                  <a:pt x="f74" y="f76"/>
                </a:lnTo>
                <a:lnTo>
                  <a:pt x="f77" y="f78"/>
                </a:lnTo>
                <a:lnTo>
                  <a:pt x="f74" y="f75"/>
                </a:lnTo>
                <a:close/>
                <a:moveTo>
                  <a:pt x="f73" y="f79"/>
                </a:moveTo>
                <a:lnTo>
                  <a:pt x="f80" y="f81"/>
                </a:lnTo>
                <a:lnTo>
                  <a:pt x="f82" y="f83"/>
                </a:lnTo>
                <a:cubicBezTo>
                  <a:pt x="f84" y="f85"/>
                  <a:pt x="f86" y="f87"/>
                  <a:pt x="f88" y="f87"/>
                </a:cubicBezTo>
                <a:cubicBezTo>
                  <a:pt x="f89" y="f87"/>
                  <a:pt x="f90" y="f91"/>
                  <a:pt x="f92" y="f83"/>
                </a:cubicBezTo>
                <a:lnTo>
                  <a:pt x="f93" y="f81"/>
                </a:lnTo>
                <a:lnTo>
                  <a:pt x="f63" y="f94"/>
                </a:lnTo>
                <a:lnTo>
                  <a:pt x="f73" y="f94"/>
                </a:lnTo>
                <a:close/>
                <a:moveTo>
                  <a:pt x="f95" y="f96"/>
                </a:moveTo>
                <a:lnTo>
                  <a:pt x="f97" y="f78"/>
                </a:lnTo>
                <a:lnTo>
                  <a:pt x="f95" y="f98"/>
                </a:lnTo>
                <a:lnTo>
                  <a:pt x="f95" y="f96"/>
                </a:lnTo>
                <a:close/>
              </a:path>
            </a:pathLst>
          </a:custGeom>
          <a:solidFill>
            <a:srgbClr val="191919"/>
          </a:solidFill>
          <a:ln w="19050" cap="flat">
            <a:solidFill>
              <a:schemeClr val="bg1"/>
            </a:solidFill>
            <a:prstDash val="solid"/>
          </a:ln>
        </p:spPr>
        <p:txBody>
          <a:bodyPr vert="horz" wrap="square" lIns="60963" tIns="30467" rIns="60963" bIns="30467"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191919"/>
              </a:solidFill>
              <a:uFillTx/>
              <a:latin typeface="Calibri"/>
              <a:ea typeface="Calibri"/>
              <a:cs typeface="Calibri"/>
            </a:endParaRPr>
          </a:p>
        </p:txBody>
      </p:sp>
      <p:sp>
        <p:nvSpPr>
          <p:cNvPr id="58" name="Google Shape;121;p14">
            <a:extLst>
              <a:ext uri="{FF2B5EF4-FFF2-40B4-BE49-F238E27FC236}">
                <a16:creationId xmlns:a16="http://schemas.microsoft.com/office/drawing/2014/main" id="{37B394E7-301B-47DA-988E-0FA36140803C}"/>
              </a:ext>
            </a:extLst>
          </p:cNvPr>
          <p:cNvSpPr/>
          <p:nvPr/>
        </p:nvSpPr>
        <p:spPr>
          <a:xfrm>
            <a:off x="6743860" y="5302309"/>
            <a:ext cx="235988" cy="235988"/>
          </a:xfrm>
          <a:custGeom>
            <a:avLst/>
            <a:gdLst>
              <a:gd name="f0" fmla="val w"/>
              <a:gd name="f1" fmla="val h"/>
              <a:gd name="f2" fmla="val 0"/>
              <a:gd name="f3" fmla="val 471980"/>
              <a:gd name="f4" fmla="val 231955"/>
              <a:gd name="f5" fmla="val 231719"/>
              <a:gd name="f6" fmla="val 471942"/>
              <a:gd name="f7" fmla="val 231483"/>
              <a:gd name="f8" fmla="val 471914"/>
              <a:gd name="f9" fmla="val 231257"/>
              <a:gd name="f10" fmla="val 470744"/>
              <a:gd name="f11" fmla="val 171359"/>
              <a:gd name="f12" fmla="val 447109"/>
              <a:gd name="f13" fmla="val 114689"/>
              <a:gd name="f14" fmla="val 405324"/>
              <a:gd name="f15" fmla="val 71639"/>
              <a:gd name="f16" fmla="val 383568"/>
              <a:gd name="f17" fmla="val 49232"/>
              <a:gd name="f18" fmla="val 358065"/>
              <a:gd name="f19" fmla="val 31610"/>
              <a:gd name="f20" fmla="val 329513"/>
              <a:gd name="f21" fmla="val 19274"/>
              <a:gd name="f22" fmla="val 327663"/>
              <a:gd name="f23" fmla="val 18471"/>
              <a:gd name="f24" fmla="val 325813"/>
              <a:gd name="f25" fmla="val 17697"/>
              <a:gd name="f26" fmla="val 323944"/>
              <a:gd name="f27" fmla="val 16952"/>
              <a:gd name="f28" fmla="val 296034"/>
              <a:gd name="f29" fmla="val 5720"/>
              <a:gd name="f30" fmla="val 266510"/>
              <a:gd name="f31" fmla="val 28"/>
              <a:gd name="f32" fmla="val 236042"/>
              <a:gd name="f33" fmla="val 9"/>
              <a:gd name="f34" fmla="val 236023"/>
              <a:gd name="f35" fmla="val 236014"/>
              <a:gd name="f36" fmla="val 235995"/>
              <a:gd name="f37" fmla="val 235985"/>
              <a:gd name="f38" fmla="val 235967"/>
              <a:gd name="f39" fmla="val 235957"/>
              <a:gd name="f40" fmla="val 235948"/>
              <a:gd name="f41" fmla="val 235051"/>
              <a:gd name="f42" fmla="val 234164"/>
              <a:gd name="f43" fmla="val 233267"/>
              <a:gd name="f44" fmla="val 38"/>
              <a:gd name="f45" fmla="val 232144"/>
              <a:gd name="f46" fmla="val 47"/>
              <a:gd name="f47" fmla="val 231021"/>
              <a:gd name="f48" fmla="val 57"/>
              <a:gd name="f49" fmla="val 229897"/>
              <a:gd name="f50" fmla="val 85"/>
              <a:gd name="f51" fmla="val 229331"/>
              <a:gd name="f52" fmla="val 104"/>
              <a:gd name="f53" fmla="val 228765"/>
              <a:gd name="f54" fmla="val 132"/>
              <a:gd name="f55" fmla="val 228189"/>
              <a:gd name="f56" fmla="val 151"/>
              <a:gd name="f57" fmla="val 226735"/>
              <a:gd name="f58" fmla="val 198"/>
              <a:gd name="f59" fmla="val 225282"/>
              <a:gd name="f60" fmla="val 245"/>
              <a:gd name="f61" fmla="val 223838"/>
              <a:gd name="f62" fmla="val 311"/>
              <a:gd name="f63" fmla="val 223725"/>
              <a:gd name="f64" fmla="val 321"/>
              <a:gd name="f65" fmla="val 223611"/>
              <a:gd name="f66" fmla="val 330"/>
              <a:gd name="f67" fmla="val 223498"/>
              <a:gd name="f68" fmla="val 195446"/>
              <a:gd name="f69" fmla="val 1784"/>
              <a:gd name="f70" fmla="val 168244"/>
              <a:gd name="f71" fmla="val 8127"/>
              <a:gd name="f72" fmla="val 142486"/>
              <a:gd name="f73" fmla="val 19255"/>
              <a:gd name="f74" fmla="val 113925"/>
              <a:gd name="f75" fmla="val 31601"/>
              <a:gd name="f76" fmla="val 88412"/>
              <a:gd name="f77" fmla="val 49223"/>
              <a:gd name="f78" fmla="val 66646"/>
              <a:gd name="f79" fmla="val 24720"/>
              <a:gd name="f80" fmla="val 114840"/>
              <a:gd name="f81" fmla="val 1057"/>
              <a:gd name="f82" fmla="val 171746"/>
              <a:gd name="f83" fmla="val 231861"/>
              <a:gd name="f84" fmla="val 233229"/>
              <a:gd name="f85" fmla="val 234617"/>
              <a:gd name="f86" fmla="val 297714"/>
              <a:gd name="f87" fmla="val 23672"/>
              <a:gd name="f88" fmla="val 356092"/>
              <a:gd name="f89" fmla="val 66656"/>
              <a:gd name="f90" fmla="val 400369"/>
              <a:gd name="f91" fmla="val 88421"/>
              <a:gd name="f92" fmla="val 422786"/>
              <a:gd name="f93" fmla="val 113934"/>
              <a:gd name="f94" fmla="val 440398"/>
              <a:gd name="f95" fmla="val 452735"/>
              <a:gd name="f96" fmla="val 172048"/>
              <a:gd name="f97" fmla="val 465505"/>
              <a:gd name="f98" fmla="val 203507"/>
              <a:gd name="f99" fmla="val 236033"/>
              <a:gd name="f100" fmla="val 268502"/>
              <a:gd name="f101" fmla="val 471971"/>
              <a:gd name="f102" fmla="val 299951"/>
              <a:gd name="f103" fmla="val 465486"/>
              <a:gd name="f104" fmla="val 329504"/>
              <a:gd name="f105" fmla="val 452716"/>
              <a:gd name="f106" fmla="val 358056"/>
              <a:gd name="f107" fmla="val 440380"/>
              <a:gd name="f108" fmla="val 383559"/>
              <a:gd name="f109" fmla="val 422758"/>
              <a:gd name="f110" fmla="val 405315"/>
              <a:gd name="f111" fmla="val 400341"/>
              <a:gd name="f112" fmla="val 448289"/>
              <a:gd name="f113" fmla="val 356073"/>
              <a:gd name="f114" fmla="val 471952"/>
              <a:gd name="f115" fmla="val 297705"/>
              <a:gd name="f116" fmla="val 234796"/>
              <a:gd name="f117" fmla="val 233607"/>
              <a:gd name="f118" fmla="val 232427"/>
              <a:gd name="f119" fmla="val 232267"/>
              <a:gd name="f120" fmla="val 232116"/>
              <a:gd name="f121" fmla="val 341321"/>
              <a:gd name="f122" fmla="val 346927"/>
              <a:gd name="f123" fmla="val 350325"/>
              <a:gd name="f124" fmla="val 313212"/>
              <a:gd name="f125" fmla="val 355101"/>
              <a:gd name="f126" fmla="val 275212"/>
              <a:gd name="f127" fmla="val 355158"/>
              <a:gd name="f128" fmla="val 236684"/>
              <a:gd name="f129" fmla="val 462523"/>
              <a:gd name="f130" fmla="val 462353"/>
              <a:gd name="f131" fmla="val 294071"/>
              <a:gd name="f132" fmla="val 440870"/>
              <a:gd name="f133" fmla="val 348409"/>
              <a:gd name="f134" fmla="val 401870"/>
              <a:gd name="f135" fmla="val 390289"/>
              <a:gd name="f136" fmla="val 384031"/>
              <a:gd name="f137" fmla="val 372648"/>
              <a:gd name="f138" fmla="val 363700"/>
              <a:gd name="f139" fmla="val 358093"/>
              <a:gd name="f140" fmla="val 194172"/>
              <a:gd name="f141" fmla="val 458719"/>
              <a:gd name="f142" fmla="val 193143"/>
              <a:gd name="f143" fmla="val 458530"/>
              <a:gd name="f144" fmla="val 192124"/>
              <a:gd name="f145" fmla="val 458341"/>
              <a:gd name="f146" fmla="val 191095"/>
              <a:gd name="f147" fmla="val 458134"/>
              <a:gd name="f148" fmla="val 190283"/>
              <a:gd name="f149" fmla="val 457973"/>
              <a:gd name="f150" fmla="val 189481"/>
              <a:gd name="f151" fmla="val 457794"/>
              <a:gd name="f152" fmla="val 188679"/>
              <a:gd name="f153" fmla="val 457624"/>
              <a:gd name="f154" fmla="val 187669"/>
              <a:gd name="f155" fmla="val 457407"/>
              <a:gd name="f156" fmla="val 186650"/>
              <a:gd name="f157" fmla="val 457199"/>
              <a:gd name="f158" fmla="val 185640"/>
              <a:gd name="f159" fmla="val 456973"/>
              <a:gd name="f160" fmla="val 184837"/>
              <a:gd name="f161" fmla="val 456793"/>
              <a:gd name="f162" fmla="val 184035"/>
              <a:gd name="f163" fmla="val 456595"/>
              <a:gd name="f164" fmla="val 183233"/>
              <a:gd name="f165" fmla="val 456406"/>
              <a:gd name="f166" fmla="val 182223"/>
              <a:gd name="f167" fmla="val 456170"/>
              <a:gd name="f168" fmla="val 181222"/>
              <a:gd name="f169" fmla="val 455934"/>
              <a:gd name="f170" fmla="val 180212"/>
              <a:gd name="f171" fmla="val 455680"/>
              <a:gd name="f172" fmla="val 179419"/>
              <a:gd name="f173" fmla="val 455481"/>
              <a:gd name="f174" fmla="val 178627"/>
              <a:gd name="f175" fmla="val 455264"/>
              <a:gd name="f176" fmla="val 177834"/>
              <a:gd name="f177" fmla="val 455057"/>
              <a:gd name="f178" fmla="val 176833"/>
              <a:gd name="f179" fmla="val 454792"/>
              <a:gd name="f180" fmla="val 175833"/>
              <a:gd name="f181" fmla="val 454528"/>
              <a:gd name="f182" fmla="val 174832"/>
              <a:gd name="f183" fmla="val 454254"/>
              <a:gd name="f184" fmla="val 174039"/>
              <a:gd name="f185" fmla="val 454037"/>
              <a:gd name="f186" fmla="val 173256"/>
              <a:gd name="f187" fmla="val 453801"/>
              <a:gd name="f188" fmla="val 172463"/>
              <a:gd name="f189" fmla="val 453575"/>
              <a:gd name="f190" fmla="val 171472"/>
              <a:gd name="f191" fmla="val 453292"/>
              <a:gd name="f192" fmla="val 170481"/>
              <a:gd name="f193" fmla="val 452999"/>
              <a:gd name="f194" fmla="val 169490"/>
              <a:gd name="f195" fmla="val 452697"/>
              <a:gd name="f196" fmla="val 168707"/>
              <a:gd name="f197" fmla="val 452461"/>
              <a:gd name="f198" fmla="val 167923"/>
              <a:gd name="f199" fmla="val 452206"/>
              <a:gd name="f200" fmla="val 167140"/>
              <a:gd name="f201" fmla="val 451961"/>
              <a:gd name="f202" fmla="val 166158"/>
              <a:gd name="f203" fmla="val 451649"/>
              <a:gd name="f204" fmla="val 165177"/>
              <a:gd name="f205" fmla="val 451338"/>
              <a:gd name="f206" fmla="val 164195"/>
              <a:gd name="f207" fmla="val 451008"/>
              <a:gd name="f208" fmla="val 163421"/>
              <a:gd name="f209" fmla="val 450753"/>
              <a:gd name="f210" fmla="val 162647"/>
              <a:gd name="f211" fmla="val 450479"/>
              <a:gd name="f212" fmla="val 161873"/>
              <a:gd name="f213" fmla="val 450215"/>
              <a:gd name="f214" fmla="val 160901"/>
              <a:gd name="f215" fmla="val 449875"/>
              <a:gd name="f216" fmla="val 159919"/>
              <a:gd name="f217" fmla="val 449545"/>
              <a:gd name="f218" fmla="val 158956"/>
              <a:gd name="f219" fmla="val 449195"/>
              <a:gd name="f220" fmla="val 158183"/>
              <a:gd name="f221" fmla="val 448922"/>
              <a:gd name="f222" fmla="val 157418"/>
              <a:gd name="f223" fmla="val 448629"/>
              <a:gd name="f224" fmla="val 156653"/>
              <a:gd name="f225" fmla="val 448346"/>
              <a:gd name="f226" fmla="val 155691"/>
              <a:gd name="f227" fmla="val 447987"/>
              <a:gd name="f228" fmla="val 154728"/>
              <a:gd name="f229" fmla="val 447619"/>
              <a:gd name="f230" fmla="val 153765"/>
              <a:gd name="f231" fmla="val 447251"/>
              <a:gd name="f232" fmla="val 153001"/>
              <a:gd name="f233" fmla="val 446958"/>
              <a:gd name="f234" fmla="val 152246"/>
              <a:gd name="f235" fmla="val 446647"/>
              <a:gd name="f236" fmla="val 151481"/>
              <a:gd name="f237" fmla="val 446345"/>
              <a:gd name="f238" fmla="val 150528"/>
              <a:gd name="f239" fmla="val 445958"/>
              <a:gd name="f240" fmla="val 149574"/>
              <a:gd name="f241" fmla="val 445571"/>
              <a:gd name="f242" fmla="val 148621"/>
              <a:gd name="f243" fmla="val 445174"/>
              <a:gd name="f244" fmla="val 147866"/>
              <a:gd name="f245" fmla="val 444863"/>
              <a:gd name="f246" fmla="val 147111"/>
              <a:gd name="f247" fmla="val 444542"/>
              <a:gd name="f248" fmla="val 146365"/>
              <a:gd name="f249" fmla="val 444212"/>
              <a:gd name="f250" fmla="val 145421"/>
              <a:gd name="f251" fmla="val 443806"/>
              <a:gd name="f252" fmla="val 144478"/>
              <a:gd name="f253" fmla="val 443391"/>
              <a:gd name="f254" fmla="val 143534"/>
              <a:gd name="f255" fmla="val 442975"/>
              <a:gd name="f256" fmla="val 142788"/>
              <a:gd name="f257" fmla="val 442645"/>
              <a:gd name="f258" fmla="val 142042"/>
              <a:gd name="f259" fmla="val 442305"/>
              <a:gd name="f260" fmla="val 141297"/>
              <a:gd name="f261" fmla="val 441956"/>
              <a:gd name="f262" fmla="val 140362"/>
              <a:gd name="f263" fmla="val 441522"/>
              <a:gd name="f264" fmla="val 139428"/>
              <a:gd name="f265" fmla="val 441087"/>
              <a:gd name="f266" fmla="val 138493"/>
              <a:gd name="f267" fmla="val 440644"/>
              <a:gd name="f268" fmla="val 137757"/>
              <a:gd name="f269" fmla="val 440295"/>
              <a:gd name="f270" fmla="val 137021"/>
              <a:gd name="f271" fmla="val 439936"/>
              <a:gd name="f272" fmla="val 136285"/>
              <a:gd name="f273" fmla="val 439577"/>
              <a:gd name="f274" fmla="val 135360"/>
              <a:gd name="f275" fmla="val 439124"/>
              <a:gd name="f276" fmla="val 134435"/>
              <a:gd name="f277" fmla="val 438662"/>
              <a:gd name="f278" fmla="val 133519"/>
              <a:gd name="f279" fmla="val 438199"/>
              <a:gd name="f280" fmla="val 132793"/>
              <a:gd name="f281" fmla="val 437831"/>
              <a:gd name="f282" fmla="val 132056"/>
              <a:gd name="f283" fmla="val 437454"/>
              <a:gd name="f284" fmla="val 131330"/>
              <a:gd name="f285" fmla="val 437076"/>
              <a:gd name="f286" fmla="val 130414"/>
              <a:gd name="f287" fmla="val 436595"/>
              <a:gd name="f288" fmla="val 129508"/>
              <a:gd name="f289" fmla="val 436113"/>
              <a:gd name="f290" fmla="val 128602"/>
              <a:gd name="f291" fmla="val 435622"/>
              <a:gd name="f292" fmla="val 127875"/>
              <a:gd name="f293" fmla="val 435235"/>
              <a:gd name="f294" fmla="val 127158"/>
              <a:gd name="f295" fmla="val 434839"/>
              <a:gd name="f296" fmla="val 126440"/>
              <a:gd name="f297" fmla="val 434443"/>
              <a:gd name="f298" fmla="val 125544"/>
              <a:gd name="f299" fmla="val 433942"/>
              <a:gd name="f300" fmla="val 124647"/>
              <a:gd name="f301" fmla="val 433442"/>
              <a:gd name="f302" fmla="val 123750"/>
              <a:gd name="f303" fmla="val 432923"/>
              <a:gd name="f304" fmla="val 123033"/>
              <a:gd name="f305" fmla="val 432517"/>
              <a:gd name="f306" fmla="val 122316"/>
              <a:gd name="f307" fmla="val 432102"/>
              <a:gd name="f308" fmla="val 121608"/>
              <a:gd name="f309" fmla="val 431687"/>
              <a:gd name="f310" fmla="val 120720"/>
              <a:gd name="f311" fmla="val 431167"/>
              <a:gd name="f312" fmla="val 119843"/>
              <a:gd name="f313" fmla="val 430639"/>
              <a:gd name="f314" fmla="val 118965"/>
              <a:gd name="f315" fmla="val 430110"/>
              <a:gd name="f316" fmla="val 118257"/>
              <a:gd name="f317" fmla="val 429676"/>
              <a:gd name="f318" fmla="val 117549"/>
              <a:gd name="f319" fmla="val 429251"/>
              <a:gd name="f320" fmla="val 116841"/>
              <a:gd name="f321" fmla="val 428808"/>
              <a:gd name="f322" fmla="val 115973"/>
              <a:gd name="f323" fmla="val 428270"/>
              <a:gd name="f324" fmla="val 115104"/>
              <a:gd name="f325" fmla="val 427713"/>
              <a:gd name="f326" fmla="val 114236"/>
              <a:gd name="f327" fmla="val 427165"/>
              <a:gd name="f328" fmla="val 113538"/>
              <a:gd name="f329" fmla="val 426712"/>
              <a:gd name="f330" fmla="val 112839"/>
              <a:gd name="f331" fmla="val 426269"/>
              <a:gd name="f332" fmla="val 112141"/>
              <a:gd name="f333" fmla="val 425806"/>
              <a:gd name="f334" fmla="val 111282"/>
              <a:gd name="f335" fmla="val 425240"/>
              <a:gd name="f336" fmla="val 110432"/>
              <a:gd name="f337" fmla="val 424674"/>
              <a:gd name="f338" fmla="val 109583"/>
              <a:gd name="f339" fmla="val 424098"/>
              <a:gd name="f340" fmla="val 108884"/>
              <a:gd name="f341" fmla="val 423626"/>
              <a:gd name="f342" fmla="val 108195"/>
              <a:gd name="f343" fmla="val 423163"/>
              <a:gd name="f344" fmla="val 107506"/>
              <a:gd name="f345" fmla="val 422682"/>
              <a:gd name="f346" fmla="val 106666"/>
              <a:gd name="f347" fmla="val 422097"/>
              <a:gd name="f348" fmla="val 105836"/>
              <a:gd name="f349" fmla="val 421512"/>
              <a:gd name="f350" fmla="val 104996"/>
              <a:gd name="f351" fmla="val 420917"/>
              <a:gd name="f352" fmla="val 104307"/>
              <a:gd name="f353" fmla="val 420426"/>
              <a:gd name="f354" fmla="val 103618"/>
              <a:gd name="f355" fmla="val 419935"/>
              <a:gd name="f356" fmla="val 102938"/>
              <a:gd name="f357" fmla="val 419435"/>
              <a:gd name="f358" fmla="val 102117"/>
              <a:gd name="f359" fmla="val 418831"/>
              <a:gd name="f360" fmla="val 101296"/>
              <a:gd name="f361" fmla="val 418227"/>
              <a:gd name="f362" fmla="val 100475"/>
              <a:gd name="f363" fmla="val 417614"/>
              <a:gd name="f364" fmla="val 99795"/>
              <a:gd name="f365" fmla="val 417104"/>
              <a:gd name="f366" fmla="val 99115"/>
              <a:gd name="f367" fmla="val 416594"/>
              <a:gd name="f368" fmla="val 98436"/>
              <a:gd name="f369" fmla="val 416075"/>
              <a:gd name="f370" fmla="val 97624"/>
              <a:gd name="f371" fmla="val 415452"/>
              <a:gd name="f372" fmla="val 96831"/>
              <a:gd name="f373" fmla="val 414820"/>
              <a:gd name="f374" fmla="val 96029"/>
              <a:gd name="f375" fmla="val 414197"/>
              <a:gd name="f376" fmla="val 95359"/>
              <a:gd name="f377" fmla="val 413668"/>
              <a:gd name="f378" fmla="val 94679"/>
              <a:gd name="f379" fmla="val 413140"/>
              <a:gd name="f380" fmla="val 94018"/>
              <a:gd name="f381" fmla="val 412592"/>
              <a:gd name="f382" fmla="val 93226"/>
              <a:gd name="f383" fmla="val 411950"/>
              <a:gd name="f384" fmla="val 92452"/>
              <a:gd name="f385" fmla="val 411309"/>
              <a:gd name="f386" fmla="val 91668"/>
              <a:gd name="f387" fmla="val 410657"/>
              <a:gd name="f388" fmla="val 90998"/>
              <a:gd name="f389" fmla="val 410100"/>
              <a:gd name="f390" fmla="val 90337"/>
              <a:gd name="f391" fmla="val 409553"/>
              <a:gd name="f392" fmla="val 89677"/>
              <a:gd name="f393" fmla="val 408996"/>
              <a:gd name="f394" fmla="val 88903"/>
              <a:gd name="f395" fmla="val 408345"/>
              <a:gd name="f396" fmla="val 88148"/>
              <a:gd name="f397" fmla="val 407675"/>
              <a:gd name="f398" fmla="val 87383"/>
              <a:gd name="f399" fmla="val 407014"/>
              <a:gd name="f400" fmla="val 86722"/>
              <a:gd name="f401" fmla="val 406438"/>
              <a:gd name="f402" fmla="val 86062"/>
              <a:gd name="f403" fmla="val 405862"/>
              <a:gd name="f404" fmla="val 85410"/>
              <a:gd name="f405" fmla="val 405287"/>
              <a:gd name="f406" fmla="val 84665"/>
              <a:gd name="f407" fmla="val 404617"/>
              <a:gd name="f408" fmla="val 83919"/>
              <a:gd name="f409" fmla="val 403937"/>
              <a:gd name="f410" fmla="val 83173"/>
              <a:gd name="f411" fmla="val 403257"/>
              <a:gd name="f412" fmla="val 82522"/>
              <a:gd name="f413" fmla="val 402663"/>
              <a:gd name="f414" fmla="val 81862"/>
              <a:gd name="f415" fmla="val 402059"/>
              <a:gd name="f416" fmla="val 81220"/>
              <a:gd name="f417" fmla="val 401455"/>
              <a:gd name="f418" fmla="val 80493"/>
              <a:gd name="f419" fmla="val 400766"/>
              <a:gd name="f420" fmla="val 79766"/>
              <a:gd name="f421" fmla="val 400076"/>
              <a:gd name="f422" fmla="val 79049"/>
              <a:gd name="f423" fmla="val 399378"/>
              <a:gd name="f424" fmla="val 78398"/>
              <a:gd name="f425" fmla="val 398755"/>
              <a:gd name="f426" fmla="val 77756"/>
              <a:gd name="f427" fmla="val 398132"/>
              <a:gd name="f428" fmla="val 77114"/>
              <a:gd name="f429" fmla="val 397509"/>
              <a:gd name="f430" fmla="val 76972"/>
              <a:gd name="f431" fmla="val 397377"/>
              <a:gd name="f432" fmla="val 76840"/>
              <a:gd name="f433" fmla="val 397235"/>
              <a:gd name="f434" fmla="val 76708"/>
              <a:gd name="f435" fmla="val 397103"/>
              <a:gd name="f436" fmla="val 93424"/>
              <a:gd name="f437" fmla="val 380557"/>
              <a:gd name="f438" fmla="val 112433"/>
              <a:gd name="f439" fmla="val 366824"/>
              <a:gd name="f440" fmla="val 133331"/>
              <a:gd name="f441" fmla="val 356177"/>
              <a:gd name="f442" fmla="val 143232"/>
              <a:gd name="f443" fmla="val 389524"/>
              <a:gd name="f444" fmla="val 157173"/>
              <a:gd name="f445" fmla="val 417651"/>
              <a:gd name="f446" fmla="val 173822"/>
              <a:gd name="f447" fmla="val 437737"/>
              <a:gd name="f448" fmla="val 181156"/>
              <a:gd name="f449" fmla="val 446581"/>
              <a:gd name="f450" fmla="val 188943"/>
              <a:gd name="f451" fmla="val 453773"/>
              <a:gd name="f452" fmla="val 197041"/>
              <a:gd name="f453" fmla="val 459247"/>
              <a:gd name="f454" fmla="val 196900"/>
              <a:gd name="f455" fmla="val 459219"/>
              <a:gd name="f456" fmla="val 196749"/>
              <a:gd name="f457" fmla="val 459200"/>
              <a:gd name="f458" fmla="val 196607"/>
              <a:gd name="f459" fmla="val 459181"/>
              <a:gd name="f460" fmla="val 195786"/>
              <a:gd name="f461" fmla="val 459021"/>
              <a:gd name="f462" fmla="val 194974"/>
              <a:gd name="f463" fmla="val 458870"/>
              <a:gd name="f464" fmla="val 70120"/>
              <a:gd name="f465" fmla="val 390307"/>
              <a:gd name="f466" fmla="val 31110"/>
              <a:gd name="f467" fmla="val 9618"/>
              <a:gd name="f468" fmla="val 9448"/>
              <a:gd name="f469" fmla="val 236674"/>
              <a:gd name="f470" fmla="val 116879"/>
              <a:gd name="f471" fmla="val 116936"/>
              <a:gd name="f472" fmla="val 275203"/>
              <a:gd name="f473" fmla="val 121712"/>
              <a:gd name="f474" fmla="val 313194"/>
              <a:gd name="f475" fmla="val 130716"/>
              <a:gd name="f476" fmla="val 346899"/>
              <a:gd name="f477" fmla="val 108309"/>
              <a:gd name="f478" fmla="val 358084"/>
              <a:gd name="f479" fmla="val 87959"/>
              <a:gd name="f480" fmla="val 372657"/>
              <a:gd name="f481" fmla="val 70110"/>
              <a:gd name="f482" fmla="val 81710"/>
              <a:gd name="f483" fmla="val 99361"/>
              <a:gd name="f484" fmla="val 130707"/>
              <a:gd name="f485" fmla="val 125100"/>
              <a:gd name="f486" fmla="val 122344"/>
              <a:gd name="f487" fmla="val 156446"/>
              <a:gd name="f488" fmla="val 117615"/>
              <a:gd name="f489" fmla="val 191567"/>
              <a:gd name="f490" fmla="val 116964"/>
              <a:gd name="f491" fmla="val 227245"/>
              <a:gd name="f492" fmla="val 11676"/>
              <a:gd name="f493" fmla="val 172897"/>
              <a:gd name="f494" fmla="val 33016"/>
              <a:gd name="f495" fmla="val 121561"/>
              <a:gd name="f496" fmla="val 80984"/>
              <a:gd name="f497" fmla="val 70781"/>
              <a:gd name="f498" fmla="val 81559"/>
              <a:gd name="f499" fmla="val 70233"/>
              <a:gd name="f500" fmla="val 82145"/>
              <a:gd name="f501" fmla="val 69705"/>
              <a:gd name="f502" fmla="val 82730"/>
              <a:gd name="f503" fmla="val 69167"/>
              <a:gd name="f504" fmla="val 83485"/>
              <a:gd name="f505" fmla="val 68477"/>
              <a:gd name="f506" fmla="val 84240"/>
              <a:gd name="f507" fmla="val 67779"/>
              <a:gd name="f508" fmla="val 84995"/>
              <a:gd name="f509" fmla="val 67099"/>
              <a:gd name="f510" fmla="val 85590"/>
              <a:gd name="f511" fmla="val 66561"/>
              <a:gd name="f512" fmla="val 86203"/>
              <a:gd name="f513" fmla="val 66033"/>
              <a:gd name="f514" fmla="val 86807"/>
              <a:gd name="f515" fmla="val 65504"/>
              <a:gd name="f516" fmla="val 87562"/>
              <a:gd name="f517" fmla="val 64834"/>
              <a:gd name="f518" fmla="val 88327"/>
              <a:gd name="f519" fmla="val 64173"/>
              <a:gd name="f520" fmla="val 89092"/>
              <a:gd name="f521" fmla="val 63513"/>
              <a:gd name="f522" fmla="val 89705"/>
              <a:gd name="f523" fmla="val 62984"/>
              <a:gd name="f524" fmla="val 90328"/>
              <a:gd name="f525" fmla="val 62474"/>
              <a:gd name="f526" fmla="val 90951"/>
              <a:gd name="f527" fmla="val 61955"/>
              <a:gd name="f528" fmla="val 91725"/>
              <a:gd name="f529" fmla="val 61314"/>
              <a:gd name="f530" fmla="val 92499"/>
              <a:gd name="f531" fmla="val 60672"/>
              <a:gd name="f532" fmla="val 93273"/>
              <a:gd name="f533" fmla="val 60039"/>
              <a:gd name="f534" fmla="val 93896"/>
              <a:gd name="f535" fmla="val 59530"/>
              <a:gd name="f536" fmla="val 94528"/>
              <a:gd name="f537" fmla="val 59029"/>
              <a:gd name="f538" fmla="val 95161"/>
              <a:gd name="f539" fmla="val 58520"/>
              <a:gd name="f540" fmla="val 95944"/>
              <a:gd name="f541" fmla="val 57897"/>
              <a:gd name="f542" fmla="val 96737"/>
              <a:gd name="f543" fmla="val 57274"/>
              <a:gd name="f544" fmla="val 97530"/>
              <a:gd name="f545" fmla="val 56660"/>
              <a:gd name="f546" fmla="val 98162"/>
              <a:gd name="f547" fmla="val 56169"/>
              <a:gd name="f548" fmla="val 98804"/>
              <a:gd name="f549" fmla="val 55679"/>
              <a:gd name="f550" fmla="val 99446"/>
              <a:gd name="f551" fmla="val 55197"/>
              <a:gd name="f552" fmla="val 100248"/>
              <a:gd name="f553" fmla="val 54593"/>
              <a:gd name="f554" fmla="val 101050"/>
              <a:gd name="f555" fmla="val 53989"/>
              <a:gd name="f556" fmla="val 101862"/>
              <a:gd name="f557" fmla="val 53395"/>
              <a:gd name="f558" fmla="val 102504"/>
              <a:gd name="f559" fmla="val 52923"/>
              <a:gd name="f560" fmla="val 103155"/>
              <a:gd name="f561" fmla="val 52451"/>
              <a:gd name="f562" fmla="val 103806"/>
              <a:gd name="f563" fmla="val 51979"/>
              <a:gd name="f564" fmla="val 104628"/>
              <a:gd name="f565" fmla="val 51384"/>
              <a:gd name="f566" fmla="val 105449"/>
              <a:gd name="f567" fmla="val 50808"/>
              <a:gd name="f568" fmla="val 106279"/>
              <a:gd name="f569" fmla="val 50223"/>
              <a:gd name="f570" fmla="val 106931"/>
              <a:gd name="f571" fmla="val 49770"/>
              <a:gd name="f572" fmla="val 107582"/>
              <a:gd name="f573" fmla="val 49317"/>
              <a:gd name="f574" fmla="val 108233"/>
              <a:gd name="f575" fmla="val 48864"/>
              <a:gd name="f576" fmla="val 109073"/>
              <a:gd name="f577" fmla="val 48288"/>
              <a:gd name="f578" fmla="val 109923"/>
              <a:gd name="f579" fmla="val 47722"/>
              <a:gd name="f580" fmla="val 110763"/>
              <a:gd name="f581" fmla="val 47156"/>
              <a:gd name="f582" fmla="val 111414"/>
              <a:gd name="f583" fmla="val 46721"/>
              <a:gd name="f584" fmla="val 112075"/>
              <a:gd name="f585" fmla="val 46287"/>
              <a:gd name="f586" fmla="val 112735"/>
              <a:gd name="f587" fmla="val 45862"/>
              <a:gd name="f588" fmla="val 113604"/>
              <a:gd name="f589" fmla="val 45306"/>
              <a:gd name="f590" fmla="val 114472"/>
              <a:gd name="f591" fmla="val 44749"/>
              <a:gd name="f592" fmla="val 115340"/>
              <a:gd name="f593" fmla="val 44201"/>
              <a:gd name="f594" fmla="val 115992"/>
              <a:gd name="f595" fmla="val 43786"/>
              <a:gd name="f596" fmla="val 116643"/>
              <a:gd name="f597" fmla="val 43380"/>
              <a:gd name="f598" fmla="val 117304"/>
              <a:gd name="f599" fmla="val 42974"/>
              <a:gd name="f600" fmla="val 118200"/>
              <a:gd name="f601" fmla="val 42427"/>
              <a:gd name="f602" fmla="val 119106"/>
              <a:gd name="f603" fmla="val 41879"/>
              <a:gd name="f604" fmla="val 120003"/>
              <a:gd name="f605" fmla="val 41341"/>
              <a:gd name="f606" fmla="val 120645"/>
              <a:gd name="f607" fmla="val 40954"/>
              <a:gd name="f608" fmla="val 121287"/>
              <a:gd name="f609" fmla="val 40567"/>
              <a:gd name="f610" fmla="val 121938"/>
              <a:gd name="f611" fmla="val 40190"/>
              <a:gd name="f612" fmla="val 122872"/>
              <a:gd name="f613" fmla="val 39642"/>
              <a:gd name="f614" fmla="val 123816"/>
              <a:gd name="f615" fmla="val 39114"/>
              <a:gd name="f616" fmla="val 124760"/>
              <a:gd name="f617" fmla="val 38576"/>
              <a:gd name="f618" fmla="val 125393"/>
              <a:gd name="f619" fmla="val 38217"/>
              <a:gd name="f620" fmla="val 126016"/>
              <a:gd name="f621" fmla="val 37858"/>
              <a:gd name="f622" fmla="val 126648"/>
              <a:gd name="f623" fmla="val 37519"/>
              <a:gd name="f624" fmla="val 127639"/>
              <a:gd name="f625" fmla="val 36971"/>
              <a:gd name="f626" fmla="val 128639"/>
              <a:gd name="f627" fmla="val 36443"/>
              <a:gd name="f628" fmla="val 129640"/>
              <a:gd name="f629" fmla="val 35905"/>
              <a:gd name="f630" fmla="val 130235"/>
              <a:gd name="f631" fmla="val 35593"/>
              <a:gd name="f632" fmla="val 130829"/>
              <a:gd name="f633" fmla="val 35263"/>
              <a:gd name="f634" fmla="val 131424"/>
              <a:gd name="f635" fmla="val 34951"/>
              <a:gd name="f636" fmla="val 132509"/>
              <a:gd name="f637" fmla="val 34385"/>
              <a:gd name="f638" fmla="val 133595"/>
              <a:gd name="f639" fmla="val 33847"/>
              <a:gd name="f640" fmla="val 134690"/>
              <a:gd name="f641" fmla="val 33300"/>
              <a:gd name="f642" fmla="val 135218"/>
              <a:gd name="f643" fmla="val 33035"/>
              <a:gd name="f644" fmla="val 135737"/>
              <a:gd name="f645" fmla="val 32762"/>
              <a:gd name="f646" fmla="val 136275"/>
              <a:gd name="f647" fmla="val 32507"/>
              <a:gd name="f648" fmla="val 137550"/>
              <a:gd name="f649" fmla="val 31884"/>
              <a:gd name="f650" fmla="val 138843"/>
              <a:gd name="f651" fmla="val 31270"/>
              <a:gd name="f652" fmla="val 140126"/>
              <a:gd name="f653" fmla="val 30676"/>
              <a:gd name="f654" fmla="val 140476"/>
              <a:gd name="f655" fmla="val 30515"/>
              <a:gd name="f656" fmla="val 140825"/>
              <a:gd name="f657" fmla="val 30336"/>
              <a:gd name="f658" fmla="val 141183"/>
              <a:gd name="f659" fmla="val 30175"/>
              <a:gd name="f660" fmla="val 142845"/>
              <a:gd name="f661" fmla="val 29411"/>
              <a:gd name="f662" fmla="val 144515"/>
              <a:gd name="f663" fmla="val 28665"/>
              <a:gd name="f664" fmla="val 146205"/>
              <a:gd name="f665" fmla="val 27929"/>
              <a:gd name="f666" fmla="val 162571"/>
              <a:gd name="f667" fmla="val 20859"/>
              <a:gd name="f668" fmla="val 179542"/>
              <a:gd name="f669" fmla="val 15810"/>
              <a:gd name="f670" fmla="val 196966"/>
              <a:gd name="f671" fmla="val 12789"/>
              <a:gd name="f672" fmla="val 188877"/>
              <a:gd name="f673" fmla="val 18264"/>
              <a:gd name="f674" fmla="val 181100"/>
              <a:gd name="f675" fmla="val 25447"/>
              <a:gd name="f676" fmla="val 173785"/>
              <a:gd name="f677" fmla="val 34281"/>
              <a:gd name="f678" fmla="val 157144"/>
              <a:gd name="f679" fmla="val 54376"/>
              <a:gd name="f680" fmla="val 143203"/>
              <a:gd name="f681" fmla="val 82484"/>
              <a:gd name="f682" fmla="val 133302"/>
              <a:gd name="f683" fmla="val 115831"/>
              <a:gd name="f684" fmla="val 112405"/>
              <a:gd name="f685" fmla="val 105203"/>
              <a:gd name="f686" fmla="val 93396"/>
              <a:gd name="f687" fmla="val 91470"/>
              <a:gd name="f688" fmla="val 76670"/>
              <a:gd name="f689" fmla="val 74924"/>
              <a:gd name="f690" fmla="val 76793"/>
              <a:gd name="f691" fmla="val 74801"/>
              <a:gd name="f692" fmla="val 76916"/>
              <a:gd name="f693" fmla="val 74679"/>
              <a:gd name="f694" fmla="val 77038"/>
              <a:gd name="f695" fmla="val 74556"/>
              <a:gd name="f696" fmla="val 77595"/>
              <a:gd name="f697" fmla="val 74009"/>
              <a:gd name="f698" fmla="val 78152"/>
              <a:gd name="f699" fmla="val 73480"/>
              <a:gd name="f700" fmla="val 78709"/>
              <a:gd name="f701" fmla="val 72942"/>
              <a:gd name="f702" fmla="val 79474"/>
              <a:gd name="f703" fmla="val 72225"/>
              <a:gd name="f704" fmla="val 80229"/>
              <a:gd name="f705" fmla="val 71498"/>
              <a:gd name="f706" fmla="val 240714"/>
              <a:gd name="f707" fmla="val 322217"/>
              <a:gd name="f708" fmla="val 345719"/>
              <a:gd name="f709" fmla="val 345663"/>
              <a:gd name="f710" fmla="val 273759"/>
              <a:gd name="f711" fmla="val 341160"/>
              <a:gd name="f712" fmla="val 310296"/>
              <a:gd name="f713" fmla="val 332656"/>
              <a:gd name="f714" fmla="val 342812"/>
              <a:gd name="f715" fmla="val 303651"/>
              <a:gd name="f716" fmla="val 329749"/>
              <a:gd name="f717" fmla="val 272768"/>
              <a:gd name="f718" fmla="val 322840"/>
              <a:gd name="f719" fmla="val 231275"/>
              <a:gd name="f720" fmla="val 140343"/>
              <a:gd name="f721" fmla="val 200090"/>
              <a:gd name="f722" fmla="val 139720"/>
              <a:gd name="f723" fmla="val 170075"/>
              <a:gd name="f724" fmla="val 132877"/>
              <a:gd name="f725" fmla="val 141920"/>
              <a:gd name="f726" fmla="val 119994"/>
              <a:gd name="f727" fmla="val 161005"/>
              <a:gd name="f728" fmla="val 54565"/>
              <a:gd name="f729" fmla="val 194720"/>
              <a:gd name="f730" fmla="val 13054"/>
              <a:gd name="f731" fmla="val 9684"/>
              <a:gd name="f732" fmla="val 139381"/>
              <a:gd name="f733" fmla="val 129206"/>
              <a:gd name="f734" fmla="val 168367"/>
              <a:gd name="f735" fmla="val 142259"/>
              <a:gd name="f736" fmla="val 199231"/>
              <a:gd name="f737" fmla="val 149159"/>
              <a:gd name="f738" fmla="val 149773"/>
              <a:gd name="f739" fmla="val 227236"/>
              <a:gd name="f740" fmla="val 126403"/>
              <a:gd name="f741" fmla="val 127044"/>
              <a:gd name="f742" fmla="val 193021"/>
              <a:gd name="f743" fmla="val 131499"/>
              <a:gd name="f744" fmla="val 159353"/>
              <a:gd name="f745" fmla="val 199250"/>
              <a:gd name="f746" fmla="val 322830"/>
              <a:gd name="f747" fmla="val 168386"/>
              <a:gd name="f748" fmla="val 329740"/>
              <a:gd name="f749" fmla="val 342793"/>
              <a:gd name="f750" fmla="val 130876"/>
              <a:gd name="f751" fmla="val 126365"/>
              <a:gd name="f752" fmla="val 126318"/>
              <a:gd name="f753" fmla="val 331656"/>
              <a:gd name="f754" fmla="val 462324"/>
              <a:gd name="f755" fmla="val 194757"/>
              <a:gd name="f756" fmla="val 459002"/>
              <a:gd name="f757" fmla="val 161014"/>
              <a:gd name="f758" fmla="val 417481"/>
              <a:gd name="f759" fmla="val 352015"/>
              <a:gd name="f760" fmla="val 170094"/>
              <a:gd name="f761" fmla="val 339122"/>
              <a:gd name="f762" fmla="val 200109"/>
              <a:gd name="f763" fmla="val 332288"/>
              <a:gd name="f764" fmla="val 149150"/>
              <a:gd name="f765" fmla="val 142241"/>
              <a:gd name="f766" fmla="val 332647"/>
              <a:gd name="f767" fmla="val 129178"/>
              <a:gd name="f768" fmla="val 340528"/>
              <a:gd name="f769" fmla="val 159315"/>
              <a:gd name="f770" fmla="val 344992"/>
              <a:gd name="f771" fmla="val 193002"/>
              <a:gd name="f772" fmla="val 345634"/>
              <a:gd name="f773" fmla="val 9675"/>
              <a:gd name="f774" fmla="val 277242"/>
              <a:gd name="f775" fmla="val 12969"/>
              <a:gd name="f776" fmla="val 310994"/>
              <a:gd name="f777" fmla="val 54489"/>
              <a:gd name="f778" fmla="val 330108"/>
              <a:gd name="f779" fmla="val 119965"/>
              <a:gd name="f780" fmla="val 301943"/>
              <a:gd name="f781" fmla="val 132868"/>
              <a:gd name="f782" fmla="val 271918"/>
              <a:gd name="f783" fmla="val 139711"/>
              <a:gd name="f784" fmla="val 271909"/>
              <a:gd name="f785" fmla="val 332279"/>
              <a:gd name="f786" fmla="val 339131"/>
              <a:gd name="f787" fmla="val 330117"/>
              <a:gd name="f788" fmla="val 352024"/>
              <a:gd name="f789" fmla="val 311013"/>
              <a:gd name="f790" fmla="val 277280"/>
              <a:gd name="f791" fmla="val 458993"/>
              <a:gd name="f792" fmla="val 462315"/>
              <a:gd name="f793" fmla="val 355073"/>
              <a:gd name="f794" fmla="val 354422"/>
              <a:gd name="f795" fmla="val 191539"/>
              <a:gd name="f796" fmla="val 349684"/>
              <a:gd name="f797" fmla="val 156408"/>
              <a:gd name="f798" fmla="val 125062"/>
              <a:gd name="f799" fmla="val 113896"/>
              <a:gd name="f800" fmla="val 99342"/>
              <a:gd name="f801" fmla="val 401860"/>
              <a:gd name="f802" fmla="val 81701"/>
              <a:gd name="f803" fmla="val 438954"/>
              <a:gd name="f804" fmla="val 121551"/>
              <a:gd name="f805" fmla="val 460286"/>
              <a:gd name="f806" fmla="val 172878"/>
              <a:gd name="f807" fmla="val 462362"/>
              <a:gd name="f808" fmla="val 325766"/>
              <a:gd name="f809" fmla="val 27938"/>
              <a:gd name="f810" fmla="val 327437"/>
              <a:gd name="f811" fmla="val 28656"/>
              <a:gd name="f812" fmla="val 329098"/>
              <a:gd name="f813" fmla="val 29401"/>
              <a:gd name="f814" fmla="val 330740"/>
              <a:gd name="f815" fmla="val 30166"/>
              <a:gd name="f816" fmla="val 331288"/>
              <a:gd name="f817" fmla="val 30421"/>
              <a:gd name="f818" fmla="val 331835"/>
              <a:gd name="f819" fmla="val 30685"/>
              <a:gd name="f820" fmla="val 332382"/>
              <a:gd name="f821" fmla="val 30949"/>
              <a:gd name="f822" fmla="val 333477"/>
              <a:gd name="f823" fmla="val 31459"/>
              <a:gd name="f824" fmla="val 334563"/>
              <a:gd name="f825" fmla="val 31978"/>
              <a:gd name="f826" fmla="val 335648"/>
              <a:gd name="f827" fmla="val 336309"/>
              <a:gd name="f828" fmla="val 32828"/>
              <a:gd name="f829" fmla="val 336951"/>
              <a:gd name="f830" fmla="val 33167"/>
              <a:gd name="f831" fmla="val 337602"/>
              <a:gd name="f832" fmla="val 33488"/>
              <a:gd name="f833" fmla="val 338565"/>
              <a:gd name="f834" fmla="val 33970"/>
              <a:gd name="f835" fmla="val 339527"/>
              <a:gd name="f836" fmla="val 34451"/>
              <a:gd name="f837" fmla="val 340490"/>
              <a:gd name="f838" fmla="val 341179"/>
              <a:gd name="f839" fmla="val 35310"/>
              <a:gd name="f840" fmla="val 341868"/>
              <a:gd name="f841" fmla="val 35688"/>
              <a:gd name="f842" fmla="val 342557"/>
              <a:gd name="f843" fmla="val 36046"/>
              <a:gd name="f844" fmla="val 343463"/>
              <a:gd name="f845" fmla="val 36528"/>
              <a:gd name="f846" fmla="val 344370"/>
              <a:gd name="f847" fmla="val 37009"/>
              <a:gd name="f848" fmla="val 345266"/>
              <a:gd name="f849" fmla="val 37500"/>
              <a:gd name="f850" fmla="val 345974"/>
              <a:gd name="f851" fmla="val 37887"/>
              <a:gd name="f852" fmla="val 346673"/>
              <a:gd name="f853" fmla="val 38283"/>
              <a:gd name="f854" fmla="val 347371"/>
              <a:gd name="f855" fmla="val 38680"/>
              <a:gd name="f856" fmla="val 348239"/>
              <a:gd name="f857" fmla="val 39170"/>
              <a:gd name="f858" fmla="val 349117"/>
              <a:gd name="f859" fmla="val 39661"/>
              <a:gd name="f860" fmla="val 349976"/>
              <a:gd name="f861" fmla="val 40171"/>
              <a:gd name="f862" fmla="val 350684"/>
              <a:gd name="f863" fmla="val 40586"/>
              <a:gd name="f864" fmla="val 351382"/>
              <a:gd name="f865" fmla="val 41002"/>
              <a:gd name="f866" fmla="val 352081"/>
              <a:gd name="f867" fmla="val 41426"/>
              <a:gd name="f868" fmla="val 352930"/>
              <a:gd name="f869" fmla="val 41927"/>
              <a:gd name="f870" fmla="val 353770"/>
              <a:gd name="f871" fmla="val 42436"/>
              <a:gd name="f872" fmla="val 354610"/>
              <a:gd name="f873" fmla="val 42955"/>
              <a:gd name="f874" fmla="val 355318"/>
              <a:gd name="f875" fmla="val 43390"/>
              <a:gd name="f876" fmla="val 356017"/>
              <a:gd name="f877" fmla="val 43833"/>
              <a:gd name="f878" fmla="val 356715"/>
              <a:gd name="f879" fmla="val 44277"/>
              <a:gd name="f880" fmla="val 357536"/>
              <a:gd name="f881" fmla="val 44796"/>
              <a:gd name="f882" fmla="val 358358"/>
              <a:gd name="f883" fmla="val 45315"/>
              <a:gd name="f884" fmla="val 359179"/>
              <a:gd name="f885" fmla="val 45844"/>
              <a:gd name="f886" fmla="val 359877"/>
              <a:gd name="f887" fmla="val 46297"/>
              <a:gd name="f888" fmla="val 360576"/>
              <a:gd name="f889" fmla="val 46759"/>
              <a:gd name="f890" fmla="val 361274"/>
              <a:gd name="f891" fmla="val 47222"/>
              <a:gd name="f892" fmla="val 362076"/>
              <a:gd name="f893" fmla="val 47760"/>
              <a:gd name="f894" fmla="val 362879"/>
              <a:gd name="f895" fmla="val 48298"/>
              <a:gd name="f896" fmla="val 363681"/>
              <a:gd name="f897" fmla="val 48836"/>
              <a:gd name="f898" fmla="val 364370"/>
              <a:gd name="f899" fmla="val 49308"/>
              <a:gd name="f900" fmla="val 365059"/>
              <a:gd name="f901" fmla="val 49789"/>
              <a:gd name="f902" fmla="val 365748"/>
              <a:gd name="f903" fmla="val 50270"/>
              <a:gd name="f904" fmla="val 366541"/>
              <a:gd name="f905" fmla="val 50827"/>
              <a:gd name="f906" fmla="val 367324"/>
              <a:gd name="f907" fmla="val 368108"/>
              <a:gd name="f908" fmla="val 51941"/>
              <a:gd name="f909" fmla="val 368787"/>
              <a:gd name="f910" fmla="val 52432"/>
              <a:gd name="f911" fmla="val 369467"/>
              <a:gd name="f912" fmla="val 370147"/>
              <a:gd name="f913" fmla="val 53423"/>
              <a:gd name="f914" fmla="val 370920"/>
              <a:gd name="f915" fmla="val 53999"/>
              <a:gd name="f916" fmla="val 371694"/>
              <a:gd name="f917" fmla="val 54574"/>
              <a:gd name="f918" fmla="val 372468"/>
              <a:gd name="f919" fmla="val 55160"/>
              <a:gd name="f920" fmla="val 373139"/>
              <a:gd name="f921" fmla="val 55669"/>
              <a:gd name="f922" fmla="val 373809"/>
              <a:gd name="f923" fmla="val 56179"/>
              <a:gd name="f924" fmla="val 374469"/>
              <a:gd name="f925" fmla="val 56689"/>
              <a:gd name="f926" fmla="val 375234"/>
              <a:gd name="f927" fmla="val 57283"/>
              <a:gd name="f928" fmla="val 375998"/>
              <a:gd name="f929" fmla="val 57878"/>
              <a:gd name="f930" fmla="val 376754"/>
              <a:gd name="f931" fmla="val 58482"/>
              <a:gd name="f932" fmla="val 377405"/>
              <a:gd name="f933" fmla="val 59001"/>
              <a:gd name="f934" fmla="val 378066"/>
              <a:gd name="f935" fmla="val 59520"/>
              <a:gd name="f936" fmla="val 378707"/>
              <a:gd name="f937" fmla="val 60049"/>
              <a:gd name="f938" fmla="val 379462"/>
              <a:gd name="f939" fmla="val 60662"/>
              <a:gd name="f940" fmla="val 380218"/>
              <a:gd name="f941" fmla="val 61295"/>
              <a:gd name="f942" fmla="val 380973"/>
              <a:gd name="f943" fmla="val 61918"/>
              <a:gd name="f944" fmla="val 381605"/>
              <a:gd name="f945" fmla="val 62446"/>
              <a:gd name="f946" fmla="val 382247"/>
              <a:gd name="f947" fmla="val 382879"/>
              <a:gd name="f948" fmla="val 63522"/>
              <a:gd name="f949" fmla="val 383634"/>
              <a:gd name="f950" fmla="val 64164"/>
              <a:gd name="f951" fmla="val 384380"/>
              <a:gd name="f952" fmla="val 64815"/>
              <a:gd name="f953" fmla="val 385126"/>
              <a:gd name="f954" fmla="val 65476"/>
              <a:gd name="f955" fmla="val 385739"/>
              <a:gd name="f956" fmla="val 66014"/>
              <a:gd name="f957" fmla="val 386362"/>
              <a:gd name="f958" fmla="val 66552"/>
              <a:gd name="f959" fmla="val 386976"/>
              <a:gd name="f960" fmla="val 387731"/>
              <a:gd name="f961" fmla="val 67770"/>
              <a:gd name="f962" fmla="val 388467"/>
              <a:gd name="f963" fmla="val 68459"/>
              <a:gd name="f964" fmla="val 389213"/>
              <a:gd name="f965" fmla="val 69138"/>
              <a:gd name="f966" fmla="val 389807"/>
              <a:gd name="f967" fmla="val 69686"/>
              <a:gd name="f968" fmla="val 390402"/>
              <a:gd name="f969" fmla="val 70224"/>
              <a:gd name="f970" fmla="val 390987"/>
              <a:gd name="f971" fmla="val 70771"/>
              <a:gd name="f972" fmla="val 391742"/>
              <a:gd name="f973" fmla="val 71488"/>
              <a:gd name="f974" fmla="val 392497"/>
              <a:gd name="f975" fmla="val 72215"/>
              <a:gd name="f976" fmla="val 393243"/>
              <a:gd name="f977" fmla="val 72933"/>
              <a:gd name="f978" fmla="val 393800"/>
              <a:gd name="f979" fmla="val 73471"/>
              <a:gd name="f980" fmla="val 394366"/>
              <a:gd name="f981" fmla="val 394914"/>
              <a:gd name="f982" fmla="val 74547"/>
              <a:gd name="f983" fmla="val 395036"/>
              <a:gd name="f984" fmla="val 74669"/>
              <a:gd name="f985" fmla="val 395159"/>
              <a:gd name="f986" fmla="val 74792"/>
              <a:gd name="f987" fmla="val 395282"/>
              <a:gd name="f988" fmla="val 74915"/>
              <a:gd name="f989" fmla="val 378575"/>
              <a:gd name="f990" fmla="val 91451"/>
              <a:gd name="f991" fmla="val 359575"/>
              <a:gd name="f992" fmla="val 105166"/>
              <a:gd name="f993" fmla="val 338706"/>
              <a:gd name="f994" fmla="val 115793"/>
              <a:gd name="f995" fmla="val 328805"/>
              <a:gd name="f996" fmla="val 82447"/>
              <a:gd name="f997" fmla="val 314855"/>
              <a:gd name="f998" fmla="val 54338"/>
              <a:gd name="f999" fmla="val 298205"/>
              <a:gd name="f1000" fmla="val 34253"/>
              <a:gd name="f1001" fmla="val 290900"/>
              <a:gd name="f1002" fmla="val 25437"/>
              <a:gd name="f1003" fmla="val 283132"/>
              <a:gd name="f1004" fmla="val 275052"/>
              <a:gd name="f1005" fmla="val 292457"/>
              <a:gd name="f1006" fmla="val 15829"/>
              <a:gd name="f1007" fmla="val 309418"/>
              <a:gd name="f1008" fmla="val 20878"/>
              <a:gd name="f1009" fmla="val 275080"/>
              <a:gd name="f1010" fmla="val 283160"/>
              <a:gd name="f1011" fmla="val 453716"/>
              <a:gd name="f1012" fmla="val 290918"/>
              <a:gd name="f1013" fmla="val 446543"/>
              <a:gd name="f1014" fmla="val 298224"/>
              <a:gd name="f1015" fmla="val 437727"/>
              <a:gd name="f1016" fmla="val 314874"/>
              <a:gd name="f1017" fmla="val 417642"/>
              <a:gd name="f1018" fmla="val 328815"/>
              <a:gd name="f1019" fmla="val 338725"/>
              <a:gd name="f1020" fmla="val 359594"/>
              <a:gd name="f1021" fmla="val 366805"/>
              <a:gd name="f1022" fmla="val 378585"/>
              <a:gd name="f1023" fmla="val 380520"/>
              <a:gd name="f1024" fmla="val 395301"/>
              <a:gd name="f1025" fmla="val 397056"/>
              <a:gd name="f1026" fmla="val 395187"/>
              <a:gd name="f1027" fmla="val 397169"/>
              <a:gd name="f1028" fmla="val 395065"/>
              <a:gd name="f1029" fmla="val 397292"/>
              <a:gd name="f1030" fmla="val 394951"/>
              <a:gd name="f1031" fmla="val 397405"/>
              <a:gd name="f1032" fmla="val 394376"/>
              <a:gd name="f1033" fmla="val 397972"/>
              <a:gd name="f1034" fmla="val 393790"/>
              <a:gd name="f1035" fmla="val 398529"/>
              <a:gd name="f1036" fmla="val 393205"/>
              <a:gd name="f1037" fmla="val 399095"/>
              <a:gd name="f1038" fmla="val 392478"/>
              <a:gd name="f1039" fmla="val 399793"/>
              <a:gd name="f1040" fmla="val 391752"/>
              <a:gd name="f1041" fmla="val 400501"/>
              <a:gd name="f1042" fmla="val 391015"/>
              <a:gd name="f1043" fmla="val 401190"/>
              <a:gd name="f1044" fmla="val 390411"/>
              <a:gd name="f1045" fmla="val 401757"/>
              <a:gd name="f1046" fmla="val 402313"/>
              <a:gd name="f1047" fmla="val 389203"/>
              <a:gd name="f1048" fmla="val 402870"/>
              <a:gd name="f1049" fmla="val 388476"/>
              <a:gd name="f1050" fmla="val 403540"/>
              <a:gd name="f1051" fmla="val 387740"/>
              <a:gd name="f1052" fmla="val 404211"/>
              <a:gd name="f1053" fmla="val 387004"/>
              <a:gd name="f1054" fmla="val 404871"/>
              <a:gd name="f1055" fmla="val 386381"/>
              <a:gd name="f1056" fmla="val 405428"/>
              <a:gd name="f1057" fmla="val 385758"/>
              <a:gd name="f1058" fmla="val 405976"/>
              <a:gd name="f1059" fmla="val 385135"/>
              <a:gd name="f1060" fmla="val 406523"/>
              <a:gd name="f1061" fmla="val 384399"/>
              <a:gd name="f1062" fmla="val 407174"/>
              <a:gd name="f1063" fmla="val 383663"/>
              <a:gd name="f1064" fmla="val 407816"/>
              <a:gd name="f1065" fmla="val 382917"/>
              <a:gd name="f1066" fmla="val 408449"/>
              <a:gd name="f1067" fmla="val 382285"/>
              <a:gd name="f1068" fmla="val 381633"/>
              <a:gd name="f1069" fmla="val 409525"/>
              <a:gd name="f1070" fmla="val 380992"/>
              <a:gd name="f1071" fmla="val 410063"/>
              <a:gd name="f1072" fmla="val 380246"/>
              <a:gd name="f1073" fmla="val 410686"/>
              <a:gd name="f1074" fmla="val 379500"/>
              <a:gd name="f1075" fmla="val 378745"/>
              <a:gd name="f1076" fmla="val 411922"/>
              <a:gd name="f1077" fmla="val 378094"/>
              <a:gd name="f1078" fmla="val 412451"/>
              <a:gd name="f1079" fmla="val 377433"/>
              <a:gd name="f1080" fmla="val 412979"/>
              <a:gd name="f1081" fmla="val 376782"/>
              <a:gd name="f1082" fmla="val 413498"/>
              <a:gd name="f1083" fmla="val 376027"/>
              <a:gd name="f1084" fmla="val 414102"/>
              <a:gd name="f1085" fmla="val 375262"/>
              <a:gd name="f1086" fmla="val 414697"/>
              <a:gd name="f1087" fmla="val 374498"/>
              <a:gd name="f1088" fmla="val 415292"/>
              <a:gd name="f1089" fmla="val 373837"/>
              <a:gd name="f1090" fmla="val 415811"/>
              <a:gd name="f1091" fmla="val 373167"/>
              <a:gd name="f1092" fmla="val 416320"/>
              <a:gd name="f1093" fmla="val 372497"/>
              <a:gd name="f1094" fmla="val 416821"/>
              <a:gd name="f1095" fmla="val 371732"/>
              <a:gd name="f1096" fmla="val 417406"/>
              <a:gd name="f1097" fmla="val 370958"/>
              <a:gd name="f1098" fmla="val 417982"/>
              <a:gd name="f1099" fmla="val 370184"/>
              <a:gd name="f1100" fmla="val 418548"/>
              <a:gd name="f1101" fmla="val 369505"/>
              <a:gd name="f1102" fmla="val 419048"/>
              <a:gd name="f1103" fmla="val 368825"/>
              <a:gd name="f1104" fmla="val 419539"/>
              <a:gd name="f1105" fmla="val 368146"/>
              <a:gd name="f1106" fmla="val 420039"/>
              <a:gd name="f1107" fmla="val 367362"/>
              <a:gd name="f1108" fmla="val 420606"/>
              <a:gd name="f1109" fmla="val 366579"/>
              <a:gd name="f1110" fmla="val 421162"/>
              <a:gd name="f1111" fmla="val 365786"/>
              <a:gd name="f1112" fmla="val 421710"/>
              <a:gd name="f1113" fmla="val 365097"/>
              <a:gd name="f1114" fmla="val 422191"/>
              <a:gd name="f1115" fmla="val 364408"/>
              <a:gd name="f1116" fmla="val 422673"/>
              <a:gd name="f1117" fmla="val 363719"/>
              <a:gd name="f1118" fmla="val 423145"/>
              <a:gd name="f1119" fmla="val 362916"/>
              <a:gd name="f1120" fmla="val 423692"/>
              <a:gd name="f1121" fmla="val 362114"/>
              <a:gd name="f1122" fmla="val 424230"/>
              <a:gd name="f1123" fmla="val 361312"/>
              <a:gd name="f1124" fmla="val 424768"/>
              <a:gd name="f1125" fmla="val 360613"/>
              <a:gd name="f1126" fmla="val 425231"/>
              <a:gd name="f1127" fmla="val 359924"/>
              <a:gd name="f1128" fmla="val 425693"/>
              <a:gd name="f1129" fmla="val 359226"/>
              <a:gd name="f1130" fmla="val 426146"/>
              <a:gd name="f1131" fmla="val 358405"/>
              <a:gd name="f1132" fmla="val 426675"/>
              <a:gd name="f1133" fmla="val 357584"/>
              <a:gd name="f1134" fmla="val 427203"/>
              <a:gd name="f1135" fmla="val 356762"/>
              <a:gd name="f1136" fmla="val 427722"/>
              <a:gd name="f1137" fmla="val 356064"/>
              <a:gd name="f1138" fmla="val 428166"/>
              <a:gd name="f1139" fmla="val 355366"/>
              <a:gd name="f1140" fmla="val 428610"/>
              <a:gd name="f1141" fmla="val 354658"/>
              <a:gd name="f1142" fmla="val 429034"/>
              <a:gd name="f1143" fmla="val 353818"/>
              <a:gd name="f1144" fmla="val 429553"/>
              <a:gd name="f1145" fmla="val 352978"/>
              <a:gd name="f1146" fmla="val 430054"/>
              <a:gd name="f1147" fmla="val 352128"/>
              <a:gd name="f1148" fmla="val 430563"/>
              <a:gd name="f1149" fmla="val 351420"/>
              <a:gd name="f1150" fmla="val 430988"/>
              <a:gd name="f1151" fmla="val 350722"/>
              <a:gd name="f1152" fmla="val 431403"/>
              <a:gd name="f1153" fmla="val 350014"/>
              <a:gd name="f1154" fmla="val 431819"/>
              <a:gd name="f1155" fmla="val 349155"/>
              <a:gd name="f1156" fmla="val 432319"/>
              <a:gd name="f1157" fmla="val 348277"/>
              <a:gd name="f1158" fmla="val 432810"/>
              <a:gd name="f1159" fmla="val 347409"/>
              <a:gd name="f1160" fmla="val 433301"/>
              <a:gd name="f1161" fmla="val 346710"/>
              <a:gd name="f1162" fmla="val 433697"/>
              <a:gd name="f1163" fmla="val 346012"/>
              <a:gd name="f1164" fmla="val 434093"/>
              <a:gd name="f1165" fmla="val 345304"/>
              <a:gd name="f1166" fmla="val 434480"/>
              <a:gd name="f1167" fmla="val 344398"/>
              <a:gd name="f1168" fmla="val 434981"/>
              <a:gd name="f1169" fmla="val 343492"/>
              <a:gd name="f1170" fmla="val 435462"/>
              <a:gd name="f1171" fmla="val 342576"/>
              <a:gd name="f1172" fmla="val 435943"/>
              <a:gd name="f1173" fmla="val 341897"/>
              <a:gd name="f1174" fmla="val 436312"/>
              <a:gd name="f1175" fmla="val 341208"/>
              <a:gd name="f1176" fmla="val 436680"/>
              <a:gd name="f1177" fmla="val 437038"/>
              <a:gd name="f1178" fmla="val 339565"/>
              <a:gd name="f1179" fmla="val 437539"/>
              <a:gd name="f1180" fmla="val 338602"/>
              <a:gd name="f1181" fmla="val 438020"/>
              <a:gd name="f1182" fmla="val 337630"/>
              <a:gd name="f1183" fmla="val 438511"/>
              <a:gd name="f1184" fmla="val 336979"/>
              <a:gd name="f1185" fmla="val 438841"/>
              <a:gd name="f1186" fmla="val 336337"/>
              <a:gd name="f1187" fmla="val 439171"/>
              <a:gd name="f1188" fmla="val 335686"/>
              <a:gd name="f1189" fmla="val 439492"/>
              <a:gd name="f1190" fmla="val 334601"/>
              <a:gd name="f1191" fmla="val 440021"/>
              <a:gd name="f1192" fmla="val 333506"/>
              <a:gd name="f1193" fmla="val 440540"/>
              <a:gd name="f1194" fmla="val 332411"/>
              <a:gd name="f1195" fmla="val 441050"/>
              <a:gd name="f1196" fmla="val 331863"/>
              <a:gd name="f1197" fmla="val 441305"/>
              <a:gd name="f1198" fmla="val 331325"/>
              <a:gd name="f1199" fmla="val 441569"/>
              <a:gd name="f1200" fmla="val 330768"/>
              <a:gd name="f1201" fmla="val 441824"/>
              <a:gd name="f1202" fmla="val 329117"/>
              <a:gd name="f1203" fmla="val 442579"/>
              <a:gd name="f1204" fmla="val 327465"/>
              <a:gd name="f1205" fmla="val 443324"/>
              <a:gd name="f1206" fmla="val 325794"/>
              <a:gd name="f1207" fmla="val 444051"/>
              <a:gd name="f1208" fmla="val 309428"/>
              <a:gd name="f1209" fmla="val 451121"/>
              <a:gd name="f1210" fmla="val 292485"/>
              <a:gd name="f1211" fmla="val 456161"/>
              <a:gd name="f1212" fmla="*/ f0 1 471980"/>
              <a:gd name="f1213" fmla="*/ f1 1 471980"/>
              <a:gd name="f1214" fmla="+- f3 0 f2"/>
              <a:gd name="f1215" fmla="*/ f1214 1 471980"/>
              <a:gd name="f1216" fmla="*/ f2 1 f1215"/>
              <a:gd name="f1217" fmla="*/ f3 1 f1215"/>
              <a:gd name="f1218" fmla="*/ f1216 f1212 1"/>
              <a:gd name="f1219" fmla="*/ f1217 f1212 1"/>
              <a:gd name="f1220" fmla="*/ f1217 f1213 1"/>
              <a:gd name="f1221" fmla="*/ f1216 f1213 1"/>
            </a:gdLst>
            <a:ahLst/>
            <a:cxnLst>
              <a:cxn ang="3cd4">
                <a:pos x="hc" y="t"/>
              </a:cxn>
              <a:cxn ang="0">
                <a:pos x="r" y="vc"/>
              </a:cxn>
              <a:cxn ang="cd4">
                <a:pos x="hc" y="b"/>
              </a:cxn>
              <a:cxn ang="cd2">
                <a:pos x="l" y="vc"/>
              </a:cxn>
            </a:cxnLst>
            <a:rect l="f1218" t="f1221" r="f1219" b="f1220"/>
            <a:pathLst>
              <a:path w="471980" h="471980">
                <a:moveTo>
                  <a:pt x="f3" y="f4"/>
                </a:moveTo>
                <a:cubicBezTo>
                  <a:pt x="f3" y="f5"/>
                  <a:pt x="f6" y="f7"/>
                  <a:pt x="f8" y="f9"/>
                </a:cubicBez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3"/>
                  <a:pt x="f35" y="f2"/>
                  <a:pt x="f36" y="f2"/>
                </a:cubicBezTo>
                <a:cubicBezTo>
                  <a:pt x="f37" y="f2"/>
                  <a:pt x="f38" y="f2"/>
                  <a:pt x="f39" y="f2"/>
                </a:cubicBezTo>
                <a:cubicBezTo>
                  <a:pt x="f39" y="f2"/>
                  <a:pt x="f39" y="f2"/>
                  <a:pt x="f39" y="f2"/>
                </a:cubicBezTo>
                <a:cubicBezTo>
                  <a:pt x="f39" y="f2"/>
                  <a:pt x="f40" y="f2"/>
                  <a:pt x="f40" y="f2"/>
                </a:cubicBezTo>
                <a:cubicBezTo>
                  <a:pt x="f41" y="f2"/>
                  <a:pt x="f42" y="f31"/>
                  <a:pt x="f43" y="f44"/>
                </a:cubicBezTo>
                <a:cubicBezTo>
                  <a:pt x="f45" y="f46"/>
                  <a:pt x="f47" y="f48"/>
                  <a:pt x="f49" y="f50"/>
                </a:cubicBezTo>
                <a:cubicBezTo>
                  <a:pt x="f51" y="f52"/>
                  <a:pt x="f53" y="f54"/>
                  <a:pt x="f55" y="f56"/>
                </a:cubicBezTo>
                <a:cubicBezTo>
                  <a:pt x="f57" y="f58"/>
                  <a:pt x="f59" y="f60"/>
                  <a:pt x="f61" y="f62"/>
                </a:cubicBezTo>
                <a:cubicBezTo>
                  <a:pt x="f63" y="f64"/>
                  <a:pt x="f65" y="f66"/>
                  <a:pt x="f67" y="f66"/>
                </a:cubicBezTo>
                <a:cubicBezTo>
                  <a:pt x="f68" y="f69"/>
                  <a:pt x="f70" y="f71"/>
                  <a:pt x="f72" y="f73"/>
                </a:cubicBezTo>
                <a:cubicBezTo>
                  <a:pt x="f74" y="f75"/>
                  <a:pt x="f76" y="f77"/>
                  <a:pt x="f78" y="f15"/>
                </a:cubicBezTo>
                <a:cubicBezTo>
                  <a:pt x="f79" y="f80"/>
                  <a:pt x="f81" y="f82"/>
                  <a:pt x="f44" y="f83"/>
                </a:cubicBezTo>
                <a:cubicBezTo>
                  <a:pt x="f33" y="f84"/>
                  <a:pt x="f2" y="f85"/>
                  <a:pt x="f2" y="f36"/>
                </a:cubicBezTo>
                <a:cubicBezTo>
                  <a:pt x="f2" y="f86"/>
                  <a:pt x="f87" y="f88"/>
                  <a:pt x="f89" y="f90"/>
                </a:cubicBezTo>
                <a:cubicBezTo>
                  <a:pt x="f91" y="f92"/>
                  <a:pt x="f93" y="f94"/>
                  <a:pt x="f72" y="f95"/>
                </a:cubicBezTo>
                <a:cubicBezTo>
                  <a:pt x="f96" y="f97"/>
                  <a:pt x="f98" y="f3"/>
                  <a:pt x="f99" y="f3"/>
                </a:cubicBezTo>
                <a:cubicBezTo>
                  <a:pt x="f99" y="f3"/>
                  <a:pt x="f99" y="f3"/>
                  <a:pt x="f99" y="f3"/>
                </a:cubicBezTo>
                <a:cubicBezTo>
                  <a:pt x="f99" y="f3"/>
                  <a:pt x="f99" y="f3"/>
                  <a:pt x="f99" y="f3"/>
                </a:cubicBezTo>
                <a:cubicBezTo>
                  <a:pt x="f99" y="f3"/>
                  <a:pt x="f99" y="f3"/>
                  <a:pt x="f99" y="f3"/>
                </a:cubicBezTo>
                <a:cubicBezTo>
                  <a:pt x="f100" y="f101"/>
                  <a:pt x="f102" y="f103"/>
                  <a:pt x="f104" y="f105"/>
                </a:cubicBezTo>
                <a:cubicBezTo>
                  <a:pt x="f106" y="f107"/>
                  <a:pt x="f108" y="f109"/>
                  <a:pt x="f110" y="f111"/>
                </a:cubicBezTo>
                <a:cubicBezTo>
                  <a:pt x="f112" y="f113"/>
                  <a:pt x="f114" y="f115"/>
                  <a:pt x="f114" y="f36"/>
                </a:cubicBezTo>
                <a:cubicBezTo>
                  <a:pt x="f114" y="f116"/>
                  <a:pt x="f6" y="f117"/>
                  <a:pt x="f8" y="f118"/>
                </a:cubicBezTo>
                <a:cubicBezTo>
                  <a:pt x="f114" y="f119"/>
                  <a:pt x="f3" y="f120"/>
                  <a:pt x="f3" y="f4"/>
                </a:cubicBezTo>
                <a:close/>
                <a:moveTo>
                  <a:pt x="f121" y="f122"/>
                </a:moveTo>
                <a:cubicBezTo>
                  <a:pt x="f123" y="f124"/>
                  <a:pt x="f125" y="f126"/>
                  <a:pt x="f127" y="f128"/>
                </a:cubicBezTo>
                <a:lnTo>
                  <a:pt x="f129" y="f128"/>
                </a:lnTo>
                <a:cubicBezTo>
                  <a:pt x="f130" y="f131"/>
                  <a:pt x="f132" y="f133"/>
                  <a:pt x="f134" y="f135"/>
                </a:cubicBezTo>
                <a:cubicBezTo>
                  <a:pt x="f136" y="f137"/>
                  <a:pt x="f138" y="f139"/>
                  <a:pt x="f121" y="f122"/>
                </a:cubicBezTo>
                <a:close/>
                <a:moveTo>
                  <a:pt x="f140" y="f141"/>
                </a:moveTo>
                <a:cubicBezTo>
                  <a:pt x="f142" y="f143"/>
                  <a:pt x="f144" y="f145"/>
                  <a:pt x="f146" y="f147"/>
                </a:cubicBezTo>
                <a:cubicBezTo>
                  <a:pt x="f148" y="f149"/>
                  <a:pt x="f150" y="f151"/>
                  <a:pt x="f152" y="f153"/>
                </a:cubicBezTo>
                <a:cubicBezTo>
                  <a:pt x="f154" y="f155"/>
                  <a:pt x="f156" y="f157"/>
                  <a:pt x="f158" y="f159"/>
                </a:cubicBezTo>
                <a:cubicBezTo>
                  <a:pt x="f160" y="f161"/>
                  <a:pt x="f162" y="f163"/>
                  <a:pt x="f164" y="f165"/>
                </a:cubicBezTo>
                <a:cubicBezTo>
                  <a:pt x="f166" y="f167"/>
                  <a:pt x="f168" y="f169"/>
                  <a:pt x="f170" y="f171"/>
                </a:cubicBezTo>
                <a:cubicBezTo>
                  <a:pt x="f172" y="f173"/>
                  <a:pt x="f174" y="f175"/>
                  <a:pt x="f176" y="f177"/>
                </a:cubicBezTo>
                <a:cubicBezTo>
                  <a:pt x="f178" y="f179"/>
                  <a:pt x="f180" y="f181"/>
                  <a:pt x="f182" y="f183"/>
                </a:cubicBezTo>
                <a:cubicBezTo>
                  <a:pt x="f184" y="f185"/>
                  <a:pt x="f186" y="f187"/>
                  <a:pt x="f188" y="f189"/>
                </a:cubicBezTo>
                <a:cubicBezTo>
                  <a:pt x="f190" y="f191"/>
                  <a:pt x="f192" y="f193"/>
                  <a:pt x="f194" y="f195"/>
                </a:cubicBezTo>
                <a:cubicBezTo>
                  <a:pt x="f196" y="f197"/>
                  <a:pt x="f198" y="f199"/>
                  <a:pt x="f200" y="f201"/>
                </a:cubicBezTo>
                <a:cubicBezTo>
                  <a:pt x="f202" y="f203"/>
                  <a:pt x="f204" y="f205"/>
                  <a:pt x="f206" y="f207"/>
                </a:cubicBezTo>
                <a:cubicBezTo>
                  <a:pt x="f208" y="f209"/>
                  <a:pt x="f210" y="f211"/>
                  <a:pt x="f212" y="f213"/>
                </a:cubicBezTo>
                <a:cubicBezTo>
                  <a:pt x="f214" y="f215"/>
                  <a:pt x="f216" y="f217"/>
                  <a:pt x="f218" y="f219"/>
                </a:cubicBezTo>
                <a:cubicBezTo>
                  <a:pt x="f220" y="f221"/>
                  <a:pt x="f222" y="f223"/>
                  <a:pt x="f224" y="f225"/>
                </a:cubicBezTo>
                <a:cubicBezTo>
                  <a:pt x="f226" y="f227"/>
                  <a:pt x="f228" y="f229"/>
                  <a:pt x="f230" y="f231"/>
                </a:cubicBezTo>
                <a:cubicBezTo>
                  <a:pt x="f232" y="f233"/>
                  <a:pt x="f234" y="f235"/>
                  <a:pt x="f236" y="f237"/>
                </a:cubicBezTo>
                <a:cubicBezTo>
                  <a:pt x="f238" y="f239"/>
                  <a:pt x="f240" y="f241"/>
                  <a:pt x="f242" y="f243"/>
                </a:cubicBezTo>
                <a:cubicBezTo>
                  <a:pt x="f244" y="f245"/>
                  <a:pt x="f246" y="f247"/>
                  <a:pt x="f248" y="f249"/>
                </a:cubicBezTo>
                <a:cubicBezTo>
                  <a:pt x="f250" y="f251"/>
                  <a:pt x="f252" y="f253"/>
                  <a:pt x="f254" y="f255"/>
                </a:cubicBezTo>
                <a:cubicBezTo>
                  <a:pt x="f256" y="f257"/>
                  <a:pt x="f258" y="f259"/>
                  <a:pt x="f260" y="f261"/>
                </a:cubicBezTo>
                <a:cubicBezTo>
                  <a:pt x="f262" y="f263"/>
                  <a:pt x="f264" y="f265"/>
                  <a:pt x="f266" y="f267"/>
                </a:cubicBezTo>
                <a:cubicBezTo>
                  <a:pt x="f268" y="f269"/>
                  <a:pt x="f270" y="f271"/>
                  <a:pt x="f272" y="f273"/>
                </a:cubicBezTo>
                <a:cubicBezTo>
                  <a:pt x="f274" y="f275"/>
                  <a:pt x="f276" y="f277"/>
                  <a:pt x="f278" y="f279"/>
                </a:cubicBezTo>
                <a:cubicBezTo>
                  <a:pt x="f280" y="f281"/>
                  <a:pt x="f282" y="f283"/>
                  <a:pt x="f284" y="f285"/>
                </a:cubicBezTo>
                <a:cubicBezTo>
                  <a:pt x="f286" y="f287"/>
                  <a:pt x="f288" y="f289"/>
                  <a:pt x="f290" y="f291"/>
                </a:cubicBezTo>
                <a:cubicBezTo>
                  <a:pt x="f292" y="f293"/>
                  <a:pt x="f294" y="f295"/>
                  <a:pt x="f296" y="f297"/>
                </a:cubicBezTo>
                <a:cubicBezTo>
                  <a:pt x="f298" y="f299"/>
                  <a:pt x="f300" y="f301"/>
                  <a:pt x="f302" y="f303"/>
                </a:cubicBezTo>
                <a:cubicBezTo>
                  <a:pt x="f304" y="f305"/>
                  <a:pt x="f306" y="f307"/>
                  <a:pt x="f308" y="f309"/>
                </a:cubicBezTo>
                <a:cubicBezTo>
                  <a:pt x="f310" y="f311"/>
                  <a:pt x="f312" y="f313"/>
                  <a:pt x="f314" y="f315"/>
                </a:cubicBezTo>
                <a:cubicBezTo>
                  <a:pt x="f316" y="f317"/>
                  <a:pt x="f318" y="f319"/>
                  <a:pt x="f320" y="f321"/>
                </a:cubicBezTo>
                <a:cubicBezTo>
                  <a:pt x="f322" y="f323"/>
                  <a:pt x="f324" y="f325"/>
                  <a:pt x="f326" y="f327"/>
                </a:cubicBezTo>
                <a:cubicBezTo>
                  <a:pt x="f328" y="f329"/>
                  <a:pt x="f330" y="f331"/>
                  <a:pt x="f332" y="f333"/>
                </a:cubicBezTo>
                <a:cubicBezTo>
                  <a:pt x="f334" y="f335"/>
                  <a:pt x="f336" y="f337"/>
                  <a:pt x="f338" y="f339"/>
                </a:cubicBezTo>
                <a:cubicBezTo>
                  <a:pt x="f340" y="f341"/>
                  <a:pt x="f342" y="f343"/>
                  <a:pt x="f344" y="f345"/>
                </a:cubicBezTo>
                <a:cubicBezTo>
                  <a:pt x="f346" y="f347"/>
                  <a:pt x="f348" y="f349"/>
                  <a:pt x="f350" y="f351"/>
                </a:cubicBezTo>
                <a:cubicBezTo>
                  <a:pt x="f352" y="f353"/>
                  <a:pt x="f354" y="f355"/>
                  <a:pt x="f356" y="f357"/>
                </a:cubicBezTo>
                <a:cubicBezTo>
                  <a:pt x="f358" y="f359"/>
                  <a:pt x="f360" y="f361"/>
                  <a:pt x="f362" y="f363"/>
                </a:cubicBezTo>
                <a:cubicBezTo>
                  <a:pt x="f364" y="f365"/>
                  <a:pt x="f366" y="f367"/>
                  <a:pt x="f368" y="f369"/>
                </a:cubicBezTo>
                <a:cubicBezTo>
                  <a:pt x="f370" y="f371"/>
                  <a:pt x="f372" y="f373"/>
                  <a:pt x="f374" y="f375"/>
                </a:cubicBezTo>
                <a:cubicBezTo>
                  <a:pt x="f376" y="f377"/>
                  <a:pt x="f378" y="f379"/>
                  <a:pt x="f380" y="f381"/>
                </a:cubicBezTo>
                <a:cubicBezTo>
                  <a:pt x="f382" y="f383"/>
                  <a:pt x="f384" y="f385"/>
                  <a:pt x="f386" y="f387"/>
                </a:cubicBezTo>
                <a:cubicBezTo>
                  <a:pt x="f388" y="f389"/>
                  <a:pt x="f390" y="f391"/>
                  <a:pt x="f392" y="f393"/>
                </a:cubicBezTo>
                <a:cubicBezTo>
                  <a:pt x="f394" y="f395"/>
                  <a:pt x="f396" y="f397"/>
                  <a:pt x="f398" y="f399"/>
                </a:cubicBezTo>
                <a:cubicBezTo>
                  <a:pt x="f400" y="f401"/>
                  <a:pt x="f402" y="f403"/>
                  <a:pt x="f404" y="f405"/>
                </a:cubicBezTo>
                <a:cubicBezTo>
                  <a:pt x="f406" y="f407"/>
                  <a:pt x="f408" y="f409"/>
                  <a:pt x="f410" y="f411"/>
                </a:cubicBezTo>
                <a:cubicBezTo>
                  <a:pt x="f412" y="f413"/>
                  <a:pt x="f414" y="f415"/>
                  <a:pt x="f416" y="f417"/>
                </a:cubicBezTo>
                <a:cubicBezTo>
                  <a:pt x="f418" y="f419"/>
                  <a:pt x="f420" y="f421"/>
                  <a:pt x="f422" y="f423"/>
                </a:cubicBezTo>
                <a:cubicBezTo>
                  <a:pt x="f424" y="f425"/>
                  <a:pt x="f426" y="f427"/>
                  <a:pt x="f428" y="f429"/>
                </a:cubicBezTo>
                <a:cubicBezTo>
                  <a:pt x="f430" y="f431"/>
                  <a:pt x="f432" y="f433"/>
                  <a:pt x="f434" y="f435"/>
                </a:cubicBezTo>
                <a:cubicBezTo>
                  <a:pt x="f436" y="f437"/>
                  <a:pt x="f438" y="f439"/>
                  <a:pt x="f440" y="f441"/>
                </a:cubicBezTo>
                <a:cubicBezTo>
                  <a:pt x="f442" y="f443"/>
                  <a:pt x="f444" y="f445"/>
                  <a:pt x="f446" y="f447"/>
                </a:cubicBezTo>
                <a:cubicBezTo>
                  <a:pt x="f448" y="f449"/>
                  <a:pt x="f450" y="f451"/>
                  <a:pt x="f452" y="f453"/>
                </a:cubicBezTo>
                <a:cubicBezTo>
                  <a:pt x="f454" y="f455"/>
                  <a:pt x="f456" y="f457"/>
                  <a:pt x="f458" y="f459"/>
                </a:cubicBezTo>
                <a:cubicBezTo>
                  <a:pt x="f460" y="f461"/>
                  <a:pt x="f462" y="f463"/>
                  <a:pt x="f140" y="f141"/>
                </a:cubicBezTo>
                <a:close/>
                <a:moveTo>
                  <a:pt x="f464" y="f465"/>
                </a:moveTo>
                <a:cubicBezTo>
                  <a:pt x="f466" y="f133"/>
                  <a:pt x="f467" y="f131"/>
                  <a:pt x="f468" y="f469"/>
                </a:cubicBezTo>
                <a:lnTo>
                  <a:pt x="f470" y="f469"/>
                </a:lnTo>
                <a:cubicBezTo>
                  <a:pt x="f471" y="f472"/>
                  <a:pt x="f473" y="f474"/>
                  <a:pt x="f475" y="f476"/>
                </a:cubicBezTo>
                <a:cubicBezTo>
                  <a:pt x="f477" y="f478"/>
                  <a:pt x="f479" y="f480"/>
                  <a:pt x="f464" y="f465"/>
                </a:cubicBezTo>
                <a:close/>
                <a:moveTo>
                  <a:pt x="f481" y="f482"/>
                </a:moveTo>
                <a:cubicBezTo>
                  <a:pt x="f479" y="f483"/>
                  <a:pt x="f477" y="f74"/>
                  <a:pt x="f484" y="f485"/>
                </a:cubicBezTo>
                <a:cubicBezTo>
                  <a:pt x="f486" y="f487"/>
                  <a:pt x="f488" y="f489"/>
                  <a:pt x="f490" y="f491"/>
                </a:cubicBezTo>
                <a:lnTo>
                  <a:pt x="f467" y="f491"/>
                </a:lnTo>
                <a:cubicBezTo>
                  <a:pt x="f492" y="f493"/>
                  <a:pt x="f494" y="f495"/>
                  <a:pt x="f481" y="f482"/>
                </a:cubicBezTo>
                <a:close/>
                <a:moveTo>
                  <a:pt x="f496" y="f497"/>
                </a:moveTo>
                <a:cubicBezTo>
                  <a:pt x="f498" y="f499"/>
                  <a:pt x="f500" y="f501"/>
                  <a:pt x="f502" y="f503"/>
                </a:cubicBezTo>
                <a:cubicBezTo>
                  <a:pt x="f504" y="f505"/>
                  <a:pt x="f506" y="f507"/>
                  <a:pt x="f508" y="f509"/>
                </a:cubicBezTo>
                <a:cubicBezTo>
                  <a:pt x="f510" y="f511"/>
                  <a:pt x="f512" y="f513"/>
                  <a:pt x="f514" y="f515"/>
                </a:cubicBezTo>
                <a:cubicBezTo>
                  <a:pt x="f516" y="f517"/>
                  <a:pt x="f518" y="f519"/>
                  <a:pt x="f520" y="f521"/>
                </a:cubicBezTo>
                <a:cubicBezTo>
                  <a:pt x="f522" y="f523"/>
                  <a:pt x="f524" y="f525"/>
                  <a:pt x="f526" y="f527"/>
                </a:cubicBezTo>
                <a:cubicBezTo>
                  <a:pt x="f528" y="f529"/>
                  <a:pt x="f530" y="f531"/>
                  <a:pt x="f532" y="f533"/>
                </a:cubicBezTo>
                <a:cubicBezTo>
                  <a:pt x="f534" y="f535"/>
                  <a:pt x="f536" y="f537"/>
                  <a:pt x="f538" y="f539"/>
                </a:cubicBezTo>
                <a:cubicBezTo>
                  <a:pt x="f540" y="f541"/>
                  <a:pt x="f542" y="f543"/>
                  <a:pt x="f544" y="f545"/>
                </a:cubicBezTo>
                <a:cubicBezTo>
                  <a:pt x="f546" y="f547"/>
                  <a:pt x="f548" y="f549"/>
                  <a:pt x="f550" y="f551"/>
                </a:cubicBezTo>
                <a:cubicBezTo>
                  <a:pt x="f552" y="f553"/>
                  <a:pt x="f554" y="f555"/>
                  <a:pt x="f556" y="f557"/>
                </a:cubicBezTo>
                <a:cubicBezTo>
                  <a:pt x="f558" y="f559"/>
                  <a:pt x="f560" y="f561"/>
                  <a:pt x="f562" y="f563"/>
                </a:cubicBezTo>
                <a:cubicBezTo>
                  <a:pt x="f564" y="f565"/>
                  <a:pt x="f566" y="f567"/>
                  <a:pt x="f568" y="f569"/>
                </a:cubicBezTo>
                <a:cubicBezTo>
                  <a:pt x="f570" y="f571"/>
                  <a:pt x="f572" y="f573"/>
                  <a:pt x="f574" y="f575"/>
                </a:cubicBezTo>
                <a:cubicBezTo>
                  <a:pt x="f576" y="f577"/>
                  <a:pt x="f578" y="f579"/>
                  <a:pt x="f580" y="f581"/>
                </a:cubicBezTo>
                <a:cubicBezTo>
                  <a:pt x="f582" y="f583"/>
                  <a:pt x="f584" y="f585"/>
                  <a:pt x="f586" y="f587"/>
                </a:cubicBezTo>
                <a:cubicBezTo>
                  <a:pt x="f588" y="f589"/>
                  <a:pt x="f590" y="f591"/>
                  <a:pt x="f592" y="f593"/>
                </a:cubicBezTo>
                <a:cubicBezTo>
                  <a:pt x="f594" y="f595"/>
                  <a:pt x="f596" y="f597"/>
                  <a:pt x="f598" y="f599"/>
                </a:cubicBezTo>
                <a:cubicBezTo>
                  <a:pt x="f600" y="f601"/>
                  <a:pt x="f602" y="f603"/>
                  <a:pt x="f604" y="f605"/>
                </a:cubicBezTo>
                <a:cubicBezTo>
                  <a:pt x="f606" y="f607"/>
                  <a:pt x="f608" y="f609"/>
                  <a:pt x="f610" y="f611"/>
                </a:cubicBezTo>
                <a:cubicBezTo>
                  <a:pt x="f612" y="f613"/>
                  <a:pt x="f614" y="f615"/>
                  <a:pt x="f616" y="f617"/>
                </a:cubicBezTo>
                <a:cubicBezTo>
                  <a:pt x="f618" y="f619"/>
                  <a:pt x="f620" y="f621"/>
                  <a:pt x="f622" y="f623"/>
                </a:cubicBezTo>
                <a:cubicBezTo>
                  <a:pt x="f624" y="f625"/>
                  <a:pt x="f626" y="f627"/>
                  <a:pt x="f628" y="f629"/>
                </a:cubicBezTo>
                <a:cubicBezTo>
                  <a:pt x="f630" y="f631"/>
                  <a:pt x="f632" y="f633"/>
                  <a:pt x="f634" y="f635"/>
                </a:cubicBezTo>
                <a:cubicBezTo>
                  <a:pt x="f636" y="f637"/>
                  <a:pt x="f638" y="f639"/>
                  <a:pt x="f640" y="f641"/>
                </a:cubicBezTo>
                <a:cubicBezTo>
                  <a:pt x="f642" y="f643"/>
                  <a:pt x="f644" y="f645"/>
                  <a:pt x="f646" y="f647"/>
                </a:cubicBezTo>
                <a:cubicBezTo>
                  <a:pt x="f648" y="f649"/>
                  <a:pt x="f650" y="f651"/>
                  <a:pt x="f652" y="f653"/>
                </a:cubicBezTo>
                <a:cubicBezTo>
                  <a:pt x="f654" y="f655"/>
                  <a:pt x="f656" y="f657"/>
                  <a:pt x="f658" y="f659"/>
                </a:cubicBezTo>
                <a:cubicBezTo>
                  <a:pt x="f660" y="f661"/>
                  <a:pt x="f662" y="f663"/>
                  <a:pt x="f664" y="f665"/>
                </a:cubicBezTo>
                <a:cubicBezTo>
                  <a:pt x="f666" y="f667"/>
                  <a:pt x="f668" y="f669"/>
                  <a:pt x="f670" y="f671"/>
                </a:cubicBezTo>
                <a:cubicBezTo>
                  <a:pt x="f672" y="f673"/>
                  <a:pt x="f674" y="f675"/>
                  <a:pt x="f676" y="f677"/>
                </a:cubicBezTo>
                <a:cubicBezTo>
                  <a:pt x="f678" y="f679"/>
                  <a:pt x="f680" y="f681"/>
                  <a:pt x="f682" y="f683"/>
                </a:cubicBezTo>
                <a:cubicBezTo>
                  <a:pt x="f684" y="f685"/>
                  <a:pt x="f686" y="f687"/>
                  <a:pt x="f688" y="f689"/>
                </a:cubicBezTo>
                <a:cubicBezTo>
                  <a:pt x="f690" y="f691"/>
                  <a:pt x="f692" y="f693"/>
                  <a:pt x="f694" y="f695"/>
                </a:cubicBezTo>
                <a:cubicBezTo>
                  <a:pt x="f696" y="f697"/>
                  <a:pt x="f698" y="f699"/>
                  <a:pt x="f700" y="f701"/>
                </a:cubicBezTo>
                <a:cubicBezTo>
                  <a:pt x="f702" y="f703"/>
                  <a:pt x="f704" y="f705"/>
                  <a:pt x="f496" y="f497"/>
                </a:cubicBezTo>
                <a:close/>
                <a:moveTo>
                  <a:pt x="f706" y="f707"/>
                </a:moveTo>
                <a:lnTo>
                  <a:pt x="f706" y="f469"/>
                </a:lnTo>
                <a:lnTo>
                  <a:pt x="f708" y="f469"/>
                </a:lnTo>
                <a:cubicBezTo>
                  <a:pt x="f709" y="f710"/>
                  <a:pt x="f711" y="f712"/>
                  <a:pt x="f713" y="f714"/>
                </a:cubicBezTo>
                <a:cubicBezTo>
                  <a:pt x="f715" y="f716"/>
                  <a:pt x="f717" y="f718"/>
                  <a:pt x="f706" y="f707"/>
                </a:cubicBezTo>
                <a:close/>
                <a:moveTo>
                  <a:pt x="f719" y="f720"/>
                </a:moveTo>
                <a:cubicBezTo>
                  <a:pt x="f721" y="f722"/>
                  <a:pt x="f723" y="f724"/>
                  <a:pt x="f725" y="f726"/>
                </a:cubicBezTo>
                <a:cubicBezTo>
                  <a:pt x="f727" y="f728"/>
                  <a:pt x="f729" y="f730"/>
                  <a:pt x="f719" y="f731"/>
                </a:cubicBezTo>
                <a:lnTo>
                  <a:pt x="f719" y="f720"/>
                </a:lnTo>
                <a:close/>
                <a:moveTo>
                  <a:pt x="f732" y="f733"/>
                </a:moveTo>
                <a:cubicBezTo>
                  <a:pt x="f734" y="f735"/>
                  <a:pt x="f736" y="f737"/>
                  <a:pt x="f719" y="f738"/>
                </a:cubicBezTo>
                <a:lnTo>
                  <a:pt x="f719" y="f739"/>
                </a:lnTo>
                <a:lnTo>
                  <a:pt x="f740" y="f739"/>
                </a:lnTo>
                <a:cubicBezTo>
                  <a:pt x="f741" y="f742"/>
                  <a:pt x="f743" y="f744"/>
                  <a:pt x="f732" y="f733"/>
                </a:cubicBezTo>
                <a:close/>
                <a:moveTo>
                  <a:pt x="f719" y="f469"/>
                </a:moveTo>
                <a:lnTo>
                  <a:pt x="f719" y="f707"/>
                </a:lnTo>
                <a:cubicBezTo>
                  <a:pt x="f745" y="f746"/>
                  <a:pt x="f747" y="f748"/>
                  <a:pt x="f732" y="f749"/>
                </a:cubicBezTo>
                <a:cubicBezTo>
                  <a:pt x="f750" y="f712"/>
                  <a:pt x="f751" y="f710"/>
                  <a:pt x="f752" y="f469"/>
                </a:cubicBezTo>
                <a:lnTo>
                  <a:pt x="f719" y="f469"/>
                </a:lnTo>
                <a:close/>
                <a:moveTo>
                  <a:pt x="f719" y="f753"/>
                </a:moveTo>
                <a:lnTo>
                  <a:pt x="f719" y="f754"/>
                </a:lnTo>
                <a:cubicBezTo>
                  <a:pt x="f755" y="f756"/>
                  <a:pt x="f757" y="f758"/>
                  <a:pt x="f725" y="f759"/>
                </a:cubicBezTo>
                <a:cubicBezTo>
                  <a:pt x="f760" y="f761"/>
                  <a:pt x="f762" y="f763"/>
                  <a:pt x="f719" y="f753"/>
                </a:cubicBezTo>
                <a:close/>
                <a:moveTo>
                  <a:pt x="f706" y="f739"/>
                </a:moveTo>
                <a:lnTo>
                  <a:pt x="f706" y="f738"/>
                </a:lnTo>
                <a:cubicBezTo>
                  <a:pt x="f717" y="f764"/>
                  <a:pt x="f715" y="f765"/>
                  <a:pt x="f766" y="f767"/>
                </a:cubicBezTo>
                <a:cubicBezTo>
                  <a:pt x="f768" y="f769"/>
                  <a:pt x="f770" y="f771"/>
                  <a:pt x="f772" y="f739"/>
                </a:cubicBezTo>
                <a:lnTo>
                  <a:pt x="f706" y="f739"/>
                </a:lnTo>
                <a:close/>
                <a:moveTo>
                  <a:pt x="f706" y="f720"/>
                </a:moveTo>
                <a:lnTo>
                  <a:pt x="f706" y="f773"/>
                </a:lnTo>
                <a:cubicBezTo>
                  <a:pt x="f774" y="f775"/>
                  <a:pt x="f776" y="f777"/>
                  <a:pt x="f778" y="f779"/>
                </a:cubicBezTo>
                <a:cubicBezTo>
                  <a:pt x="f780" y="f781"/>
                  <a:pt x="f782" y="f783"/>
                  <a:pt x="f706" y="f720"/>
                </a:cubicBezTo>
                <a:close/>
                <a:moveTo>
                  <a:pt x="f706" y="f753"/>
                </a:moveTo>
                <a:cubicBezTo>
                  <a:pt x="f784" y="f785"/>
                  <a:pt x="f780" y="f786"/>
                  <a:pt x="f787" y="f788"/>
                </a:cubicBezTo>
                <a:cubicBezTo>
                  <a:pt x="f789" y="f758"/>
                  <a:pt x="f790" y="f791"/>
                  <a:pt x="f706" y="f792"/>
                </a:cubicBezTo>
                <a:lnTo>
                  <a:pt x="f706" y="f753"/>
                </a:lnTo>
                <a:close/>
                <a:moveTo>
                  <a:pt x="f793" y="f739"/>
                </a:moveTo>
                <a:cubicBezTo>
                  <a:pt x="f794" y="f795"/>
                  <a:pt x="f796" y="f797"/>
                  <a:pt x="f121" y="f798"/>
                </a:cubicBezTo>
                <a:cubicBezTo>
                  <a:pt x="f138" y="f799"/>
                  <a:pt x="f136" y="f800"/>
                  <a:pt x="f801" y="f802"/>
                </a:cubicBezTo>
                <a:cubicBezTo>
                  <a:pt x="f803" y="f804"/>
                  <a:pt x="f805" y="f806"/>
                  <a:pt x="f807" y="f739"/>
                </a:cubicBezTo>
                <a:lnTo>
                  <a:pt x="f793" y="f739"/>
                </a:lnTo>
                <a:close/>
                <a:moveTo>
                  <a:pt x="f808" y="f809"/>
                </a:moveTo>
                <a:cubicBezTo>
                  <a:pt x="f810" y="f811"/>
                  <a:pt x="f812" y="f813"/>
                  <a:pt x="f814" y="f815"/>
                </a:cubicBezTo>
                <a:cubicBezTo>
                  <a:pt x="f816" y="f817"/>
                  <a:pt x="f818" y="f819"/>
                  <a:pt x="f820" y="f821"/>
                </a:cubicBezTo>
                <a:cubicBezTo>
                  <a:pt x="f822" y="f823"/>
                  <a:pt x="f824" y="f825"/>
                  <a:pt x="f826" y="f647"/>
                </a:cubicBezTo>
                <a:cubicBezTo>
                  <a:pt x="f827" y="f828"/>
                  <a:pt x="f829" y="f830"/>
                  <a:pt x="f831" y="f832"/>
                </a:cubicBezTo>
                <a:cubicBezTo>
                  <a:pt x="f833" y="f834"/>
                  <a:pt x="f835" y="f836"/>
                  <a:pt x="f837" y="f635"/>
                </a:cubicBezTo>
                <a:cubicBezTo>
                  <a:pt x="f838" y="f839"/>
                  <a:pt x="f840" y="f841"/>
                  <a:pt x="f842" y="f843"/>
                </a:cubicBezTo>
                <a:cubicBezTo>
                  <a:pt x="f844" y="f845"/>
                  <a:pt x="f846" y="f847"/>
                  <a:pt x="f848" y="f849"/>
                </a:cubicBezTo>
                <a:cubicBezTo>
                  <a:pt x="f850" y="f851"/>
                  <a:pt x="f852" y="f853"/>
                  <a:pt x="f854" y="f855"/>
                </a:cubicBezTo>
                <a:cubicBezTo>
                  <a:pt x="f856" y="f857"/>
                  <a:pt x="f858" y="f859"/>
                  <a:pt x="f860" y="f861"/>
                </a:cubicBezTo>
                <a:cubicBezTo>
                  <a:pt x="f862" y="f863"/>
                  <a:pt x="f864" y="f865"/>
                  <a:pt x="f866" y="f867"/>
                </a:cubicBezTo>
                <a:cubicBezTo>
                  <a:pt x="f868" y="f869"/>
                  <a:pt x="f870" y="f871"/>
                  <a:pt x="f872" y="f873"/>
                </a:cubicBezTo>
                <a:cubicBezTo>
                  <a:pt x="f874" y="f875"/>
                  <a:pt x="f876" y="f877"/>
                  <a:pt x="f878" y="f879"/>
                </a:cubicBezTo>
                <a:cubicBezTo>
                  <a:pt x="f880" y="f881"/>
                  <a:pt x="f882" y="f883"/>
                  <a:pt x="f884" y="f885"/>
                </a:cubicBezTo>
                <a:cubicBezTo>
                  <a:pt x="f886" y="f887"/>
                  <a:pt x="f888" y="f889"/>
                  <a:pt x="f890" y="f891"/>
                </a:cubicBezTo>
                <a:cubicBezTo>
                  <a:pt x="f892" y="f893"/>
                  <a:pt x="f894" y="f895"/>
                  <a:pt x="f896" y="f897"/>
                </a:cubicBezTo>
                <a:cubicBezTo>
                  <a:pt x="f898" y="f899"/>
                  <a:pt x="f900" y="f901"/>
                  <a:pt x="f902" y="f903"/>
                </a:cubicBezTo>
                <a:cubicBezTo>
                  <a:pt x="f904" y="f905"/>
                  <a:pt x="f906" y="f565"/>
                  <a:pt x="f907" y="f908"/>
                </a:cubicBezTo>
                <a:cubicBezTo>
                  <a:pt x="f909" y="f910"/>
                  <a:pt x="f911" y="f559"/>
                  <a:pt x="f912" y="f913"/>
                </a:cubicBezTo>
                <a:cubicBezTo>
                  <a:pt x="f914" y="f915"/>
                  <a:pt x="f916" y="f917"/>
                  <a:pt x="f918" y="f919"/>
                </a:cubicBezTo>
                <a:cubicBezTo>
                  <a:pt x="f920" y="f921"/>
                  <a:pt x="f922" y="f923"/>
                  <a:pt x="f924" y="f925"/>
                </a:cubicBezTo>
                <a:cubicBezTo>
                  <a:pt x="f926" y="f927"/>
                  <a:pt x="f928" y="f929"/>
                  <a:pt x="f930" y="f931"/>
                </a:cubicBezTo>
                <a:cubicBezTo>
                  <a:pt x="f932" y="f933"/>
                  <a:pt x="f934" y="f935"/>
                  <a:pt x="f936" y="f937"/>
                </a:cubicBezTo>
                <a:cubicBezTo>
                  <a:pt x="f938" y="f939"/>
                  <a:pt x="f940" y="f941"/>
                  <a:pt x="f942" y="f943"/>
                </a:cubicBezTo>
                <a:cubicBezTo>
                  <a:pt x="f944" y="f945"/>
                  <a:pt x="f946" y="f523"/>
                  <a:pt x="f947" y="f948"/>
                </a:cubicBezTo>
                <a:cubicBezTo>
                  <a:pt x="f949" y="f950"/>
                  <a:pt x="f951" y="f952"/>
                  <a:pt x="f953" y="f954"/>
                </a:cubicBezTo>
                <a:cubicBezTo>
                  <a:pt x="f955" y="f956"/>
                  <a:pt x="f957" y="f958"/>
                  <a:pt x="f959" y="f509"/>
                </a:cubicBezTo>
                <a:cubicBezTo>
                  <a:pt x="f960" y="f961"/>
                  <a:pt x="f962" y="f963"/>
                  <a:pt x="f964" y="f965"/>
                </a:cubicBezTo>
                <a:cubicBezTo>
                  <a:pt x="f966" y="f967"/>
                  <a:pt x="f968" y="f969"/>
                  <a:pt x="f970" y="f971"/>
                </a:cubicBezTo>
                <a:cubicBezTo>
                  <a:pt x="f972" y="f973"/>
                  <a:pt x="f974" y="f975"/>
                  <a:pt x="f976" y="f977"/>
                </a:cubicBezTo>
                <a:cubicBezTo>
                  <a:pt x="f978" y="f979"/>
                  <a:pt x="f980" y="f697"/>
                  <a:pt x="f981" y="f982"/>
                </a:cubicBezTo>
                <a:cubicBezTo>
                  <a:pt x="f983" y="f984"/>
                  <a:pt x="f985" y="f986"/>
                  <a:pt x="f987" y="f988"/>
                </a:cubicBezTo>
                <a:cubicBezTo>
                  <a:pt x="f989" y="f990"/>
                  <a:pt x="f991" y="f992"/>
                  <a:pt x="f993" y="f994"/>
                </a:cubicBezTo>
                <a:cubicBezTo>
                  <a:pt x="f995" y="f996"/>
                  <a:pt x="f997" y="f998"/>
                  <a:pt x="f999" y="f1000"/>
                </a:cubicBezTo>
                <a:cubicBezTo>
                  <a:pt x="f1001" y="f1002"/>
                  <a:pt x="f1003" y="f673"/>
                  <a:pt x="f1004" y="f671"/>
                </a:cubicBezTo>
                <a:cubicBezTo>
                  <a:pt x="f1005" y="f1006"/>
                  <a:pt x="f1007" y="f1008"/>
                  <a:pt x="f808" y="f809"/>
                </a:cubicBezTo>
                <a:close/>
                <a:moveTo>
                  <a:pt x="f1009" y="f459"/>
                </a:moveTo>
                <a:cubicBezTo>
                  <a:pt x="f1010" y="f1011"/>
                  <a:pt x="f1012" y="f1013"/>
                  <a:pt x="f1014" y="f1015"/>
                </a:cubicBezTo>
                <a:cubicBezTo>
                  <a:pt x="f1016" y="f1017"/>
                  <a:pt x="f1018" y="f443"/>
                  <a:pt x="f1019" y="f441"/>
                </a:cubicBezTo>
                <a:cubicBezTo>
                  <a:pt x="f1020" y="f1021"/>
                  <a:pt x="f1022" y="f1023"/>
                  <a:pt x="f1024" y="f1025"/>
                </a:cubicBezTo>
                <a:cubicBezTo>
                  <a:pt x="f1026" y="f1027"/>
                  <a:pt x="f1028" y="f1029"/>
                  <a:pt x="f1030" y="f1031"/>
                </a:cubicBezTo>
                <a:cubicBezTo>
                  <a:pt x="f1032" y="f1033"/>
                  <a:pt x="f1034" y="f1035"/>
                  <a:pt x="f1036" y="f1037"/>
                </a:cubicBezTo>
                <a:cubicBezTo>
                  <a:pt x="f1038" y="f1039"/>
                  <a:pt x="f1040" y="f1041"/>
                  <a:pt x="f1042" y="f1043"/>
                </a:cubicBezTo>
                <a:cubicBezTo>
                  <a:pt x="f1044" y="f1045"/>
                  <a:pt x="f966" y="f1046"/>
                  <a:pt x="f1047" y="f1048"/>
                </a:cubicBezTo>
                <a:cubicBezTo>
                  <a:pt x="f1049" y="f1050"/>
                  <a:pt x="f1051" y="f1052"/>
                  <a:pt x="f1053" y="f1054"/>
                </a:cubicBezTo>
                <a:cubicBezTo>
                  <a:pt x="f1055" y="f1056"/>
                  <a:pt x="f1057" y="f1058"/>
                  <a:pt x="f1059" y="f1060"/>
                </a:cubicBezTo>
                <a:cubicBezTo>
                  <a:pt x="f1061" y="f1062"/>
                  <a:pt x="f1063" y="f1064"/>
                  <a:pt x="f1065" y="f1066"/>
                </a:cubicBezTo>
                <a:cubicBezTo>
                  <a:pt x="f1067" y="f393"/>
                  <a:pt x="f1068" y="f1069"/>
                  <a:pt x="f1070" y="f1071"/>
                </a:cubicBezTo>
                <a:cubicBezTo>
                  <a:pt x="f1072" y="f1073"/>
                  <a:pt x="f1074" y="f385"/>
                  <a:pt x="f1075" y="f1076"/>
                </a:cubicBezTo>
                <a:cubicBezTo>
                  <a:pt x="f1077" y="f1078"/>
                  <a:pt x="f1079" y="f1080"/>
                  <a:pt x="f1081" y="f1082"/>
                </a:cubicBezTo>
                <a:cubicBezTo>
                  <a:pt x="f1083" y="f1084"/>
                  <a:pt x="f1085" y="f1086"/>
                  <a:pt x="f1087" y="f1088"/>
                </a:cubicBezTo>
                <a:cubicBezTo>
                  <a:pt x="f1089" y="f1090"/>
                  <a:pt x="f1091" y="f1092"/>
                  <a:pt x="f1093" y="f1094"/>
                </a:cubicBezTo>
                <a:cubicBezTo>
                  <a:pt x="f1095" y="f1096"/>
                  <a:pt x="f1097" y="f1098"/>
                  <a:pt x="f1099" y="f1100"/>
                </a:cubicBezTo>
                <a:cubicBezTo>
                  <a:pt x="f1101" y="f1102"/>
                  <a:pt x="f1103" y="f1104"/>
                  <a:pt x="f1105" y="f1106"/>
                </a:cubicBezTo>
                <a:cubicBezTo>
                  <a:pt x="f1107" y="f1108"/>
                  <a:pt x="f1109" y="f1110"/>
                  <a:pt x="f1111" y="f1112"/>
                </a:cubicBezTo>
                <a:cubicBezTo>
                  <a:pt x="f1113" y="f1114"/>
                  <a:pt x="f1115" y="f1116"/>
                  <a:pt x="f1117" y="f1118"/>
                </a:cubicBezTo>
                <a:cubicBezTo>
                  <a:pt x="f1119" y="f1120"/>
                  <a:pt x="f1121" y="f1122"/>
                  <a:pt x="f1123" y="f1124"/>
                </a:cubicBezTo>
                <a:cubicBezTo>
                  <a:pt x="f1125" y="f1126"/>
                  <a:pt x="f1127" y="f1128"/>
                  <a:pt x="f1129" y="f1130"/>
                </a:cubicBezTo>
                <a:cubicBezTo>
                  <a:pt x="f1131" y="f1132"/>
                  <a:pt x="f1133" y="f1134"/>
                  <a:pt x="f1135" y="f1136"/>
                </a:cubicBezTo>
                <a:cubicBezTo>
                  <a:pt x="f1137" y="f1138"/>
                  <a:pt x="f1139" y="f1140"/>
                  <a:pt x="f1141" y="f1142"/>
                </a:cubicBezTo>
                <a:cubicBezTo>
                  <a:pt x="f1143" y="f1144"/>
                  <a:pt x="f1145" y="f1146"/>
                  <a:pt x="f1147" y="f1148"/>
                </a:cubicBezTo>
                <a:cubicBezTo>
                  <a:pt x="f1149" y="f1150"/>
                  <a:pt x="f1151" y="f1152"/>
                  <a:pt x="f1153" y="f1154"/>
                </a:cubicBezTo>
                <a:cubicBezTo>
                  <a:pt x="f1155" y="f1156"/>
                  <a:pt x="f1157" y="f1158"/>
                  <a:pt x="f1159" y="f1160"/>
                </a:cubicBezTo>
                <a:cubicBezTo>
                  <a:pt x="f1161" y="f1162"/>
                  <a:pt x="f1163" y="f1164"/>
                  <a:pt x="f1165" y="f1166"/>
                </a:cubicBezTo>
                <a:cubicBezTo>
                  <a:pt x="f1167" y="f1168"/>
                  <a:pt x="f1169" y="f1170"/>
                  <a:pt x="f1171" y="f1172"/>
                </a:cubicBezTo>
                <a:cubicBezTo>
                  <a:pt x="f1173" y="f1174"/>
                  <a:pt x="f1175" y="f1176"/>
                  <a:pt x="f768" y="f1177"/>
                </a:cubicBezTo>
                <a:cubicBezTo>
                  <a:pt x="f1178" y="f1179"/>
                  <a:pt x="f1180" y="f1181"/>
                  <a:pt x="f1182" y="f1183"/>
                </a:cubicBezTo>
                <a:cubicBezTo>
                  <a:pt x="f1184" y="f1185"/>
                  <a:pt x="f1186" y="f1187"/>
                  <a:pt x="f1188" y="f1189"/>
                </a:cubicBezTo>
                <a:cubicBezTo>
                  <a:pt x="f1190" y="f1191"/>
                  <a:pt x="f1192" y="f1193"/>
                  <a:pt x="f1194" y="f1195"/>
                </a:cubicBezTo>
                <a:cubicBezTo>
                  <a:pt x="f1196" y="f1197"/>
                  <a:pt x="f1198" y="f1199"/>
                  <a:pt x="f1200" y="f1201"/>
                </a:cubicBezTo>
                <a:cubicBezTo>
                  <a:pt x="f1202" y="f1203"/>
                  <a:pt x="f1204" y="f1205"/>
                  <a:pt x="f1206" y="f1207"/>
                </a:cubicBezTo>
                <a:cubicBezTo>
                  <a:pt x="f1208" y="f1209"/>
                  <a:pt x="f1210" y="f1211"/>
                  <a:pt x="f1009" y="f459"/>
                </a:cubicBezTo>
                <a:close/>
              </a:path>
            </a:pathLst>
          </a:custGeom>
          <a:solidFill>
            <a:srgbClr val="191919"/>
          </a:solidFill>
          <a:ln w="12700" cap="flat">
            <a:solidFill>
              <a:schemeClr val="bg1"/>
            </a:solidFill>
            <a:prstDash val="solid"/>
          </a:ln>
        </p:spPr>
        <p:txBody>
          <a:bodyPr vert="horz" wrap="square" lIns="60963" tIns="30467" rIns="60963" bIns="30467"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191919"/>
              </a:solidFill>
              <a:uFillTx/>
              <a:latin typeface="Calibri"/>
              <a:ea typeface="Calibri"/>
              <a:cs typeface="Calibri"/>
            </a:endParaRPr>
          </a:p>
        </p:txBody>
      </p:sp>
      <p:pic>
        <p:nvPicPr>
          <p:cNvPr id="31" name="Picture 30">
            <a:extLst>
              <a:ext uri="{FF2B5EF4-FFF2-40B4-BE49-F238E27FC236}">
                <a16:creationId xmlns:a16="http://schemas.microsoft.com/office/drawing/2014/main" id="{B5CD4363-8178-4B92-90B6-3F9A0C7F2DF7}"/>
              </a:ext>
            </a:extLst>
          </p:cNvPr>
          <p:cNvPicPr>
            <a:picLocks noChangeAspect="1"/>
          </p:cNvPicPr>
          <p:nvPr/>
        </p:nvPicPr>
        <p:blipFill rotWithShape="1">
          <a:blip r:embed="rId7">
            <a:extLst>
              <a:ext uri="{28A0092B-C50C-407E-A947-70E740481C1C}">
                <a14:useLocalDpi xmlns:a14="http://schemas.microsoft.com/office/drawing/2010/main" val="0"/>
              </a:ext>
            </a:extLst>
          </a:blip>
          <a:srcRect l="49607" t="7032" r="29700" b="77171"/>
          <a:stretch/>
        </p:blipFill>
        <p:spPr>
          <a:xfrm>
            <a:off x="-401673" y="4825479"/>
            <a:ext cx="2160000" cy="2198556"/>
          </a:xfrm>
          <a:prstGeom prst="rect">
            <a:avLst/>
          </a:prstGeom>
        </p:spPr>
      </p:pic>
      <p:pic>
        <p:nvPicPr>
          <p:cNvPr id="39" name="Picture 38">
            <a:extLst>
              <a:ext uri="{FF2B5EF4-FFF2-40B4-BE49-F238E27FC236}">
                <a16:creationId xmlns:a16="http://schemas.microsoft.com/office/drawing/2014/main" id="{80774721-719D-45FD-B2FE-4753F5AAF0D0}"/>
              </a:ext>
            </a:extLst>
          </p:cNvPr>
          <p:cNvPicPr>
            <a:picLocks noChangeAspect="1"/>
          </p:cNvPicPr>
          <p:nvPr/>
        </p:nvPicPr>
        <p:blipFill rotWithShape="1">
          <a:blip r:embed="rId7">
            <a:extLst>
              <a:ext uri="{28A0092B-C50C-407E-A947-70E740481C1C}">
                <a14:useLocalDpi xmlns:a14="http://schemas.microsoft.com/office/drawing/2010/main" val="0"/>
              </a:ext>
            </a:extLst>
          </a:blip>
          <a:srcRect l="70695" t="7032" r="8367" b="77171"/>
          <a:stretch/>
        </p:blipFill>
        <p:spPr>
          <a:xfrm>
            <a:off x="10375917" y="4783369"/>
            <a:ext cx="2176029" cy="218898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7DD907-9EAD-4528-9834-867DECC7B669}"/>
              </a:ext>
            </a:extLst>
          </p:cNvPr>
          <p:cNvSpPr/>
          <p:nvPr/>
        </p:nvSpPr>
        <p:spPr>
          <a:xfrm>
            <a:off x="-1" y="0"/>
            <a:ext cx="12192001" cy="6858000"/>
          </a:xfrm>
          <a:prstGeom prst="rect">
            <a:avLst/>
          </a:prstGeom>
          <a:solidFill>
            <a:srgbClr val="F86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Google Shape;133;p15">
            <a:extLst>
              <a:ext uri="{FF2B5EF4-FFF2-40B4-BE49-F238E27FC236}">
                <a16:creationId xmlns:a16="http://schemas.microsoft.com/office/drawing/2014/main" id="{67D91CA3-0427-4E70-8E59-C9EC97BC66DA}"/>
              </a:ext>
            </a:extLst>
          </p:cNvPr>
          <p:cNvSpPr txBox="1"/>
          <p:nvPr/>
        </p:nvSpPr>
        <p:spPr>
          <a:xfrm>
            <a:off x="1076074" y="1344505"/>
            <a:ext cx="4617601" cy="738664"/>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a:solidFill>
                  <a:srgbClr val="FFFFFF"/>
                </a:solidFill>
                <a:latin typeface="Segoe UI Black" panose="020B0A02040204020203" pitchFamily="34" charset="0"/>
                <a:ea typeface="Segoe UI Black" panose="020B0A02040204020203" pitchFamily="34" charset="0"/>
                <a:cs typeface="Arial"/>
              </a:rPr>
              <a:t>Agenda</a:t>
            </a:r>
            <a:endParaRPr lang="en-US" sz="933" b="0" i="0" u="none" strike="noStrike" kern="1200" cap="none" spc="0" baseline="0">
              <a:solidFill>
                <a:srgbClr val="FFFFFF"/>
              </a:solidFill>
              <a:uFillTx/>
              <a:latin typeface="Segoe UI Black" panose="020B0A02040204020203" pitchFamily="34" charset="0"/>
              <a:ea typeface="Segoe UI Black" panose="020B0A02040204020203" pitchFamily="34" charset="0"/>
              <a:cs typeface="Arial"/>
            </a:endParaRPr>
          </a:p>
        </p:txBody>
      </p:sp>
      <p:grpSp>
        <p:nvGrpSpPr>
          <p:cNvPr id="4" name="Google Shape;89;p13">
            <a:extLst>
              <a:ext uri="{FF2B5EF4-FFF2-40B4-BE49-F238E27FC236}">
                <a16:creationId xmlns:a16="http://schemas.microsoft.com/office/drawing/2014/main" id="{8583A36E-85BE-41AD-BAE1-59FFFE4FCA4F}"/>
              </a:ext>
            </a:extLst>
          </p:cNvPr>
          <p:cNvGrpSpPr/>
          <p:nvPr/>
        </p:nvGrpSpPr>
        <p:grpSpPr>
          <a:xfrm>
            <a:off x="1024000" y="2557544"/>
            <a:ext cx="5403939" cy="595310"/>
            <a:chOff x="687125" y="2321122"/>
            <a:chExt cx="5403939" cy="595310"/>
          </a:xfrm>
        </p:grpSpPr>
        <p:sp>
          <p:nvSpPr>
            <p:cNvPr id="5" name="Google Shape;90;p13">
              <a:extLst>
                <a:ext uri="{FF2B5EF4-FFF2-40B4-BE49-F238E27FC236}">
                  <a16:creationId xmlns:a16="http://schemas.microsoft.com/office/drawing/2014/main" id="{6886FF90-FC13-49D5-93CA-291E182ED21E}"/>
                </a:ext>
              </a:extLst>
            </p:cNvPr>
            <p:cNvSpPr/>
            <p:nvPr/>
          </p:nvSpPr>
          <p:spPr>
            <a:xfrm>
              <a:off x="687125" y="2321122"/>
              <a:ext cx="592659" cy="595310"/>
            </a:xfrm>
            <a:custGeom>
              <a:avLst/>
              <a:gdLst>
                <a:gd name="f0" fmla="val w"/>
                <a:gd name="f1" fmla="val h"/>
                <a:gd name="f2" fmla="val 0"/>
                <a:gd name="f3" fmla="val 6321665"/>
                <a:gd name="f4" fmla="val 6350000"/>
                <a:gd name="f5" fmla="val 3160833"/>
                <a:gd name="f6" fmla="val 4908795"/>
                <a:gd name="f7" fmla="val 7817"/>
                <a:gd name="f8" fmla="val 6321666"/>
                <a:gd name="f9" fmla="val 1427021"/>
                <a:gd name="f10" fmla="val 3175000"/>
                <a:gd name="f11" fmla="val 4922979"/>
                <a:gd name="f12" fmla="val 6342183"/>
                <a:gd name="f13" fmla="val 1412871"/>
                <a:gd name="f14" fmla="*/ f0 1 6321665"/>
                <a:gd name="f15" fmla="*/ f1 1 6350000"/>
                <a:gd name="f16" fmla="+- f4 0 f2"/>
                <a:gd name="f17" fmla="+- f3 0 f2"/>
                <a:gd name="f18" fmla="*/ f17 1 6321665"/>
                <a:gd name="f19" fmla="*/ f16 1 6350000"/>
                <a:gd name="f20" fmla="*/ f2 1 f18"/>
                <a:gd name="f21" fmla="*/ f3 1 f18"/>
                <a:gd name="f22" fmla="*/ f2 1 f19"/>
                <a:gd name="f23" fmla="*/ f4 1 f19"/>
                <a:gd name="f24" fmla="*/ f20 f14 1"/>
                <a:gd name="f25" fmla="*/ f21 f14 1"/>
                <a:gd name="f26" fmla="*/ f23 f15 1"/>
                <a:gd name="f27" fmla="*/ f22 f15 1"/>
              </a:gdLst>
              <a:ahLst/>
              <a:cxnLst>
                <a:cxn ang="3cd4">
                  <a:pos x="hc" y="t"/>
                </a:cxn>
                <a:cxn ang="0">
                  <a:pos x="r" y="vc"/>
                </a:cxn>
                <a:cxn ang="cd4">
                  <a:pos x="hc" y="b"/>
                </a:cxn>
                <a:cxn ang="cd2">
                  <a:pos x="l" y="vc"/>
                </a:cxn>
              </a:cxnLst>
              <a:rect l="f24" t="f27" r="f25" b="f26"/>
              <a:pathLst>
                <a:path w="6321665" h="6350000">
                  <a:moveTo>
                    <a:pt x="f5" y="f2"/>
                  </a:moveTo>
                  <a:lnTo>
                    <a:pt x="f5" y="f2"/>
                  </a:lnTo>
                  <a:cubicBezTo>
                    <a:pt x="f6" y="f7"/>
                    <a:pt x="f8" y="f9"/>
                    <a:pt x="f8" y="f10"/>
                  </a:cubicBezTo>
                  <a:cubicBezTo>
                    <a:pt x="f8" y="f11"/>
                    <a:pt x="f6" y="f12"/>
                    <a:pt x="f5" y="f4"/>
                  </a:cubicBezTo>
                  <a:cubicBezTo>
                    <a:pt x="f13" y="f12"/>
                    <a:pt x="f2" y="f11"/>
                    <a:pt x="f2" y="f10"/>
                  </a:cubicBezTo>
                  <a:cubicBezTo>
                    <a:pt x="f2" y="f9"/>
                    <a:pt x="f13" y="f7"/>
                    <a:pt x="f5" y="f2"/>
                  </a:cubicBezTo>
                  <a:close/>
                </a:path>
              </a:pathLst>
            </a:custGeom>
            <a:solidFill>
              <a:srgbClr val="FFFFFF"/>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933" b="0" i="0" u="none" strike="noStrike" kern="1200" cap="none" spc="0" baseline="0">
                <a:solidFill>
                  <a:srgbClr val="191919"/>
                </a:solidFill>
                <a:uFillTx/>
                <a:latin typeface="Arial"/>
                <a:ea typeface="Arial"/>
                <a:cs typeface="Arial"/>
              </a:endParaRPr>
            </a:p>
          </p:txBody>
        </p:sp>
        <p:sp>
          <p:nvSpPr>
            <p:cNvPr id="6" name="Google Shape;91;p13">
              <a:extLst>
                <a:ext uri="{FF2B5EF4-FFF2-40B4-BE49-F238E27FC236}">
                  <a16:creationId xmlns:a16="http://schemas.microsoft.com/office/drawing/2014/main" id="{F44BD524-9BE6-41C2-9DD5-45391996DAE5}"/>
                </a:ext>
              </a:extLst>
            </p:cNvPr>
            <p:cNvSpPr txBox="1"/>
            <p:nvPr/>
          </p:nvSpPr>
          <p:spPr>
            <a:xfrm>
              <a:off x="801873" y="2385404"/>
              <a:ext cx="362550" cy="41126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F86247"/>
                  </a:solidFill>
                  <a:uFillTx/>
                  <a:latin typeface="Rubik"/>
                  <a:ea typeface="Rubik"/>
                  <a:cs typeface="Rubik"/>
                </a:rPr>
                <a:t>1</a:t>
              </a:r>
              <a:endParaRPr lang="en-US" sz="933" b="0" i="0" u="none" strike="noStrike" kern="1200" cap="none" spc="0" baseline="0">
                <a:solidFill>
                  <a:srgbClr val="F86247"/>
                </a:solidFill>
                <a:uFillTx/>
                <a:latin typeface="Arial"/>
                <a:ea typeface="Arial"/>
                <a:cs typeface="Arial"/>
              </a:endParaRPr>
            </a:p>
          </p:txBody>
        </p:sp>
        <p:sp>
          <p:nvSpPr>
            <p:cNvPr id="7" name="Google Shape;92;p13">
              <a:extLst>
                <a:ext uri="{FF2B5EF4-FFF2-40B4-BE49-F238E27FC236}">
                  <a16:creationId xmlns:a16="http://schemas.microsoft.com/office/drawing/2014/main" id="{879AA35B-1149-417E-BA3E-ACC724146BE1}"/>
                </a:ext>
              </a:extLst>
            </p:cNvPr>
            <p:cNvSpPr txBox="1"/>
            <p:nvPr/>
          </p:nvSpPr>
          <p:spPr>
            <a:xfrm>
              <a:off x="1483970" y="2398846"/>
              <a:ext cx="4607094" cy="400687"/>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chemeClr val="bg1"/>
                  </a:solidFill>
                  <a:uFillTx/>
                  <a:latin typeface="Century Gothic" panose="020B0502020202020204" pitchFamily="34" charset="0"/>
                  <a:ea typeface="Arial"/>
                  <a:cs typeface="Rubik"/>
                </a:rPr>
                <a:t>Living with Diabetes </a:t>
              </a:r>
              <a:endParaRPr lang="en-US" sz="933" b="1" i="0" u="none" strike="noStrike" kern="1200" cap="none" spc="0" baseline="0">
                <a:solidFill>
                  <a:schemeClr val="bg1"/>
                </a:solidFill>
                <a:uFillTx/>
                <a:latin typeface="Century Gothic" panose="020B0502020202020204" pitchFamily="34" charset="0"/>
                <a:ea typeface="Arial"/>
                <a:cs typeface="Arial"/>
              </a:endParaRPr>
            </a:p>
          </p:txBody>
        </p:sp>
      </p:grpSp>
      <p:grpSp>
        <p:nvGrpSpPr>
          <p:cNvPr id="8" name="Google Shape;93;p13">
            <a:extLst>
              <a:ext uri="{FF2B5EF4-FFF2-40B4-BE49-F238E27FC236}">
                <a16:creationId xmlns:a16="http://schemas.microsoft.com/office/drawing/2014/main" id="{0F963303-A5CA-4E31-8EF4-BD00517DAE15}"/>
              </a:ext>
            </a:extLst>
          </p:cNvPr>
          <p:cNvGrpSpPr/>
          <p:nvPr/>
        </p:nvGrpSpPr>
        <p:grpSpPr>
          <a:xfrm>
            <a:off x="1024000" y="3480576"/>
            <a:ext cx="5403939" cy="595310"/>
            <a:chOff x="687125" y="3232724"/>
            <a:chExt cx="5403939" cy="595310"/>
          </a:xfrm>
        </p:grpSpPr>
        <p:sp>
          <p:nvSpPr>
            <p:cNvPr id="9" name="Google Shape;94;p13">
              <a:extLst>
                <a:ext uri="{FF2B5EF4-FFF2-40B4-BE49-F238E27FC236}">
                  <a16:creationId xmlns:a16="http://schemas.microsoft.com/office/drawing/2014/main" id="{B8D0B5B6-4F14-42AD-92EB-07D3700D7E1D}"/>
                </a:ext>
              </a:extLst>
            </p:cNvPr>
            <p:cNvSpPr/>
            <p:nvPr/>
          </p:nvSpPr>
          <p:spPr>
            <a:xfrm>
              <a:off x="687125" y="3232724"/>
              <a:ext cx="592659" cy="595310"/>
            </a:xfrm>
            <a:custGeom>
              <a:avLst/>
              <a:gdLst>
                <a:gd name="f0" fmla="val w"/>
                <a:gd name="f1" fmla="val h"/>
                <a:gd name="f2" fmla="val 0"/>
                <a:gd name="f3" fmla="val 6321665"/>
                <a:gd name="f4" fmla="val 6350000"/>
                <a:gd name="f5" fmla="val 3160833"/>
                <a:gd name="f6" fmla="val 4908795"/>
                <a:gd name="f7" fmla="val 7817"/>
                <a:gd name="f8" fmla="val 6321666"/>
                <a:gd name="f9" fmla="val 1427021"/>
                <a:gd name="f10" fmla="val 3175000"/>
                <a:gd name="f11" fmla="val 4922979"/>
                <a:gd name="f12" fmla="val 6342183"/>
                <a:gd name="f13" fmla="val 1412871"/>
                <a:gd name="f14" fmla="*/ f0 1 6321665"/>
                <a:gd name="f15" fmla="*/ f1 1 6350000"/>
                <a:gd name="f16" fmla="+- f4 0 f2"/>
                <a:gd name="f17" fmla="+- f3 0 f2"/>
                <a:gd name="f18" fmla="*/ f17 1 6321665"/>
                <a:gd name="f19" fmla="*/ f16 1 6350000"/>
                <a:gd name="f20" fmla="*/ f2 1 f18"/>
                <a:gd name="f21" fmla="*/ f3 1 f18"/>
                <a:gd name="f22" fmla="*/ f2 1 f19"/>
                <a:gd name="f23" fmla="*/ f4 1 f19"/>
                <a:gd name="f24" fmla="*/ f20 f14 1"/>
                <a:gd name="f25" fmla="*/ f21 f14 1"/>
                <a:gd name="f26" fmla="*/ f23 f15 1"/>
                <a:gd name="f27" fmla="*/ f22 f15 1"/>
              </a:gdLst>
              <a:ahLst/>
              <a:cxnLst>
                <a:cxn ang="3cd4">
                  <a:pos x="hc" y="t"/>
                </a:cxn>
                <a:cxn ang="0">
                  <a:pos x="r" y="vc"/>
                </a:cxn>
                <a:cxn ang="cd4">
                  <a:pos x="hc" y="b"/>
                </a:cxn>
                <a:cxn ang="cd2">
                  <a:pos x="l" y="vc"/>
                </a:cxn>
              </a:cxnLst>
              <a:rect l="f24" t="f27" r="f25" b="f26"/>
              <a:pathLst>
                <a:path w="6321665" h="6350000">
                  <a:moveTo>
                    <a:pt x="f5" y="f2"/>
                  </a:moveTo>
                  <a:lnTo>
                    <a:pt x="f5" y="f2"/>
                  </a:lnTo>
                  <a:cubicBezTo>
                    <a:pt x="f6" y="f7"/>
                    <a:pt x="f8" y="f9"/>
                    <a:pt x="f8" y="f10"/>
                  </a:cubicBezTo>
                  <a:cubicBezTo>
                    <a:pt x="f8" y="f11"/>
                    <a:pt x="f6" y="f12"/>
                    <a:pt x="f5" y="f4"/>
                  </a:cubicBezTo>
                  <a:cubicBezTo>
                    <a:pt x="f13" y="f12"/>
                    <a:pt x="f2" y="f11"/>
                    <a:pt x="f2" y="f10"/>
                  </a:cubicBezTo>
                  <a:cubicBezTo>
                    <a:pt x="f2" y="f9"/>
                    <a:pt x="f13" y="f7"/>
                    <a:pt x="f5" y="f2"/>
                  </a:cubicBezTo>
                  <a:close/>
                </a:path>
              </a:pathLst>
            </a:custGeom>
            <a:solidFill>
              <a:srgbClr val="FFFFFF"/>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933" b="0" i="0" u="none" strike="noStrike" kern="1200" cap="none" spc="0" baseline="0">
                <a:solidFill>
                  <a:srgbClr val="191919"/>
                </a:solidFill>
                <a:uFillTx/>
                <a:latin typeface="Arial"/>
                <a:ea typeface="Arial"/>
                <a:cs typeface="Arial"/>
              </a:endParaRPr>
            </a:p>
          </p:txBody>
        </p:sp>
        <p:sp>
          <p:nvSpPr>
            <p:cNvPr id="10" name="Google Shape;95;p13">
              <a:extLst>
                <a:ext uri="{FF2B5EF4-FFF2-40B4-BE49-F238E27FC236}">
                  <a16:creationId xmlns:a16="http://schemas.microsoft.com/office/drawing/2014/main" id="{93132AE5-B310-4B07-92D2-7FEB5C67B26D}"/>
                </a:ext>
              </a:extLst>
            </p:cNvPr>
            <p:cNvSpPr txBox="1"/>
            <p:nvPr/>
          </p:nvSpPr>
          <p:spPr>
            <a:xfrm>
              <a:off x="801873" y="3308445"/>
              <a:ext cx="362550" cy="41126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F86247"/>
                  </a:solidFill>
                  <a:uFillTx/>
                  <a:latin typeface="Rubik"/>
                  <a:ea typeface="Rubik"/>
                  <a:cs typeface="Rubik"/>
                </a:rPr>
                <a:t>2</a:t>
              </a:r>
              <a:endParaRPr lang="en-US" sz="933" b="0" i="0" u="none" strike="noStrike" kern="1200" cap="none" spc="0" baseline="0">
                <a:solidFill>
                  <a:srgbClr val="F86247"/>
                </a:solidFill>
                <a:uFillTx/>
                <a:latin typeface="Arial"/>
                <a:ea typeface="Arial"/>
                <a:cs typeface="Arial"/>
              </a:endParaRPr>
            </a:p>
          </p:txBody>
        </p:sp>
        <p:sp>
          <p:nvSpPr>
            <p:cNvPr id="11" name="Google Shape;96;p13">
              <a:extLst>
                <a:ext uri="{FF2B5EF4-FFF2-40B4-BE49-F238E27FC236}">
                  <a16:creationId xmlns:a16="http://schemas.microsoft.com/office/drawing/2014/main" id="{ADCA5387-3F6C-4E8A-885F-BB69FEA19436}"/>
                </a:ext>
              </a:extLst>
            </p:cNvPr>
            <p:cNvSpPr txBox="1"/>
            <p:nvPr/>
          </p:nvSpPr>
          <p:spPr>
            <a:xfrm>
              <a:off x="1483970" y="3310457"/>
              <a:ext cx="4607094" cy="400687"/>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chemeClr val="bg1"/>
                  </a:solidFill>
                  <a:uFillTx/>
                  <a:latin typeface="Century Gothic" panose="020B0502020202020204" pitchFamily="34" charset="0"/>
                  <a:ea typeface="Arial"/>
                  <a:cs typeface="Rubik"/>
                </a:rPr>
                <a:t>Digital advances </a:t>
              </a:r>
              <a:endParaRPr lang="en-US" sz="933" b="1" i="0" u="none" strike="noStrike" kern="1200" cap="none" spc="0" baseline="0">
                <a:solidFill>
                  <a:schemeClr val="bg1"/>
                </a:solidFill>
                <a:uFillTx/>
                <a:latin typeface="Century Gothic" panose="020B0502020202020204" pitchFamily="34" charset="0"/>
                <a:ea typeface="Arial"/>
                <a:cs typeface="Arial"/>
              </a:endParaRPr>
            </a:p>
          </p:txBody>
        </p:sp>
      </p:grpSp>
      <p:grpSp>
        <p:nvGrpSpPr>
          <p:cNvPr id="12" name="Google Shape;97;p13">
            <a:extLst>
              <a:ext uri="{FF2B5EF4-FFF2-40B4-BE49-F238E27FC236}">
                <a16:creationId xmlns:a16="http://schemas.microsoft.com/office/drawing/2014/main" id="{A8FBCACC-42FA-4C20-8B66-3ADD05D9F61E}"/>
              </a:ext>
            </a:extLst>
          </p:cNvPr>
          <p:cNvGrpSpPr/>
          <p:nvPr/>
        </p:nvGrpSpPr>
        <p:grpSpPr>
          <a:xfrm>
            <a:off x="1024000" y="4405743"/>
            <a:ext cx="5403939" cy="595310"/>
            <a:chOff x="687125" y="4222059"/>
            <a:chExt cx="5403939" cy="595310"/>
          </a:xfrm>
        </p:grpSpPr>
        <p:sp>
          <p:nvSpPr>
            <p:cNvPr id="13" name="Google Shape;98;p13">
              <a:extLst>
                <a:ext uri="{FF2B5EF4-FFF2-40B4-BE49-F238E27FC236}">
                  <a16:creationId xmlns:a16="http://schemas.microsoft.com/office/drawing/2014/main" id="{F1BF3F5E-CA10-457C-AC49-BF80AD42C22E}"/>
                </a:ext>
              </a:extLst>
            </p:cNvPr>
            <p:cNvSpPr/>
            <p:nvPr/>
          </p:nvSpPr>
          <p:spPr>
            <a:xfrm>
              <a:off x="687125" y="4222059"/>
              <a:ext cx="592659" cy="595310"/>
            </a:xfrm>
            <a:custGeom>
              <a:avLst/>
              <a:gdLst>
                <a:gd name="f0" fmla="val w"/>
                <a:gd name="f1" fmla="val h"/>
                <a:gd name="f2" fmla="val 0"/>
                <a:gd name="f3" fmla="val 6321665"/>
                <a:gd name="f4" fmla="val 6350000"/>
                <a:gd name="f5" fmla="val 3160833"/>
                <a:gd name="f6" fmla="val 4908795"/>
                <a:gd name="f7" fmla="val 7817"/>
                <a:gd name="f8" fmla="val 6321666"/>
                <a:gd name="f9" fmla="val 1427021"/>
                <a:gd name="f10" fmla="val 3175000"/>
                <a:gd name="f11" fmla="val 4922979"/>
                <a:gd name="f12" fmla="val 6342183"/>
                <a:gd name="f13" fmla="val 1412871"/>
                <a:gd name="f14" fmla="*/ f0 1 6321665"/>
                <a:gd name="f15" fmla="*/ f1 1 6350000"/>
                <a:gd name="f16" fmla="+- f4 0 f2"/>
                <a:gd name="f17" fmla="+- f3 0 f2"/>
                <a:gd name="f18" fmla="*/ f17 1 6321665"/>
                <a:gd name="f19" fmla="*/ f16 1 6350000"/>
                <a:gd name="f20" fmla="*/ f2 1 f18"/>
                <a:gd name="f21" fmla="*/ f3 1 f18"/>
                <a:gd name="f22" fmla="*/ f2 1 f19"/>
                <a:gd name="f23" fmla="*/ f4 1 f19"/>
                <a:gd name="f24" fmla="*/ f20 f14 1"/>
                <a:gd name="f25" fmla="*/ f21 f14 1"/>
                <a:gd name="f26" fmla="*/ f23 f15 1"/>
                <a:gd name="f27" fmla="*/ f22 f15 1"/>
              </a:gdLst>
              <a:ahLst/>
              <a:cxnLst>
                <a:cxn ang="3cd4">
                  <a:pos x="hc" y="t"/>
                </a:cxn>
                <a:cxn ang="0">
                  <a:pos x="r" y="vc"/>
                </a:cxn>
                <a:cxn ang="cd4">
                  <a:pos x="hc" y="b"/>
                </a:cxn>
                <a:cxn ang="cd2">
                  <a:pos x="l" y="vc"/>
                </a:cxn>
              </a:cxnLst>
              <a:rect l="f24" t="f27" r="f25" b="f26"/>
              <a:pathLst>
                <a:path w="6321665" h="6350000">
                  <a:moveTo>
                    <a:pt x="f5" y="f2"/>
                  </a:moveTo>
                  <a:lnTo>
                    <a:pt x="f5" y="f2"/>
                  </a:lnTo>
                  <a:cubicBezTo>
                    <a:pt x="f6" y="f7"/>
                    <a:pt x="f8" y="f9"/>
                    <a:pt x="f8" y="f10"/>
                  </a:cubicBezTo>
                  <a:cubicBezTo>
                    <a:pt x="f8" y="f11"/>
                    <a:pt x="f6" y="f12"/>
                    <a:pt x="f5" y="f4"/>
                  </a:cubicBezTo>
                  <a:cubicBezTo>
                    <a:pt x="f13" y="f12"/>
                    <a:pt x="f2" y="f11"/>
                    <a:pt x="f2" y="f10"/>
                  </a:cubicBezTo>
                  <a:cubicBezTo>
                    <a:pt x="f2" y="f9"/>
                    <a:pt x="f13" y="f7"/>
                    <a:pt x="f5" y="f2"/>
                  </a:cubicBezTo>
                  <a:close/>
                </a:path>
              </a:pathLst>
            </a:custGeom>
            <a:solidFill>
              <a:srgbClr val="FFFFFF"/>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933" b="0" i="0" u="none" strike="noStrike" kern="1200" cap="none" spc="0" baseline="0">
                <a:solidFill>
                  <a:srgbClr val="191919"/>
                </a:solidFill>
                <a:uFillTx/>
                <a:latin typeface="Arial"/>
                <a:ea typeface="Arial"/>
                <a:cs typeface="Arial"/>
              </a:endParaRPr>
            </a:p>
          </p:txBody>
        </p:sp>
        <p:sp>
          <p:nvSpPr>
            <p:cNvPr id="14" name="Google Shape;99;p13">
              <a:extLst>
                <a:ext uri="{FF2B5EF4-FFF2-40B4-BE49-F238E27FC236}">
                  <a16:creationId xmlns:a16="http://schemas.microsoft.com/office/drawing/2014/main" id="{7387EB5A-D0AF-4813-8533-B7A6F5BB8EBC}"/>
                </a:ext>
              </a:extLst>
            </p:cNvPr>
            <p:cNvSpPr txBox="1"/>
            <p:nvPr/>
          </p:nvSpPr>
          <p:spPr>
            <a:xfrm>
              <a:off x="801873" y="4286341"/>
              <a:ext cx="362550" cy="41126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F86247"/>
                  </a:solidFill>
                  <a:uFillTx/>
                  <a:latin typeface="Rubik"/>
                  <a:ea typeface="Rubik"/>
                  <a:cs typeface="Rubik"/>
                </a:rPr>
                <a:t>3</a:t>
              </a:r>
              <a:endParaRPr lang="en-US" sz="933" b="0" i="0" u="none" strike="noStrike" kern="1200" cap="none" spc="0" baseline="0">
                <a:solidFill>
                  <a:srgbClr val="F86247"/>
                </a:solidFill>
                <a:uFillTx/>
                <a:latin typeface="Arial"/>
                <a:ea typeface="Arial"/>
                <a:cs typeface="Arial"/>
              </a:endParaRPr>
            </a:p>
          </p:txBody>
        </p:sp>
        <p:sp>
          <p:nvSpPr>
            <p:cNvPr id="15" name="Google Shape;100;p13">
              <a:extLst>
                <a:ext uri="{FF2B5EF4-FFF2-40B4-BE49-F238E27FC236}">
                  <a16:creationId xmlns:a16="http://schemas.microsoft.com/office/drawing/2014/main" id="{A493AED3-0822-477D-BE81-83A49BDEAB91}"/>
                </a:ext>
              </a:extLst>
            </p:cNvPr>
            <p:cNvSpPr txBox="1"/>
            <p:nvPr/>
          </p:nvSpPr>
          <p:spPr>
            <a:xfrm>
              <a:off x="1483970" y="4299783"/>
              <a:ext cx="4607094" cy="413639"/>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chemeClr val="bg1"/>
                  </a:solidFill>
                  <a:uFillTx/>
                  <a:latin typeface="Century Gothic" panose="020B0502020202020204" pitchFamily="34" charset="0"/>
                  <a:ea typeface="Arial"/>
                  <a:cs typeface="Rubik"/>
                </a:rPr>
                <a:t>Where is it heading?</a:t>
              </a:r>
              <a:endParaRPr lang="en-US" sz="933" b="1" i="0" u="none" strike="noStrike" kern="1200" cap="none" spc="0" baseline="0">
                <a:solidFill>
                  <a:schemeClr val="bg1"/>
                </a:solidFill>
                <a:uFillTx/>
                <a:latin typeface="Century Gothic" panose="020B0502020202020204" pitchFamily="34" charset="0"/>
                <a:ea typeface="Arial"/>
                <a:cs typeface="Arial"/>
              </a:endParaRPr>
            </a:p>
          </p:txBody>
        </p:sp>
      </p:grpSp>
      <p:pic>
        <p:nvPicPr>
          <p:cNvPr id="17" name="Picture 16" descr="A picture containing shape&#10;&#10;Description automatically generated">
            <a:extLst>
              <a:ext uri="{FF2B5EF4-FFF2-40B4-BE49-F238E27FC236}">
                <a16:creationId xmlns:a16="http://schemas.microsoft.com/office/drawing/2014/main" id="{82815CFB-E442-4DD6-8761-C0E7A874CE4B}"/>
              </a:ext>
            </a:extLst>
          </p:cNvPr>
          <p:cNvPicPr>
            <a:picLocks noChangeAspect="1"/>
          </p:cNvPicPr>
          <p:nvPr/>
        </p:nvPicPr>
        <p:blipFill rotWithShape="1">
          <a:blip r:embed="rId3">
            <a:extLst>
              <a:ext uri="{28A0092B-C50C-407E-A947-70E740481C1C}">
                <a14:useLocalDpi xmlns:a14="http://schemas.microsoft.com/office/drawing/2010/main" val="0"/>
              </a:ext>
            </a:extLst>
          </a:blip>
          <a:srcRect l="25648" t="14680" r="24996" b="12589"/>
          <a:stretch/>
        </p:blipFill>
        <p:spPr>
          <a:xfrm>
            <a:off x="10605273" y="5088867"/>
            <a:ext cx="1397780" cy="2059762"/>
          </a:xfrm>
          <a:prstGeom prst="rect">
            <a:avLst/>
          </a:prstGeom>
        </p:spPr>
      </p:pic>
      <p:pic>
        <p:nvPicPr>
          <p:cNvPr id="18" name="Picture 17">
            <a:extLst>
              <a:ext uri="{FF2B5EF4-FFF2-40B4-BE49-F238E27FC236}">
                <a16:creationId xmlns:a16="http://schemas.microsoft.com/office/drawing/2014/main" id="{871EDFE2-3734-4566-82CE-0AB33FF327F6}"/>
              </a:ext>
            </a:extLst>
          </p:cNvPr>
          <p:cNvPicPr>
            <a:picLocks noChangeAspect="1"/>
          </p:cNvPicPr>
          <p:nvPr/>
        </p:nvPicPr>
        <p:blipFill rotWithShape="1">
          <a:blip r:embed="rId4">
            <a:extLst>
              <a:ext uri="{28A0092B-C50C-407E-A947-70E740481C1C}">
                <a14:useLocalDpi xmlns:a14="http://schemas.microsoft.com/office/drawing/2010/main" val="0"/>
              </a:ext>
            </a:extLst>
          </a:blip>
          <a:srcRect l="25899" t="10462" r="29114" b="23282"/>
          <a:stretch/>
        </p:blipFill>
        <p:spPr>
          <a:xfrm>
            <a:off x="9310250" y="1738526"/>
            <a:ext cx="1397780" cy="2058632"/>
          </a:xfrm>
          <a:prstGeom prst="rect">
            <a:avLst/>
          </a:prstGeom>
        </p:spPr>
      </p:pic>
      <p:pic>
        <p:nvPicPr>
          <p:cNvPr id="19" name="Picture 18" descr="A picture containing qr code&#10;&#10;Description automatically generated">
            <a:extLst>
              <a:ext uri="{FF2B5EF4-FFF2-40B4-BE49-F238E27FC236}">
                <a16:creationId xmlns:a16="http://schemas.microsoft.com/office/drawing/2014/main" id="{A31B2967-87A5-4D53-9BA1-6A6FFD036F1E}"/>
              </a:ext>
            </a:extLst>
          </p:cNvPr>
          <p:cNvPicPr>
            <a:picLocks noChangeAspect="1"/>
          </p:cNvPicPr>
          <p:nvPr/>
        </p:nvPicPr>
        <p:blipFill rotWithShape="1">
          <a:blip r:embed="rId5">
            <a:extLst>
              <a:ext uri="{28A0092B-C50C-407E-A947-70E740481C1C}">
                <a14:useLocalDpi xmlns:a14="http://schemas.microsoft.com/office/drawing/2010/main" val="0"/>
              </a:ext>
            </a:extLst>
          </a:blip>
          <a:srcRect l="18168" t="14922" r="23808" b="13903"/>
          <a:stretch/>
        </p:blipFill>
        <p:spPr>
          <a:xfrm>
            <a:off x="10444559" y="84742"/>
            <a:ext cx="1628145" cy="1997144"/>
          </a:xfrm>
          <a:prstGeom prst="rect">
            <a:avLst/>
          </a:prstGeom>
        </p:spPr>
      </p:pic>
      <p:pic>
        <p:nvPicPr>
          <p:cNvPr id="21" name="Picture 20" descr="Logo, company name&#10;&#10;Description automatically generated">
            <a:extLst>
              <a:ext uri="{FF2B5EF4-FFF2-40B4-BE49-F238E27FC236}">
                <a16:creationId xmlns:a16="http://schemas.microsoft.com/office/drawing/2014/main" id="{D94E15FB-3955-495A-979B-0292932850DF}"/>
              </a:ext>
            </a:extLst>
          </p:cNvPr>
          <p:cNvPicPr>
            <a:picLocks noChangeAspect="1"/>
          </p:cNvPicPr>
          <p:nvPr/>
        </p:nvPicPr>
        <p:blipFill rotWithShape="1">
          <a:blip r:embed="rId6">
            <a:extLst>
              <a:ext uri="{28A0092B-C50C-407E-A947-70E740481C1C}">
                <a14:useLocalDpi xmlns:a14="http://schemas.microsoft.com/office/drawing/2010/main" val="0"/>
              </a:ext>
            </a:extLst>
          </a:blip>
          <a:srcRect l="24206" t="28711" r="19248" b="20963"/>
          <a:stretch/>
        </p:blipFill>
        <p:spPr>
          <a:xfrm>
            <a:off x="5860165" y="5079821"/>
            <a:ext cx="2253966" cy="2006048"/>
          </a:xfrm>
          <a:prstGeom prst="rect">
            <a:avLst/>
          </a:prstGeom>
        </p:spPr>
      </p:pic>
      <p:pic>
        <p:nvPicPr>
          <p:cNvPr id="22" name="Picture 21" descr="Logo&#10;&#10;Description automatically generated">
            <a:extLst>
              <a:ext uri="{FF2B5EF4-FFF2-40B4-BE49-F238E27FC236}">
                <a16:creationId xmlns:a16="http://schemas.microsoft.com/office/drawing/2014/main" id="{C7A0BF13-5BD2-4B8C-A398-C690DFAACF01}"/>
              </a:ext>
            </a:extLst>
          </p:cNvPr>
          <p:cNvPicPr>
            <a:picLocks noChangeAspect="1"/>
          </p:cNvPicPr>
          <p:nvPr/>
        </p:nvPicPr>
        <p:blipFill rotWithShape="1">
          <a:blip r:embed="rId7">
            <a:extLst>
              <a:ext uri="{28A0092B-C50C-407E-A947-70E740481C1C}">
                <a14:useLocalDpi xmlns:a14="http://schemas.microsoft.com/office/drawing/2010/main" val="0"/>
              </a:ext>
            </a:extLst>
          </a:blip>
          <a:srcRect l="27183" t="31255" r="24692" b="22814"/>
          <a:stretch/>
        </p:blipFill>
        <p:spPr>
          <a:xfrm>
            <a:off x="8969351" y="3764179"/>
            <a:ext cx="2049812" cy="195640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14CE457B-8381-4A92-858F-10E26ABC8241}"/>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rcRect l="33548" t="17475" r="26329" b="8464"/>
          <a:stretch/>
        </p:blipFill>
        <p:spPr>
          <a:xfrm>
            <a:off x="8684265" y="125482"/>
            <a:ext cx="1059904" cy="1956404"/>
          </a:xfrm>
          <a:prstGeom prst="rect">
            <a:avLst/>
          </a:prstGeom>
        </p:spPr>
      </p:pic>
      <p:pic>
        <p:nvPicPr>
          <p:cNvPr id="24" name="Picture 23" descr="Shape, circle&#10;&#10;Description automatically generated">
            <a:extLst>
              <a:ext uri="{FF2B5EF4-FFF2-40B4-BE49-F238E27FC236}">
                <a16:creationId xmlns:a16="http://schemas.microsoft.com/office/drawing/2014/main" id="{A918BFA9-F2B5-4058-8172-DD4C8577F0F2}"/>
              </a:ext>
            </a:extLst>
          </p:cNvPr>
          <p:cNvPicPr>
            <a:picLocks noChangeAspect="1"/>
          </p:cNvPicPr>
          <p:nvPr/>
        </p:nvPicPr>
        <p:blipFill rotWithShape="1">
          <a:blip r:embed="rId10">
            <a:extLst>
              <a:ext uri="{28A0092B-C50C-407E-A947-70E740481C1C}">
                <a14:useLocalDpi xmlns:a14="http://schemas.microsoft.com/office/drawing/2010/main" val="0"/>
              </a:ext>
            </a:extLst>
          </a:blip>
          <a:srcRect l="20702" t="17916" r="19213" b="17566"/>
          <a:stretch/>
        </p:blipFill>
        <p:spPr>
          <a:xfrm>
            <a:off x="4390872" y="5785677"/>
            <a:ext cx="1442340" cy="1548733"/>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134564CD-DD7F-4C7D-A193-87CBA49F4DBA}"/>
              </a:ext>
            </a:extLst>
          </p:cNvPr>
          <p:cNvPicPr>
            <a:picLocks noChangeAspect="1"/>
          </p:cNvPicPr>
          <p:nvPr/>
        </p:nvPicPr>
        <p:blipFill rotWithShape="1">
          <a:blip r:embed="rId11">
            <a:extLst>
              <a:ext uri="{28A0092B-C50C-407E-A947-70E740481C1C}">
                <a14:useLocalDpi xmlns:a14="http://schemas.microsoft.com/office/drawing/2010/main" val="0"/>
              </a:ext>
            </a:extLst>
          </a:blip>
          <a:srcRect l="27361" t="13602" r="25172" b="19181"/>
          <a:stretch/>
        </p:blipFill>
        <p:spPr>
          <a:xfrm>
            <a:off x="8004107" y="2755894"/>
            <a:ext cx="1243486" cy="1760865"/>
          </a:xfrm>
          <a:prstGeom prst="rect">
            <a:avLst/>
          </a:prstGeom>
        </p:spPr>
      </p:pic>
      <p:pic>
        <p:nvPicPr>
          <p:cNvPr id="26" name="Picture 25" descr="Logo&#10;&#10;Description automatically generated">
            <a:extLst>
              <a:ext uri="{FF2B5EF4-FFF2-40B4-BE49-F238E27FC236}">
                <a16:creationId xmlns:a16="http://schemas.microsoft.com/office/drawing/2014/main" id="{A5E07DC8-B87D-43A7-BF59-4E9B10389F8C}"/>
              </a:ext>
            </a:extLst>
          </p:cNvPr>
          <p:cNvPicPr>
            <a:picLocks noChangeAspect="1"/>
          </p:cNvPicPr>
          <p:nvPr/>
        </p:nvPicPr>
        <p:blipFill rotWithShape="1">
          <a:blip r:embed="rId12">
            <a:extLst>
              <a:ext uri="{28A0092B-C50C-407E-A947-70E740481C1C}">
                <a14:useLocalDpi xmlns:a14="http://schemas.microsoft.com/office/drawing/2010/main" val="0"/>
              </a:ext>
            </a:extLst>
          </a:blip>
          <a:srcRect l="34812" t="24890" r="27174" b="15745"/>
          <a:stretch/>
        </p:blipFill>
        <p:spPr>
          <a:xfrm>
            <a:off x="7970730" y="4729062"/>
            <a:ext cx="1509179" cy="2356807"/>
          </a:xfrm>
          <a:prstGeom prst="rect">
            <a:avLst/>
          </a:prstGeom>
        </p:spPr>
      </p:pic>
      <p:pic>
        <p:nvPicPr>
          <p:cNvPr id="27" name="Picture 26" descr="Shape, arrow&#10;&#10;Description automatically generated">
            <a:extLst>
              <a:ext uri="{FF2B5EF4-FFF2-40B4-BE49-F238E27FC236}">
                <a16:creationId xmlns:a16="http://schemas.microsoft.com/office/drawing/2014/main" id="{578510BF-CC40-420A-B468-4FF47449C71B}"/>
              </a:ext>
            </a:extLst>
          </p:cNvPr>
          <p:cNvPicPr>
            <a:picLocks noChangeAspect="1"/>
          </p:cNvPicPr>
          <p:nvPr/>
        </p:nvPicPr>
        <p:blipFill rotWithShape="1">
          <a:blip r:embed="rId13">
            <a:extLst>
              <a:ext uri="{28A0092B-C50C-407E-A947-70E740481C1C}">
                <a14:useLocalDpi xmlns:a14="http://schemas.microsoft.com/office/drawing/2010/main" val="0"/>
              </a:ext>
            </a:extLst>
          </a:blip>
          <a:srcRect l="15505" t="22194" r="20314" b="10628"/>
          <a:stretch/>
        </p:blipFill>
        <p:spPr>
          <a:xfrm>
            <a:off x="10714581" y="2767842"/>
            <a:ext cx="1351571" cy="1414676"/>
          </a:xfrm>
          <a:prstGeom prst="rect">
            <a:avLst/>
          </a:prstGeom>
        </p:spPr>
      </p:pic>
      <p:pic>
        <p:nvPicPr>
          <p:cNvPr id="28" name="Picture 27" descr="Icon&#10;&#10;Description automatically generated">
            <a:extLst>
              <a:ext uri="{FF2B5EF4-FFF2-40B4-BE49-F238E27FC236}">
                <a16:creationId xmlns:a16="http://schemas.microsoft.com/office/drawing/2014/main" id="{DA792A08-EC09-415A-A224-AFCFD1F254D7}"/>
              </a:ext>
            </a:extLst>
          </p:cNvPr>
          <p:cNvPicPr>
            <a:picLocks noChangeAspect="1"/>
          </p:cNvPicPr>
          <p:nvPr/>
        </p:nvPicPr>
        <p:blipFill rotWithShape="1">
          <a:blip r:embed="rId14">
            <a:extLst>
              <a:ext uri="{28A0092B-C50C-407E-A947-70E740481C1C}">
                <a14:useLocalDpi xmlns:a14="http://schemas.microsoft.com/office/drawing/2010/main" val="0"/>
              </a:ext>
            </a:extLst>
          </a:blip>
          <a:srcRect l="32180" t="25717" r="34554" b="18995"/>
          <a:stretch/>
        </p:blipFill>
        <p:spPr>
          <a:xfrm>
            <a:off x="6910511" y="3329644"/>
            <a:ext cx="909002" cy="1510738"/>
          </a:xfrm>
          <a:prstGeom prst="rect">
            <a:avLst/>
          </a:prstGeom>
        </p:spPr>
      </p:pic>
      <p:pic>
        <p:nvPicPr>
          <p:cNvPr id="29" name="Picture 28" descr="Icon&#10;&#10;Description automatically generated">
            <a:extLst>
              <a:ext uri="{FF2B5EF4-FFF2-40B4-BE49-F238E27FC236}">
                <a16:creationId xmlns:a16="http://schemas.microsoft.com/office/drawing/2014/main" id="{71CC1011-E118-4419-AAE3-F99AFDC29255}"/>
              </a:ext>
            </a:extLst>
          </p:cNvPr>
          <p:cNvPicPr>
            <a:picLocks noChangeAspect="1"/>
          </p:cNvPicPr>
          <p:nvPr/>
        </p:nvPicPr>
        <p:blipFill rotWithShape="1">
          <a:blip r:embed="rId15">
            <a:extLst>
              <a:ext uri="{28A0092B-C50C-407E-A947-70E740481C1C}">
                <a14:useLocalDpi xmlns:a14="http://schemas.microsoft.com/office/drawing/2010/main" val="0"/>
              </a:ext>
            </a:extLst>
          </a:blip>
          <a:srcRect l="34990" t="20030" r="25300" b="16782"/>
          <a:stretch/>
        </p:blipFill>
        <p:spPr>
          <a:xfrm>
            <a:off x="7699703" y="1473557"/>
            <a:ext cx="959319" cy="1526514"/>
          </a:xfrm>
          <a:prstGeom prst="rect">
            <a:avLst/>
          </a:prstGeom>
        </p:spPr>
      </p:pic>
      <p:pic>
        <p:nvPicPr>
          <p:cNvPr id="30" name="Picture 29" descr="A picture containing shape&#10;&#10;Description automatically generated">
            <a:extLst>
              <a:ext uri="{FF2B5EF4-FFF2-40B4-BE49-F238E27FC236}">
                <a16:creationId xmlns:a16="http://schemas.microsoft.com/office/drawing/2014/main" id="{9975A98A-EA6E-42BC-9561-AA3F19F356E5}"/>
              </a:ext>
            </a:extLst>
          </p:cNvPr>
          <p:cNvPicPr>
            <a:picLocks noChangeAspect="1"/>
          </p:cNvPicPr>
          <p:nvPr/>
        </p:nvPicPr>
        <p:blipFill rotWithShape="1">
          <a:blip r:embed="rId3">
            <a:extLst>
              <a:ext uri="{28A0092B-C50C-407E-A947-70E740481C1C}">
                <a14:useLocalDpi xmlns:a14="http://schemas.microsoft.com/office/drawing/2010/main" val="0"/>
              </a:ext>
            </a:extLst>
          </a:blip>
          <a:srcRect l="25648" t="14680" r="24996" b="12589"/>
          <a:stretch/>
        </p:blipFill>
        <p:spPr>
          <a:xfrm>
            <a:off x="9667886" y="5767301"/>
            <a:ext cx="937387" cy="1381328"/>
          </a:xfrm>
          <a:prstGeom prst="rect">
            <a:avLst/>
          </a:prstGeom>
        </p:spPr>
      </p:pic>
      <p:pic>
        <p:nvPicPr>
          <p:cNvPr id="31" name="Picture 30" descr="Shape, circle&#10;&#10;Description automatically generated">
            <a:extLst>
              <a:ext uri="{FF2B5EF4-FFF2-40B4-BE49-F238E27FC236}">
                <a16:creationId xmlns:a16="http://schemas.microsoft.com/office/drawing/2014/main" id="{882F800C-F2F4-4BFA-8559-3B30EFE2E909}"/>
              </a:ext>
            </a:extLst>
          </p:cNvPr>
          <p:cNvPicPr>
            <a:picLocks noChangeAspect="1"/>
          </p:cNvPicPr>
          <p:nvPr/>
        </p:nvPicPr>
        <p:blipFill rotWithShape="1">
          <a:blip r:embed="rId10">
            <a:extLst>
              <a:ext uri="{28A0092B-C50C-407E-A947-70E740481C1C}">
                <a14:useLocalDpi xmlns:a14="http://schemas.microsoft.com/office/drawing/2010/main" val="0"/>
              </a:ext>
            </a:extLst>
          </a:blip>
          <a:srcRect l="20702" t="17916" r="19213" b="17566"/>
          <a:stretch/>
        </p:blipFill>
        <p:spPr>
          <a:xfrm>
            <a:off x="11281027" y="3858766"/>
            <a:ext cx="1127314" cy="1210469"/>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id="{C96E0DAE-84E7-45A6-AC80-3C939D276370}"/>
              </a:ext>
            </a:extLst>
          </p:cNvPr>
          <p:cNvPicPr>
            <a:picLocks noChangeAspect="1"/>
          </p:cNvPicPr>
          <p:nvPr/>
        </p:nvPicPr>
        <p:blipFill rotWithShape="1">
          <a:blip r:embed="rId11">
            <a:extLst>
              <a:ext uri="{28A0092B-C50C-407E-A947-70E740481C1C}">
                <a14:useLocalDpi xmlns:a14="http://schemas.microsoft.com/office/drawing/2010/main" val="0"/>
              </a:ext>
            </a:extLst>
          </a:blip>
          <a:srcRect l="27361" t="13602" r="25172" b="19181"/>
          <a:stretch/>
        </p:blipFill>
        <p:spPr>
          <a:xfrm rot="8398515">
            <a:off x="9381059" y="-397916"/>
            <a:ext cx="1243486" cy="1760865"/>
          </a:xfrm>
          <a:prstGeom prst="rect">
            <a:avLst/>
          </a:prstGeom>
        </p:spPr>
      </p:pic>
      <p:pic>
        <p:nvPicPr>
          <p:cNvPr id="33" name="Picture 32" descr="A picture containing text&#10;&#10;Description automatically generated">
            <a:extLst>
              <a:ext uri="{FF2B5EF4-FFF2-40B4-BE49-F238E27FC236}">
                <a16:creationId xmlns:a16="http://schemas.microsoft.com/office/drawing/2014/main" id="{3E443778-E097-48D3-B82E-ACFFD850796C}"/>
              </a:ext>
            </a:extLst>
          </p:cNvPr>
          <p:cNvPicPr>
            <a:picLocks noChangeAspect="1"/>
          </p:cNvPicPr>
          <p:nvPr/>
        </p:nvPicPr>
        <p:blipFill rotWithShape="1">
          <a:blip r:embed="rId11">
            <a:extLst>
              <a:ext uri="{28A0092B-C50C-407E-A947-70E740481C1C}">
                <a14:useLocalDpi xmlns:a14="http://schemas.microsoft.com/office/drawing/2010/main" val="0"/>
              </a:ext>
            </a:extLst>
          </a:blip>
          <a:srcRect l="27361" t="13602" r="25172" b="19181"/>
          <a:stretch/>
        </p:blipFill>
        <p:spPr>
          <a:xfrm rot="14093056">
            <a:off x="11086662" y="1591637"/>
            <a:ext cx="1243486" cy="1760865"/>
          </a:xfrm>
          <a:prstGeom prst="rect">
            <a:avLst/>
          </a:prstGeom>
        </p:spPr>
      </p:pic>
      <p:sp>
        <p:nvSpPr>
          <p:cNvPr id="34" name="Oval 33">
            <a:extLst>
              <a:ext uri="{FF2B5EF4-FFF2-40B4-BE49-F238E27FC236}">
                <a16:creationId xmlns:a16="http://schemas.microsoft.com/office/drawing/2014/main" id="{44105E41-E19B-48A4-8949-883FBA2ACF27}"/>
              </a:ext>
            </a:extLst>
          </p:cNvPr>
          <p:cNvSpPr/>
          <p:nvPr/>
        </p:nvSpPr>
        <p:spPr>
          <a:xfrm>
            <a:off x="894261" y="5785677"/>
            <a:ext cx="2667000" cy="266700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9FA98EA1-1E85-4F18-8BEC-B8ADAC28FB7F}"/>
              </a:ext>
            </a:extLst>
          </p:cNvPr>
          <p:cNvSpPr/>
          <p:nvPr/>
        </p:nvSpPr>
        <p:spPr>
          <a:xfrm>
            <a:off x="1183100" y="6061922"/>
            <a:ext cx="2066620" cy="2113306"/>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82070050-F846-4B08-9213-77ED695B92C9}"/>
              </a:ext>
            </a:extLst>
          </p:cNvPr>
          <p:cNvSpPr/>
          <p:nvPr/>
        </p:nvSpPr>
        <p:spPr>
          <a:xfrm>
            <a:off x="5145234" y="-1317227"/>
            <a:ext cx="2451422" cy="2491714"/>
          </a:xfrm>
          <a:prstGeom prst="ellipse">
            <a:avLst/>
          </a:prstGeom>
          <a:solidFill>
            <a:srgbClr val="009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49A70DD7-3B5A-4C60-9A4D-8A3E68B72A19}"/>
              </a:ext>
            </a:extLst>
          </p:cNvPr>
          <p:cNvSpPr/>
          <p:nvPr/>
        </p:nvSpPr>
        <p:spPr>
          <a:xfrm>
            <a:off x="-369424" y="-654301"/>
            <a:ext cx="1508976" cy="1604413"/>
          </a:xfrm>
          <a:prstGeom prst="ellipse">
            <a:avLst/>
          </a:prstGeom>
          <a:solidFill>
            <a:srgbClr val="FCB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4059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A319176-BD1D-49CB-B76B-A727DC86DBD6}"/>
              </a:ext>
            </a:extLst>
          </p:cNvPr>
          <p:cNvSpPr/>
          <p:nvPr/>
        </p:nvSpPr>
        <p:spPr>
          <a:xfrm>
            <a:off x="0" y="0"/>
            <a:ext cx="12192000" cy="6858000"/>
          </a:xfrm>
          <a:prstGeom prst="rect">
            <a:avLst/>
          </a:prstGeom>
          <a:solidFill>
            <a:srgbClr val="FCB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a:extLst>
              <a:ext uri="{FF2B5EF4-FFF2-40B4-BE49-F238E27FC236}">
                <a16:creationId xmlns:a16="http://schemas.microsoft.com/office/drawing/2014/main" id="{7B72E147-CA8E-4777-8E41-DDD53026F747}"/>
              </a:ext>
            </a:extLst>
          </p:cNvPr>
          <p:cNvCxnSpPr>
            <a:cxnSpLocks/>
          </p:cNvCxnSpPr>
          <p:nvPr/>
        </p:nvCxnSpPr>
        <p:spPr>
          <a:xfrm>
            <a:off x="0" y="4902585"/>
            <a:ext cx="12192000" cy="0"/>
          </a:xfrm>
          <a:prstGeom prst="line">
            <a:avLst/>
          </a:prstGeom>
          <a:ln w="57150">
            <a:solidFill>
              <a:srgbClr val="009490"/>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6130CC1-6544-4050-A24E-DFC342E2E396}"/>
              </a:ext>
            </a:extLst>
          </p:cNvPr>
          <p:cNvSpPr/>
          <p:nvPr/>
        </p:nvSpPr>
        <p:spPr>
          <a:xfrm>
            <a:off x="4104640" y="4502535"/>
            <a:ext cx="788670" cy="763441"/>
          </a:xfrm>
          <a:prstGeom prst="ellipse">
            <a:avLst/>
          </a:prstGeom>
          <a:solidFill>
            <a:srgbClr val="00949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0311D16B-1F51-4883-9EFA-E1458ECDC9A5}"/>
              </a:ext>
            </a:extLst>
          </p:cNvPr>
          <p:cNvSpPr/>
          <p:nvPr/>
        </p:nvSpPr>
        <p:spPr>
          <a:xfrm>
            <a:off x="8159112" y="4542367"/>
            <a:ext cx="788670" cy="763441"/>
          </a:xfrm>
          <a:prstGeom prst="ellipse">
            <a:avLst/>
          </a:prstGeom>
          <a:solidFill>
            <a:srgbClr val="00949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E0458ED4-A255-4646-B143-B2F2576B95B9}"/>
              </a:ext>
            </a:extLst>
          </p:cNvPr>
          <p:cNvSpPr txBox="1"/>
          <p:nvPr/>
        </p:nvSpPr>
        <p:spPr>
          <a:xfrm>
            <a:off x="4139726" y="4696398"/>
            <a:ext cx="788669" cy="369332"/>
          </a:xfrm>
          <a:prstGeom prst="rect">
            <a:avLst/>
          </a:prstGeom>
          <a:noFill/>
        </p:spPr>
        <p:txBody>
          <a:bodyPr wrap="square" rtlCol="0">
            <a:spAutoFit/>
          </a:bodyPr>
          <a:lstStyle/>
          <a:p>
            <a:r>
              <a:rPr lang="en-GB" b="1">
                <a:solidFill>
                  <a:schemeClr val="bg1"/>
                </a:solidFill>
                <a:latin typeface="Century Gothic" panose="020B0502020202020204" pitchFamily="34" charset="0"/>
              </a:rPr>
              <a:t>2002</a:t>
            </a:r>
          </a:p>
        </p:txBody>
      </p:sp>
      <p:sp>
        <p:nvSpPr>
          <p:cNvPr id="27" name="TextBox 26">
            <a:extLst>
              <a:ext uri="{FF2B5EF4-FFF2-40B4-BE49-F238E27FC236}">
                <a16:creationId xmlns:a16="http://schemas.microsoft.com/office/drawing/2014/main" id="{499B6407-2123-4209-ABA2-45F1D8F31E70}"/>
              </a:ext>
            </a:extLst>
          </p:cNvPr>
          <p:cNvSpPr txBox="1"/>
          <p:nvPr/>
        </p:nvSpPr>
        <p:spPr>
          <a:xfrm>
            <a:off x="8203443" y="4723552"/>
            <a:ext cx="788669" cy="369332"/>
          </a:xfrm>
          <a:prstGeom prst="rect">
            <a:avLst/>
          </a:prstGeom>
          <a:noFill/>
        </p:spPr>
        <p:txBody>
          <a:bodyPr wrap="square" rtlCol="0">
            <a:spAutoFit/>
          </a:bodyPr>
          <a:lstStyle/>
          <a:p>
            <a:r>
              <a:rPr lang="en-GB" b="1">
                <a:solidFill>
                  <a:schemeClr val="bg1"/>
                </a:solidFill>
                <a:latin typeface="Century Gothic" panose="020B0502020202020204" pitchFamily="34" charset="0"/>
              </a:rPr>
              <a:t>2003</a:t>
            </a:r>
          </a:p>
        </p:txBody>
      </p:sp>
      <p:sp>
        <p:nvSpPr>
          <p:cNvPr id="29" name="Oval 28">
            <a:extLst>
              <a:ext uri="{FF2B5EF4-FFF2-40B4-BE49-F238E27FC236}">
                <a16:creationId xmlns:a16="http://schemas.microsoft.com/office/drawing/2014/main" id="{A8F6F3CB-6DE1-4BBC-A162-725FDF4066D8}"/>
              </a:ext>
            </a:extLst>
          </p:cNvPr>
          <p:cNvSpPr/>
          <p:nvPr/>
        </p:nvSpPr>
        <p:spPr>
          <a:xfrm>
            <a:off x="1268424" y="4726860"/>
            <a:ext cx="362056" cy="369332"/>
          </a:xfrm>
          <a:prstGeom prst="ellipse">
            <a:avLst/>
          </a:prstGeom>
          <a:solidFill>
            <a:srgbClr val="F8624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Google Shape;133;p15">
            <a:extLst>
              <a:ext uri="{FF2B5EF4-FFF2-40B4-BE49-F238E27FC236}">
                <a16:creationId xmlns:a16="http://schemas.microsoft.com/office/drawing/2014/main" id="{D84F341F-A92A-4442-A769-898C236ADE2F}"/>
              </a:ext>
            </a:extLst>
          </p:cNvPr>
          <p:cNvSpPr txBox="1"/>
          <p:nvPr/>
        </p:nvSpPr>
        <p:spPr>
          <a:xfrm>
            <a:off x="821932" y="660148"/>
            <a:ext cx="7604947" cy="147732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a:solidFill>
                  <a:srgbClr val="FFFFFF"/>
                </a:solidFill>
                <a:latin typeface="Segoe UI Black" panose="020B0A02040204020203" pitchFamily="34" charset="0"/>
                <a:ea typeface="Segoe UI Black" panose="020B0A02040204020203" pitchFamily="34" charset="0"/>
                <a:cs typeface="Arial"/>
              </a:rPr>
              <a:t>Living with Diabetes - o</a:t>
            </a:r>
            <a:r>
              <a:rPr lang="en-US" sz="4800" b="0" i="0" u="none" strike="noStrike" kern="1200" cap="none" spc="0" baseline="0">
                <a:solidFill>
                  <a:srgbClr val="FFFFFF"/>
                </a:solidFill>
                <a:uFillTx/>
                <a:latin typeface="Segoe UI Black" panose="020B0A02040204020203" pitchFamily="34" charset="0"/>
                <a:ea typeface="Segoe UI Black" panose="020B0A02040204020203" pitchFamily="34" charset="0"/>
                <a:cs typeface="Arial"/>
              </a:rPr>
              <a:t>ur diagnosis</a:t>
            </a:r>
            <a:endParaRPr lang="en-US" sz="933" b="0" i="0" u="none" strike="noStrike" kern="1200" cap="none" spc="0" baseline="0">
              <a:solidFill>
                <a:srgbClr val="FFFFFF"/>
              </a:solidFill>
              <a:uFillTx/>
              <a:latin typeface="Segoe UI Black" panose="020B0A02040204020203" pitchFamily="34" charset="0"/>
              <a:ea typeface="Segoe UI Black" panose="020B0A02040204020203" pitchFamily="34" charset="0"/>
              <a:cs typeface="Arial"/>
            </a:endParaRPr>
          </a:p>
        </p:txBody>
      </p:sp>
      <p:sp>
        <p:nvSpPr>
          <p:cNvPr id="30" name="Oval 29">
            <a:extLst>
              <a:ext uri="{FF2B5EF4-FFF2-40B4-BE49-F238E27FC236}">
                <a16:creationId xmlns:a16="http://schemas.microsoft.com/office/drawing/2014/main" id="{14B91422-5FFF-4E69-9309-6C2B63122EBB}"/>
              </a:ext>
            </a:extLst>
          </p:cNvPr>
          <p:cNvSpPr/>
          <p:nvPr/>
        </p:nvSpPr>
        <p:spPr>
          <a:xfrm>
            <a:off x="10132828" y="56073"/>
            <a:ext cx="3095208" cy="3069895"/>
          </a:xfrm>
          <a:prstGeom prst="ellipse">
            <a:avLst/>
          </a:prstGeom>
          <a:noFill/>
          <a:ln w="57150">
            <a:solidFill>
              <a:srgbClr val="F86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DA0F595B-59A5-4D6D-BD78-7FD31B76F937}"/>
              </a:ext>
            </a:extLst>
          </p:cNvPr>
          <p:cNvSpPr/>
          <p:nvPr/>
        </p:nvSpPr>
        <p:spPr>
          <a:xfrm>
            <a:off x="10490791" y="421119"/>
            <a:ext cx="2379282" cy="2339802"/>
          </a:xfrm>
          <a:prstGeom prst="ellipse">
            <a:avLst/>
          </a:prstGeom>
          <a:noFill/>
          <a:ln w="57150">
            <a:solidFill>
              <a:srgbClr val="F86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0B6C049C-79B4-4E53-83F4-6FA3A6127292}"/>
              </a:ext>
            </a:extLst>
          </p:cNvPr>
          <p:cNvSpPr/>
          <p:nvPr/>
        </p:nvSpPr>
        <p:spPr>
          <a:xfrm>
            <a:off x="10855842" y="784742"/>
            <a:ext cx="1617282" cy="1625866"/>
          </a:xfrm>
          <a:prstGeom prst="ellipse">
            <a:avLst/>
          </a:prstGeom>
          <a:noFill/>
          <a:ln w="57150">
            <a:solidFill>
              <a:srgbClr val="F86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94F8152F-77EF-476C-AD36-BDFE896537DD}"/>
              </a:ext>
            </a:extLst>
          </p:cNvPr>
          <p:cNvSpPr/>
          <p:nvPr/>
        </p:nvSpPr>
        <p:spPr>
          <a:xfrm>
            <a:off x="404769" y="6101226"/>
            <a:ext cx="2451422" cy="2491714"/>
          </a:xfrm>
          <a:prstGeom prst="ellipse">
            <a:avLst/>
          </a:prstGeom>
          <a:solidFill>
            <a:srgbClr val="009490"/>
          </a:solidFill>
          <a:ln w="76200">
            <a:solidFill>
              <a:srgbClr val="0094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E5CFCD6F-5C7E-4A62-A377-1E661651C6F1}"/>
              </a:ext>
            </a:extLst>
          </p:cNvPr>
          <p:cNvSpPr/>
          <p:nvPr/>
        </p:nvSpPr>
        <p:spPr>
          <a:xfrm>
            <a:off x="7522509" y="4717664"/>
            <a:ext cx="362056" cy="369332"/>
          </a:xfrm>
          <a:prstGeom prst="ellipse">
            <a:avLst/>
          </a:prstGeom>
          <a:solidFill>
            <a:srgbClr val="F8624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38" descr="A picture containing wall, person, indoor, clothing&#10;&#10;Description automatically generated">
            <a:extLst>
              <a:ext uri="{FF2B5EF4-FFF2-40B4-BE49-F238E27FC236}">
                <a16:creationId xmlns:a16="http://schemas.microsoft.com/office/drawing/2014/main" id="{0D0C62C5-ABAB-41FD-9F74-EDFA7ABF8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4819" y="2971012"/>
            <a:ext cx="1148311" cy="1145759"/>
          </a:xfrm>
          <a:prstGeom prst="flowChartConnector">
            <a:avLst/>
          </a:prstGeom>
          <a:ln w="57150">
            <a:solidFill>
              <a:schemeClr val="bg1">
                <a:lumMod val="95000"/>
              </a:schemeClr>
            </a:solidFill>
          </a:ln>
        </p:spPr>
      </p:pic>
      <p:sp>
        <p:nvSpPr>
          <p:cNvPr id="41" name="Google Shape;132;p15">
            <a:extLst>
              <a:ext uri="{FF2B5EF4-FFF2-40B4-BE49-F238E27FC236}">
                <a16:creationId xmlns:a16="http://schemas.microsoft.com/office/drawing/2014/main" id="{A6A23452-0C38-47D2-BB5A-9070A5F20737}"/>
              </a:ext>
            </a:extLst>
          </p:cNvPr>
          <p:cNvSpPr txBox="1"/>
          <p:nvPr/>
        </p:nvSpPr>
        <p:spPr>
          <a:xfrm>
            <a:off x="3924819" y="4183227"/>
            <a:ext cx="4872910" cy="273729"/>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US" sz="1600" b="1">
                <a:solidFill>
                  <a:srgbClr val="FFFFFF"/>
                </a:solidFill>
                <a:latin typeface="Century Gothic" panose="020B0502020202020204" pitchFamily="34" charset="0"/>
                <a:ea typeface="Rubik"/>
                <a:cs typeface="Rubik"/>
              </a:rPr>
              <a:t>Diagnosed</a:t>
            </a:r>
            <a:endParaRPr lang="en-US" sz="1733" b="1" i="0" u="none" strike="noStrike" kern="1200" cap="none" spc="0" baseline="0">
              <a:solidFill>
                <a:srgbClr val="FFFFFF"/>
              </a:solidFill>
              <a:uFillTx/>
              <a:latin typeface="Rubik"/>
              <a:ea typeface="Rubik"/>
              <a:cs typeface="Rubik"/>
            </a:endParaRPr>
          </a:p>
        </p:txBody>
      </p:sp>
      <p:sp>
        <p:nvSpPr>
          <p:cNvPr id="44" name="Google Shape;132;p15">
            <a:extLst>
              <a:ext uri="{FF2B5EF4-FFF2-40B4-BE49-F238E27FC236}">
                <a16:creationId xmlns:a16="http://schemas.microsoft.com/office/drawing/2014/main" id="{C1ED5988-58EF-47A6-8A4E-ED0841A7AE44}"/>
              </a:ext>
            </a:extLst>
          </p:cNvPr>
          <p:cNvSpPr txBox="1"/>
          <p:nvPr/>
        </p:nvSpPr>
        <p:spPr>
          <a:xfrm>
            <a:off x="8014738" y="4237141"/>
            <a:ext cx="4872910" cy="273729"/>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US" sz="1600" b="1">
                <a:solidFill>
                  <a:srgbClr val="FFFFFF"/>
                </a:solidFill>
                <a:latin typeface="Century Gothic" panose="020B0502020202020204" pitchFamily="34" charset="0"/>
                <a:ea typeface="Rubik"/>
                <a:cs typeface="Rubik"/>
              </a:rPr>
              <a:t>Diagnosed</a:t>
            </a:r>
            <a:endParaRPr lang="en-US" sz="1733" b="1" i="0" u="none" strike="noStrike" kern="1200" cap="none" spc="0" baseline="0">
              <a:solidFill>
                <a:srgbClr val="FFFFFF"/>
              </a:solidFill>
              <a:uFillTx/>
              <a:latin typeface="Rubik"/>
              <a:ea typeface="Rubik"/>
              <a:cs typeface="Rubik"/>
            </a:endParaRPr>
          </a:p>
        </p:txBody>
      </p:sp>
      <p:pic>
        <p:nvPicPr>
          <p:cNvPr id="48" name="Picture 47" descr="A person with long hair&#10;&#10;Description automatically generated with medium confidence">
            <a:extLst>
              <a:ext uri="{FF2B5EF4-FFF2-40B4-BE49-F238E27FC236}">
                <a16:creationId xmlns:a16="http://schemas.microsoft.com/office/drawing/2014/main" id="{89A00A4B-B309-46A9-8416-3C81A85DFC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9291" y="3041484"/>
            <a:ext cx="1148311" cy="1148311"/>
          </a:xfrm>
          <a:prstGeom prst="flowChartConnector">
            <a:avLst/>
          </a:prstGeom>
          <a:ln w="57150">
            <a:solidFill>
              <a:schemeClr val="bg1"/>
            </a:solidFill>
          </a:ln>
        </p:spPr>
      </p:pic>
      <p:sp>
        <p:nvSpPr>
          <p:cNvPr id="49" name="Google Shape;132;p15">
            <a:extLst>
              <a:ext uri="{FF2B5EF4-FFF2-40B4-BE49-F238E27FC236}">
                <a16:creationId xmlns:a16="http://schemas.microsoft.com/office/drawing/2014/main" id="{D9CD42F9-6E3E-4341-B557-032AEB2032DE}"/>
              </a:ext>
            </a:extLst>
          </p:cNvPr>
          <p:cNvSpPr txBox="1"/>
          <p:nvPr/>
        </p:nvSpPr>
        <p:spPr>
          <a:xfrm>
            <a:off x="943471" y="5207376"/>
            <a:ext cx="7483408" cy="273729"/>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FFFFFF"/>
                </a:solidFill>
                <a:uFillTx/>
                <a:latin typeface="Century Gothic" panose="020B0502020202020204" pitchFamily="34" charset="0"/>
                <a:ea typeface="Rubik"/>
                <a:cs typeface="Rubik"/>
              </a:rPr>
              <a:t>Symptoms                                                                                           Symptoms</a:t>
            </a:r>
            <a:endParaRPr lang="en-US" sz="1733" b="1" i="0" u="none" strike="noStrike" kern="1200" cap="none" spc="0" baseline="0">
              <a:solidFill>
                <a:srgbClr val="FFFFFF"/>
              </a:solidFill>
              <a:uFillTx/>
              <a:latin typeface="Rubik"/>
              <a:ea typeface="Rubik"/>
              <a:cs typeface="Rubik"/>
            </a:endParaRPr>
          </a:p>
        </p:txBody>
      </p:sp>
      <p:sp>
        <p:nvSpPr>
          <p:cNvPr id="51" name="Google Shape;132;p15">
            <a:extLst>
              <a:ext uri="{FF2B5EF4-FFF2-40B4-BE49-F238E27FC236}">
                <a16:creationId xmlns:a16="http://schemas.microsoft.com/office/drawing/2014/main" id="{44E3EB67-F757-4D2A-854E-A8C47B06B732}"/>
              </a:ext>
            </a:extLst>
          </p:cNvPr>
          <p:cNvSpPr txBox="1"/>
          <p:nvPr/>
        </p:nvSpPr>
        <p:spPr>
          <a:xfrm>
            <a:off x="4265066" y="2626109"/>
            <a:ext cx="4872910" cy="273729"/>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FFFFFF"/>
                </a:solidFill>
                <a:uFillTx/>
                <a:latin typeface="Century Gothic" panose="020B0502020202020204" pitchFamily="34" charset="0"/>
                <a:ea typeface="Rubik"/>
                <a:cs typeface="Rubik"/>
              </a:rPr>
              <a:t>Elise                                                            Rochelle</a:t>
            </a:r>
            <a:endParaRPr lang="en-US" sz="1733" b="1" i="0" u="none" strike="noStrike" kern="1200" cap="none" spc="0" baseline="0">
              <a:solidFill>
                <a:srgbClr val="FFFFFF"/>
              </a:solidFill>
              <a:uFillTx/>
              <a:latin typeface="Rubik"/>
              <a:ea typeface="Rubik"/>
              <a:cs typeface="Rubik"/>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643903-655D-45B6-BD67-5E8645F8249E}"/>
              </a:ext>
            </a:extLst>
          </p:cNvPr>
          <p:cNvSpPr/>
          <p:nvPr/>
        </p:nvSpPr>
        <p:spPr>
          <a:xfrm>
            <a:off x="-17304" y="0"/>
            <a:ext cx="12191999" cy="6858000"/>
          </a:xfrm>
          <a:prstGeom prst="rect">
            <a:avLst/>
          </a:prstGeom>
          <a:solidFill>
            <a:srgbClr val="67B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ACF63511-9C5A-45DA-BBAD-6FD81882B17D}"/>
              </a:ext>
            </a:extLst>
          </p:cNvPr>
          <p:cNvSpPr/>
          <p:nvPr/>
        </p:nvSpPr>
        <p:spPr>
          <a:xfrm>
            <a:off x="17305" y="1091598"/>
            <a:ext cx="1650306" cy="1720908"/>
          </a:xfrm>
          <a:prstGeom prst="ellipse">
            <a:avLst/>
          </a:prstGeom>
          <a:noFill/>
          <a:ln w="38100">
            <a:solidFill>
              <a:srgbClr val="F86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9F51EBA5-EC1D-4801-AB71-FE45C5590401}"/>
              </a:ext>
            </a:extLst>
          </p:cNvPr>
          <p:cNvSpPr/>
          <p:nvPr/>
        </p:nvSpPr>
        <p:spPr>
          <a:xfrm>
            <a:off x="-314457" y="764812"/>
            <a:ext cx="2313830" cy="2370150"/>
          </a:xfrm>
          <a:prstGeom prst="ellipse">
            <a:avLst/>
          </a:prstGeom>
          <a:noFill/>
          <a:ln w="38100">
            <a:solidFill>
              <a:srgbClr val="F86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F536CF7F-7C42-4D7A-B68B-E81C146A53C4}"/>
              </a:ext>
            </a:extLst>
          </p:cNvPr>
          <p:cNvSpPr/>
          <p:nvPr/>
        </p:nvSpPr>
        <p:spPr>
          <a:xfrm>
            <a:off x="-624380" y="470774"/>
            <a:ext cx="2933675" cy="2958226"/>
          </a:xfrm>
          <a:prstGeom prst="ellipse">
            <a:avLst/>
          </a:prstGeom>
          <a:noFill/>
          <a:ln w="38100">
            <a:solidFill>
              <a:srgbClr val="F86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Google Shape;133;p15">
            <a:extLst>
              <a:ext uri="{FF2B5EF4-FFF2-40B4-BE49-F238E27FC236}">
                <a16:creationId xmlns:a16="http://schemas.microsoft.com/office/drawing/2014/main" id="{B406F189-5DCB-48A9-82DD-022A9EEB11C2}"/>
              </a:ext>
            </a:extLst>
          </p:cNvPr>
          <p:cNvSpPr txBox="1"/>
          <p:nvPr/>
        </p:nvSpPr>
        <p:spPr>
          <a:xfrm>
            <a:off x="782384" y="303725"/>
            <a:ext cx="6035141" cy="738664"/>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0" i="0" u="none" strike="noStrike" kern="1200" cap="none" spc="0" baseline="0">
                <a:solidFill>
                  <a:srgbClr val="FFFFFF"/>
                </a:solidFill>
                <a:uFillTx/>
                <a:latin typeface="Segoe UI Black" panose="020B0A02040204020203" pitchFamily="34" charset="0"/>
                <a:ea typeface="Segoe UI Black" panose="020B0A02040204020203" pitchFamily="34" charset="0"/>
                <a:cs typeface="Arial"/>
              </a:rPr>
              <a:t>Parent Perspective</a:t>
            </a:r>
            <a:endParaRPr lang="en-US" sz="933" b="0" i="0" u="none" strike="noStrike" kern="1200" cap="none" spc="0" baseline="0">
              <a:solidFill>
                <a:srgbClr val="FFFFFF"/>
              </a:solidFill>
              <a:uFillTx/>
              <a:latin typeface="Segoe UI Black" panose="020B0A02040204020203" pitchFamily="34" charset="0"/>
              <a:ea typeface="Segoe UI Black" panose="020B0A02040204020203" pitchFamily="34" charset="0"/>
              <a:cs typeface="Arial"/>
            </a:endParaRPr>
          </a:p>
        </p:txBody>
      </p:sp>
      <p:sp>
        <p:nvSpPr>
          <p:cNvPr id="9" name="Google Shape;341;p29">
            <a:extLst>
              <a:ext uri="{FF2B5EF4-FFF2-40B4-BE49-F238E27FC236}">
                <a16:creationId xmlns:a16="http://schemas.microsoft.com/office/drawing/2014/main" id="{0590116C-68CC-4BC5-B59C-85588FC951EA}"/>
              </a:ext>
            </a:extLst>
          </p:cNvPr>
          <p:cNvSpPr/>
          <p:nvPr/>
        </p:nvSpPr>
        <p:spPr>
          <a:xfrm rot="5400013">
            <a:off x="10245876" y="711921"/>
            <a:ext cx="2460994" cy="2383276"/>
          </a:xfrm>
          <a:custGeom>
            <a:avLst/>
            <a:gdLst>
              <a:gd name="f0" fmla="val w"/>
              <a:gd name="f1" fmla="val h"/>
              <a:gd name="f2" fmla="val 0"/>
              <a:gd name="f3" fmla="val 6321665"/>
              <a:gd name="f4" fmla="val 6350000"/>
              <a:gd name="f5" fmla="val 3160833"/>
              <a:gd name="f6" fmla="val 4908795"/>
              <a:gd name="f7" fmla="val 7817"/>
              <a:gd name="f8" fmla="val 6321666"/>
              <a:gd name="f9" fmla="val 1427021"/>
              <a:gd name="f10" fmla="val 3175000"/>
              <a:gd name="f11" fmla="val 4922979"/>
              <a:gd name="f12" fmla="val 6342183"/>
              <a:gd name="f13" fmla="val 1412871"/>
              <a:gd name="f14" fmla="*/ f0 1 6321665"/>
              <a:gd name="f15" fmla="*/ f1 1 6350000"/>
              <a:gd name="f16" fmla="+- f4 0 f2"/>
              <a:gd name="f17" fmla="+- f3 0 f2"/>
              <a:gd name="f18" fmla="*/ f17 1 6321665"/>
              <a:gd name="f19" fmla="*/ f16 1 6350000"/>
              <a:gd name="f20" fmla="*/ f2 1 f18"/>
              <a:gd name="f21" fmla="*/ f3 1 f18"/>
              <a:gd name="f22" fmla="*/ f2 1 f19"/>
              <a:gd name="f23" fmla="*/ f4 1 f19"/>
              <a:gd name="f24" fmla="*/ f20 f14 1"/>
              <a:gd name="f25" fmla="*/ f21 f14 1"/>
              <a:gd name="f26" fmla="*/ f23 f15 1"/>
              <a:gd name="f27" fmla="*/ f22 f15 1"/>
            </a:gdLst>
            <a:ahLst/>
            <a:cxnLst>
              <a:cxn ang="3cd4">
                <a:pos x="hc" y="t"/>
              </a:cxn>
              <a:cxn ang="0">
                <a:pos x="r" y="vc"/>
              </a:cxn>
              <a:cxn ang="cd4">
                <a:pos x="hc" y="b"/>
              </a:cxn>
              <a:cxn ang="cd2">
                <a:pos x="l" y="vc"/>
              </a:cxn>
            </a:cxnLst>
            <a:rect l="f24" t="f27" r="f25" b="f26"/>
            <a:pathLst>
              <a:path w="6321665" h="6350000">
                <a:moveTo>
                  <a:pt x="f5" y="f2"/>
                </a:moveTo>
                <a:lnTo>
                  <a:pt x="f5" y="f2"/>
                </a:lnTo>
                <a:cubicBezTo>
                  <a:pt x="f6" y="f7"/>
                  <a:pt x="f8" y="f9"/>
                  <a:pt x="f8" y="f10"/>
                </a:cubicBezTo>
                <a:cubicBezTo>
                  <a:pt x="f8" y="f11"/>
                  <a:pt x="f6" y="f12"/>
                  <a:pt x="f5" y="f4"/>
                </a:cubicBezTo>
                <a:cubicBezTo>
                  <a:pt x="f13" y="f12"/>
                  <a:pt x="f2" y="f11"/>
                  <a:pt x="f2" y="f10"/>
                </a:cubicBezTo>
                <a:cubicBezTo>
                  <a:pt x="f2" y="f9"/>
                  <a:pt x="f13" y="f7"/>
                  <a:pt x="f5" y="f2"/>
                </a:cubicBezTo>
                <a:close/>
              </a:path>
            </a:pathLst>
          </a:custGeom>
          <a:solidFill>
            <a:srgbClr val="009490"/>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89" b="0" i="0" u="none" strike="noStrike" kern="1200" cap="none" spc="0" baseline="0">
              <a:solidFill>
                <a:srgbClr val="000000"/>
              </a:solidFill>
              <a:uFillTx/>
              <a:latin typeface="Arial"/>
              <a:ea typeface="Arial"/>
              <a:cs typeface="Arial"/>
            </a:endParaRPr>
          </a:p>
        </p:txBody>
      </p:sp>
      <p:sp>
        <p:nvSpPr>
          <p:cNvPr id="11" name="Oval 10">
            <a:extLst>
              <a:ext uri="{FF2B5EF4-FFF2-40B4-BE49-F238E27FC236}">
                <a16:creationId xmlns:a16="http://schemas.microsoft.com/office/drawing/2014/main" id="{EEA9E8B2-388D-4C10-841F-5BED27D884DE}"/>
              </a:ext>
            </a:extLst>
          </p:cNvPr>
          <p:cNvSpPr/>
          <p:nvPr/>
        </p:nvSpPr>
        <p:spPr>
          <a:xfrm>
            <a:off x="10009536" y="424446"/>
            <a:ext cx="2933675" cy="2958226"/>
          </a:xfrm>
          <a:prstGeom prst="ellipse">
            <a:avLst/>
          </a:prstGeom>
          <a:noFill/>
          <a:ln w="57150">
            <a:solidFill>
              <a:srgbClr val="FCB5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erson and person holding a couple of babies on a couch&#10;&#10;Description automatically generated with low confidence">
            <a:extLst>
              <a:ext uri="{FF2B5EF4-FFF2-40B4-BE49-F238E27FC236}">
                <a16:creationId xmlns:a16="http://schemas.microsoft.com/office/drawing/2014/main" id="{EF795ABF-6289-4B0D-9BAE-3D8C1B23DD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71001">
            <a:off x="1795326" y="1487483"/>
            <a:ext cx="3510587" cy="2503048"/>
          </a:xfrm>
          <a:prstGeom prst="rect">
            <a:avLst/>
          </a:prstGeom>
          <a:ln w="127000">
            <a:solidFill>
              <a:schemeClr val="bg1"/>
            </a:solidFill>
          </a:ln>
        </p:spPr>
      </p:pic>
      <p:sp>
        <p:nvSpPr>
          <p:cNvPr id="12" name="Google Shape;132;p15">
            <a:extLst>
              <a:ext uri="{FF2B5EF4-FFF2-40B4-BE49-F238E27FC236}">
                <a16:creationId xmlns:a16="http://schemas.microsoft.com/office/drawing/2014/main" id="{235048E5-898E-4F38-9088-F4A7E96B34BD}"/>
              </a:ext>
            </a:extLst>
          </p:cNvPr>
          <p:cNvSpPr txBox="1"/>
          <p:nvPr/>
        </p:nvSpPr>
        <p:spPr>
          <a:xfrm>
            <a:off x="1041864" y="4555419"/>
            <a:ext cx="5435135" cy="1984454"/>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chemeClr val="bg1"/>
                </a:solidFill>
                <a:uFillTx/>
                <a:latin typeface="Century Gothic" panose="020B0502020202020204" pitchFamily="34" charset="0"/>
              </a:rPr>
              <a:t>1. What did you know about Diabetes at the time and what do you wish you knew?</a:t>
            </a:r>
          </a:p>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b="1">
              <a:solidFill>
                <a:schemeClr val="bg1"/>
              </a:solidFill>
              <a:latin typeface="Century Gothic" panose="020B0502020202020204" pitchFamily="34" charset="0"/>
            </a:endParaRPr>
          </a:p>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2000" b="1">
                <a:solidFill>
                  <a:schemeClr val="bg1"/>
                </a:solidFill>
                <a:latin typeface="Century Gothic" panose="020B0502020202020204" pitchFamily="34" charset="0"/>
              </a:rPr>
              <a:t>2. How challenging was it to have two Diabetic children?</a:t>
            </a:r>
          </a:p>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GB" sz="1050" b="1" i="0" u="none" strike="noStrike" kern="1200" cap="none" spc="0" baseline="0">
              <a:solidFill>
                <a:schemeClr val="bg1"/>
              </a:solidFill>
              <a:uFillTx/>
              <a:latin typeface="Century Gothic" panose="020B0502020202020204" pitchFamily="34" charset="0"/>
            </a:endParaRPr>
          </a:p>
        </p:txBody>
      </p:sp>
      <p:sp>
        <p:nvSpPr>
          <p:cNvPr id="14" name="Oval 13">
            <a:extLst>
              <a:ext uri="{FF2B5EF4-FFF2-40B4-BE49-F238E27FC236}">
                <a16:creationId xmlns:a16="http://schemas.microsoft.com/office/drawing/2014/main" id="{57DF3E96-E678-4F25-BF85-E7355574E52A}"/>
              </a:ext>
            </a:extLst>
          </p:cNvPr>
          <p:cNvSpPr/>
          <p:nvPr/>
        </p:nvSpPr>
        <p:spPr>
          <a:xfrm>
            <a:off x="2309295" y="6455643"/>
            <a:ext cx="1915280" cy="1931134"/>
          </a:xfrm>
          <a:prstGeom prst="ellipse">
            <a:avLst/>
          </a:prstGeom>
          <a:solidFill>
            <a:srgbClr val="FCB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trim.38DD3778-B3BA-4B52-877D-895DBAC1C22C.MOV">
            <a:hlinkClick r:id="" action="ppaction://media"/>
            <a:extLst>
              <a:ext uri="{FF2B5EF4-FFF2-40B4-BE49-F238E27FC236}">
                <a16:creationId xmlns:a16="http://schemas.microsoft.com/office/drawing/2014/main" id="{BC96180B-F3AE-0419-A484-4E6E5E38F48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070954" y="647740"/>
            <a:ext cx="4079182" cy="5562520"/>
          </a:xfrm>
          <a:prstGeom prst="rect">
            <a:avLst/>
          </a:prstGeom>
          <a:ln w="130175">
            <a:solidFill>
              <a:schemeClr val="bg1"/>
            </a:solidFill>
          </a:ln>
        </p:spPr>
      </p:pic>
    </p:spTree>
    <p:extLst>
      <p:ext uri="{BB962C8B-B14F-4D97-AF65-F5344CB8AC3E}">
        <p14:creationId xmlns:p14="http://schemas.microsoft.com/office/powerpoint/2010/main" val="89404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18D827-2B61-4EEB-910F-F6C554078D3F}"/>
              </a:ext>
            </a:extLst>
          </p:cNvPr>
          <p:cNvSpPr/>
          <p:nvPr/>
        </p:nvSpPr>
        <p:spPr>
          <a:xfrm>
            <a:off x="-24523" y="-3274"/>
            <a:ext cx="12192000" cy="6858000"/>
          </a:xfrm>
          <a:prstGeom prst="rect">
            <a:avLst/>
          </a:prstGeom>
          <a:solidFill>
            <a:srgbClr val="67B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6D62A535-371D-4564-90FC-AFBBC47AF0AE}"/>
              </a:ext>
            </a:extLst>
          </p:cNvPr>
          <p:cNvSpPr/>
          <p:nvPr/>
        </p:nvSpPr>
        <p:spPr>
          <a:xfrm>
            <a:off x="7457917" y="-551235"/>
            <a:ext cx="4844991" cy="47957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Google Shape;133;p15">
            <a:extLst>
              <a:ext uri="{FF2B5EF4-FFF2-40B4-BE49-F238E27FC236}">
                <a16:creationId xmlns:a16="http://schemas.microsoft.com/office/drawing/2014/main" id="{F60D9C22-7DEA-4401-91B7-32159EB3A64F}"/>
              </a:ext>
            </a:extLst>
          </p:cNvPr>
          <p:cNvSpPr txBox="1"/>
          <p:nvPr/>
        </p:nvSpPr>
        <p:spPr>
          <a:xfrm>
            <a:off x="945806" y="1106149"/>
            <a:ext cx="4945984" cy="738664"/>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a:solidFill>
                  <a:srgbClr val="FFFFFF"/>
                </a:solidFill>
                <a:latin typeface="Segoe UI Black" panose="020B0A02040204020203" pitchFamily="34" charset="0"/>
                <a:ea typeface="Segoe UI Black" panose="020B0A02040204020203" pitchFamily="34" charset="0"/>
                <a:cs typeface="Arial"/>
              </a:rPr>
              <a:t>Adult Diagnosis</a:t>
            </a:r>
            <a:endParaRPr lang="en-US" sz="933" b="0" i="0" u="none" strike="noStrike" kern="1200" cap="none" spc="0" baseline="0">
              <a:solidFill>
                <a:srgbClr val="FFFFFF"/>
              </a:solidFill>
              <a:uFillTx/>
              <a:latin typeface="Segoe UI Black" panose="020B0A02040204020203" pitchFamily="34" charset="0"/>
              <a:ea typeface="Segoe UI Black" panose="020B0A02040204020203" pitchFamily="34" charset="0"/>
              <a:cs typeface="Arial"/>
            </a:endParaRPr>
          </a:p>
        </p:txBody>
      </p:sp>
      <p:pic>
        <p:nvPicPr>
          <p:cNvPr id="9" name="Picture 8" descr="A person wearing glasses&#10;&#10;Description automatically generated with medium confidence">
            <a:extLst>
              <a:ext uri="{FF2B5EF4-FFF2-40B4-BE49-F238E27FC236}">
                <a16:creationId xmlns:a16="http://schemas.microsoft.com/office/drawing/2014/main" id="{5129BF15-EE06-432D-A952-EC1DDBF9FB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2381" y="-291824"/>
            <a:ext cx="4255072" cy="4273274"/>
          </a:xfrm>
          <a:prstGeom prst="ellipse">
            <a:avLst/>
          </a:prstGeom>
          <a:ln w="63500" cap="rnd">
            <a:noFill/>
          </a:ln>
          <a:effectLst/>
        </p:spPr>
      </p:pic>
      <p:sp>
        <p:nvSpPr>
          <p:cNvPr id="7" name="Oval 6">
            <a:extLst>
              <a:ext uri="{FF2B5EF4-FFF2-40B4-BE49-F238E27FC236}">
                <a16:creationId xmlns:a16="http://schemas.microsoft.com/office/drawing/2014/main" id="{83841C08-1DCF-487A-A8B1-77E3B327C431}"/>
              </a:ext>
            </a:extLst>
          </p:cNvPr>
          <p:cNvSpPr/>
          <p:nvPr/>
        </p:nvSpPr>
        <p:spPr>
          <a:xfrm>
            <a:off x="6960798" y="2838450"/>
            <a:ext cx="3973902" cy="3978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picture containing cup, person, person, coffee&#10;&#10;Description automatically generated">
            <a:extLst>
              <a:ext uri="{FF2B5EF4-FFF2-40B4-BE49-F238E27FC236}">
                <a16:creationId xmlns:a16="http://schemas.microsoft.com/office/drawing/2014/main" id="{CCEF657F-6F72-4E0C-A461-376C093FEE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2769" y="3156944"/>
            <a:ext cx="3401306" cy="3401306"/>
          </a:xfrm>
          <a:prstGeom prst="ellipse">
            <a:avLst/>
          </a:prstGeom>
          <a:ln w="63500" cap="rnd">
            <a:noFill/>
          </a:ln>
          <a:effectLst/>
        </p:spPr>
      </p:pic>
      <p:sp>
        <p:nvSpPr>
          <p:cNvPr id="12" name="Google Shape;341;p29">
            <a:extLst>
              <a:ext uri="{FF2B5EF4-FFF2-40B4-BE49-F238E27FC236}">
                <a16:creationId xmlns:a16="http://schemas.microsoft.com/office/drawing/2014/main" id="{76D5F97F-010E-4D66-B4C6-883DBA0B3239}"/>
              </a:ext>
            </a:extLst>
          </p:cNvPr>
          <p:cNvSpPr/>
          <p:nvPr/>
        </p:nvSpPr>
        <p:spPr>
          <a:xfrm rot="5400013">
            <a:off x="10836033" y="5382959"/>
            <a:ext cx="2322841" cy="2350582"/>
          </a:xfrm>
          <a:custGeom>
            <a:avLst/>
            <a:gdLst>
              <a:gd name="f0" fmla="val w"/>
              <a:gd name="f1" fmla="val h"/>
              <a:gd name="f2" fmla="val 0"/>
              <a:gd name="f3" fmla="val 6321665"/>
              <a:gd name="f4" fmla="val 6350000"/>
              <a:gd name="f5" fmla="val 3160833"/>
              <a:gd name="f6" fmla="val 4908795"/>
              <a:gd name="f7" fmla="val 7817"/>
              <a:gd name="f8" fmla="val 6321666"/>
              <a:gd name="f9" fmla="val 1427021"/>
              <a:gd name="f10" fmla="val 3175000"/>
              <a:gd name="f11" fmla="val 4922979"/>
              <a:gd name="f12" fmla="val 6342183"/>
              <a:gd name="f13" fmla="val 1412871"/>
              <a:gd name="f14" fmla="*/ f0 1 6321665"/>
              <a:gd name="f15" fmla="*/ f1 1 6350000"/>
              <a:gd name="f16" fmla="+- f4 0 f2"/>
              <a:gd name="f17" fmla="+- f3 0 f2"/>
              <a:gd name="f18" fmla="*/ f17 1 6321665"/>
              <a:gd name="f19" fmla="*/ f16 1 6350000"/>
              <a:gd name="f20" fmla="*/ f2 1 f18"/>
              <a:gd name="f21" fmla="*/ f3 1 f18"/>
              <a:gd name="f22" fmla="*/ f2 1 f19"/>
              <a:gd name="f23" fmla="*/ f4 1 f19"/>
              <a:gd name="f24" fmla="*/ f20 f14 1"/>
              <a:gd name="f25" fmla="*/ f21 f14 1"/>
              <a:gd name="f26" fmla="*/ f23 f15 1"/>
              <a:gd name="f27" fmla="*/ f22 f15 1"/>
            </a:gdLst>
            <a:ahLst/>
            <a:cxnLst>
              <a:cxn ang="3cd4">
                <a:pos x="hc" y="t"/>
              </a:cxn>
              <a:cxn ang="0">
                <a:pos x="r" y="vc"/>
              </a:cxn>
              <a:cxn ang="cd4">
                <a:pos x="hc" y="b"/>
              </a:cxn>
              <a:cxn ang="cd2">
                <a:pos x="l" y="vc"/>
              </a:cxn>
            </a:cxnLst>
            <a:rect l="f24" t="f27" r="f25" b="f26"/>
            <a:pathLst>
              <a:path w="6321665" h="6350000">
                <a:moveTo>
                  <a:pt x="f5" y="f2"/>
                </a:moveTo>
                <a:lnTo>
                  <a:pt x="f5" y="f2"/>
                </a:lnTo>
                <a:cubicBezTo>
                  <a:pt x="f6" y="f7"/>
                  <a:pt x="f8" y="f9"/>
                  <a:pt x="f8" y="f10"/>
                </a:cubicBezTo>
                <a:cubicBezTo>
                  <a:pt x="f8" y="f11"/>
                  <a:pt x="f6" y="f12"/>
                  <a:pt x="f5" y="f4"/>
                </a:cubicBezTo>
                <a:cubicBezTo>
                  <a:pt x="f13" y="f12"/>
                  <a:pt x="f2" y="f11"/>
                  <a:pt x="f2" y="f10"/>
                </a:cubicBezTo>
                <a:cubicBezTo>
                  <a:pt x="f2" y="f9"/>
                  <a:pt x="f13" y="f7"/>
                  <a:pt x="f5" y="f2"/>
                </a:cubicBezTo>
                <a:close/>
              </a:path>
            </a:pathLst>
          </a:custGeom>
          <a:solidFill>
            <a:srgbClr val="FCB54B"/>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89" b="0" i="0" u="none" strike="noStrike" kern="1200" cap="none" spc="0" baseline="0">
              <a:solidFill>
                <a:srgbClr val="000000"/>
              </a:solidFill>
              <a:uFillTx/>
              <a:latin typeface="Arial"/>
              <a:ea typeface="Arial"/>
              <a:cs typeface="Arial"/>
            </a:endParaRPr>
          </a:p>
        </p:txBody>
      </p:sp>
      <p:sp>
        <p:nvSpPr>
          <p:cNvPr id="13" name="Oval 12">
            <a:extLst>
              <a:ext uri="{FF2B5EF4-FFF2-40B4-BE49-F238E27FC236}">
                <a16:creationId xmlns:a16="http://schemas.microsoft.com/office/drawing/2014/main" id="{3F57EA40-9A0A-4AB3-920E-DF35D62182D8}"/>
              </a:ext>
            </a:extLst>
          </p:cNvPr>
          <p:cNvSpPr/>
          <p:nvPr/>
        </p:nvSpPr>
        <p:spPr>
          <a:xfrm>
            <a:off x="-1957936" y="2268682"/>
            <a:ext cx="2429563" cy="2516389"/>
          </a:xfrm>
          <a:prstGeom prst="ellipse">
            <a:avLst/>
          </a:prstGeom>
          <a:solidFill>
            <a:srgbClr val="F86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Google Shape;132;p15">
            <a:extLst>
              <a:ext uri="{FF2B5EF4-FFF2-40B4-BE49-F238E27FC236}">
                <a16:creationId xmlns:a16="http://schemas.microsoft.com/office/drawing/2014/main" id="{1B96FCE4-853F-4E4F-B924-1DCC2CEFA47E}"/>
              </a:ext>
            </a:extLst>
          </p:cNvPr>
          <p:cNvSpPr txBox="1"/>
          <p:nvPr/>
        </p:nvSpPr>
        <p:spPr>
          <a:xfrm>
            <a:off x="968745" y="1992013"/>
            <a:ext cx="5686597" cy="3523850"/>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US" sz="1600" b="1">
                <a:solidFill>
                  <a:srgbClr val="FFFFFF"/>
                </a:solidFill>
                <a:latin typeface="Century Gothic" panose="020B0502020202020204" pitchFamily="34" charset="0"/>
                <a:ea typeface="Rubik"/>
                <a:cs typeface="Rubik"/>
              </a:rPr>
              <a:t>‘’ I never really understood how life changing something like Type 1 Diabetes really was. Finding out I had Diabetes while in my second year at University made everything difficult and affected just how well I did in my exams’’.</a:t>
            </a:r>
          </a:p>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US" sz="1600" b="1" i="0" u="none" strike="noStrike" kern="1200" cap="none" spc="0" baseline="0">
              <a:solidFill>
                <a:srgbClr val="FFFFFF"/>
              </a:solidFill>
              <a:uFillTx/>
              <a:latin typeface="Century Gothic" panose="020B0502020202020204" pitchFamily="34" charset="0"/>
              <a:ea typeface="Rubik"/>
              <a:cs typeface="Rubik"/>
            </a:endParaRPr>
          </a:p>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FFFFFF"/>
                </a:solidFill>
                <a:uFillTx/>
                <a:latin typeface="Century Gothic" panose="020B0502020202020204" pitchFamily="34" charset="0"/>
                <a:ea typeface="Rubik"/>
                <a:cs typeface="Rubik"/>
              </a:rPr>
              <a:t>‘’Trying to balance looking after my Diabetes and doing my job at the same time is very hard. My job would sometimes take priority </a:t>
            </a:r>
            <a:r>
              <a:rPr lang="en-US" sz="1600" b="1">
                <a:solidFill>
                  <a:srgbClr val="FFFFFF"/>
                </a:solidFill>
                <a:latin typeface="Century Gothic" panose="020B0502020202020204" pitchFamily="34" charset="0"/>
                <a:ea typeface="Rubik"/>
                <a:cs typeface="Rubik"/>
              </a:rPr>
              <a:t>over my blood glucose.’’</a:t>
            </a:r>
          </a:p>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endParaRPr lang="en-US" sz="1600" b="1" i="0" u="none" strike="noStrike" kern="1200" cap="none" spc="0" baseline="0">
              <a:solidFill>
                <a:srgbClr val="FFFFFF"/>
              </a:solidFill>
              <a:uFillTx/>
              <a:latin typeface="Century Gothic" panose="020B0502020202020204" pitchFamily="34" charset="0"/>
              <a:ea typeface="Rubik"/>
              <a:cs typeface="Rubik"/>
            </a:endParaRPr>
          </a:p>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US" sz="1600" b="1">
                <a:solidFill>
                  <a:srgbClr val="FFFFFF"/>
                </a:solidFill>
                <a:latin typeface="Century Gothic" panose="020B0502020202020204" pitchFamily="34" charset="0"/>
                <a:ea typeface="Rubik"/>
                <a:cs typeface="Rubik"/>
              </a:rPr>
              <a:t>‘’ I wish I knew more about Type 1 Diabetes prior to my diagnosis….’’</a:t>
            </a:r>
            <a:endParaRPr lang="en-US" sz="1733" b="1" i="0" u="none" strike="noStrike" kern="1200" cap="none" spc="0" baseline="0">
              <a:solidFill>
                <a:srgbClr val="FFFFFF"/>
              </a:solidFill>
              <a:uFillTx/>
              <a:latin typeface="Rubik"/>
              <a:ea typeface="Rubik"/>
              <a:cs typeface="Rubik"/>
            </a:endParaRPr>
          </a:p>
        </p:txBody>
      </p:sp>
    </p:spTree>
    <p:extLst>
      <p:ext uri="{BB962C8B-B14F-4D97-AF65-F5344CB8AC3E}">
        <p14:creationId xmlns:p14="http://schemas.microsoft.com/office/powerpoint/2010/main" val="1401165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21EAB1-5F0A-4DF8-88AA-6825538A8A15}"/>
              </a:ext>
            </a:extLst>
          </p:cNvPr>
          <p:cNvSpPr/>
          <p:nvPr/>
        </p:nvSpPr>
        <p:spPr>
          <a:xfrm>
            <a:off x="0" y="0"/>
            <a:ext cx="12192000" cy="6858000"/>
          </a:xfrm>
          <a:prstGeom prst="rect">
            <a:avLst/>
          </a:prstGeom>
          <a:solidFill>
            <a:srgbClr val="F86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a:extLst>
              <a:ext uri="{FF2B5EF4-FFF2-40B4-BE49-F238E27FC236}">
                <a16:creationId xmlns:a16="http://schemas.microsoft.com/office/drawing/2014/main" id="{9C9A10C3-88E6-45CF-A80F-8D86ED636A6A}"/>
              </a:ext>
            </a:extLst>
          </p:cNvPr>
          <p:cNvSpPr/>
          <p:nvPr/>
        </p:nvSpPr>
        <p:spPr>
          <a:xfrm>
            <a:off x="2085473" y="-549442"/>
            <a:ext cx="8021053" cy="795688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002E0D27-7DCA-4C50-BAE3-E76D15ADFA33}"/>
              </a:ext>
            </a:extLst>
          </p:cNvPr>
          <p:cNvSpPr/>
          <p:nvPr/>
        </p:nvSpPr>
        <p:spPr>
          <a:xfrm>
            <a:off x="1892967" y="-1014663"/>
            <a:ext cx="8406063" cy="8887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Google Shape;175;p17">
            <a:extLst>
              <a:ext uri="{FF2B5EF4-FFF2-40B4-BE49-F238E27FC236}">
                <a16:creationId xmlns:a16="http://schemas.microsoft.com/office/drawing/2014/main" id="{EB1F735C-AD47-479F-BB9B-A5FC5C379D30}"/>
              </a:ext>
            </a:extLst>
          </p:cNvPr>
          <p:cNvSpPr txBox="1">
            <a:spLocks/>
          </p:cNvSpPr>
          <p:nvPr/>
        </p:nvSpPr>
        <p:spPr>
          <a:xfrm>
            <a:off x="2651659" y="781201"/>
            <a:ext cx="6888678" cy="1275597"/>
          </a:xfrm>
          <a:prstGeom prst="rect">
            <a:avLst/>
          </a:prstGeom>
        </p:spPr>
        <p:txBody>
          <a:bodyPr lIns="121898" tIns="121898" rIns="121898" bIns="121898"/>
          <a:lstStyle>
            <a:lvl1pPr marL="0" marR="0" lvl="0" indent="0" algn="l" defTabSz="914400" rtl="0" fontAlgn="auto" hangingPunct="1">
              <a:lnSpc>
                <a:spcPct val="100000"/>
              </a:lnSpc>
              <a:spcBef>
                <a:spcPts val="0"/>
              </a:spcBef>
              <a:spcAft>
                <a:spcPts val="0"/>
              </a:spcAft>
              <a:buNone/>
              <a:tabLst/>
              <a:defRPr lang="en-GB" sz="3500" b="0" i="0" u="none" strike="noStrike" kern="0" cap="none" spc="0" baseline="0">
                <a:solidFill>
                  <a:srgbClr val="191919"/>
                </a:solidFill>
                <a:uFillTx/>
                <a:latin typeface="Rubik"/>
                <a:ea typeface="Rubik"/>
                <a:cs typeface="Rubik"/>
              </a:defRPr>
            </a:lvl1pPr>
          </a:lstStyle>
          <a:p>
            <a:pPr algn="ctr"/>
            <a:r>
              <a:rPr lang="en-GB" sz="5400">
                <a:solidFill>
                  <a:srgbClr val="009490"/>
                </a:solidFill>
                <a:latin typeface="Segoe UI Black" panose="020B0A02040204020203" pitchFamily="34" charset="0"/>
                <a:ea typeface="Segoe UI Black" panose="020B0A02040204020203" pitchFamily="34" charset="0"/>
              </a:rPr>
              <a:t>So… What is it like living with Type 1 Diabetes? </a:t>
            </a:r>
          </a:p>
        </p:txBody>
      </p:sp>
      <p:sp>
        <p:nvSpPr>
          <p:cNvPr id="7" name="Oval 6">
            <a:extLst>
              <a:ext uri="{FF2B5EF4-FFF2-40B4-BE49-F238E27FC236}">
                <a16:creationId xmlns:a16="http://schemas.microsoft.com/office/drawing/2014/main" id="{FD98F726-BC3E-4F49-A47D-DA7718F3054D}"/>
              </a:ext>
            </a:extLst>
          </p:cNvPr>
          <p:cNvSpPr/>
          <p:nvPr/>
        </p:nvSpPr>
        <p:spPr>
          <a:xfrm>
            <a:off x="9402605" y="4246407"/>
            <a:ext cx="1650306" cy="1720908"/>
          </a:xfrm>
          <a:prstGeom prst="ellipse">
            <a:avLst/>
          </a:prstGeom>
          <a:noFill/>
          <a:ln w="57150">
            <a:solidFill>
              <a:srgbClr val="0094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CA21C4BE-7CC1-4949-AF17-4B7FD224BAB9}"/>
              </a:ext>
            </a:extLst>
          </p:cNvPr>
          <p:cNvSpPr/>
          <p:nvPr/>
        </p:nvSpPr>
        <p:spPr>
          <a:xfrm>
            <a:off x="9070843" y="3919621"/>
            <a:ext cx="2313830" cy="2370150"/>
          </a:xfrm>
          <a:prstGeom prst="ellipse">
            <a:avLst/>
          </a:prstGeom>
          <a:noFill/>
          <a:ln w="57150">
            <a:solidFill>
              <a:srgbClr val="0094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4269509-D652-4F5B-9F99-541E91FD8221}"/>
              </a:ext>
            </a:extLst>
          </p:cNvPr>
          <p:cNvSpPr/>
          <p:nvPr/>
        </p:nvSpPr>
        <p:spPr>
          <a:xfrm>
            <a:off x="8760920" y="3625583"/>
            <a:ext cx="2933675" cy="2958226"/>
          </a:xfrm>
          <a:prstGeom prst="ellipse">
            <a:avLst/>
          </a:prstGeom>
          <a:noFill/>
          <a:ln w="57150">
            <a:solidFill>
              <a:srgbClr val="0094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Google Shape;341;p29">
            <a:extLst>
              <a:ext uri="{FF2B5EF4-FFF2-40B4-BE49-F238E27FC236}">
                <a16:creationId xmlns:a16="http://schemas.microsoft.com/office/drawing/2014/main" id="{3933305F-354C-4A1F-8514-5E4CC3AEF897}"/>
              </a:ext>
            </a:extLst>
          </p:cNvPr>
          <p:cNvSpPr/>
          <p:nvPr/>
        </p:nvSpPr>
        <p:spPr>
          <a:xfrm rot="5400013">
            <a:off x="778504" y="582368"/>
            <a:ext cx="1836819" cy="1784395"/>
          </a:xfrm>
          <a:custGeom>
            <a:avLst/>
            <a:gdLst>
              <a:gd name="f0" fmla="val w"/>
              <a:gd name="f1" fmla="val h"/>
              <a:gd name="f2" fmla="val 0"/>
              <a:gd name="f3" fmla="val 6321665"/>
              <a:gd name="f4" fmla="val 6350000"/>
              <a:gd name="f5" fmla="val 3160833"/>
              <a:gd name="f6" fmla="val 4908795"/>
              <a:gd name="f7" fmla="val 7817"/>
              <a:gd name="f8" fmla="val 6321666"/>
              <a:gd name="f9" fmla="val 1427021"/>
              <a:gd name="f10" fmla="val 3175000"/>
              <a:gd name="f11" fmla="val 4922979"/>
              <a:gd name="f12" fmla="val 6342183"/>
              <a:gd name="f13" fmla="val 1412871"/>
              <a:gd name="f14" fmla="*/ f0 1 6321665"/>
              <a:gd name="f15" fmla="*/ f1 1 6350000"/>
              <a:gd name="f16" fmla="+- f4 0 f2"/>
              <a:gd name="f17" fmla="+- f3 0 f2"/>
              <a:gd name="f18" fmla="*/ f17 1 6321665"/>
              <a:gd name="f19" fmla="*/ f16 1 6350000"/>
              <a:gd name="f20" fmla="*/ f2 1 f18"/>
              <a:gd name="f21" fmla="*/ f3 1 f18"/>
              <a:gd name="f22" fmla="*/ f2 1 f19"/>
              <a:gd name="f23" fmla="*/ f4 1 f19"/>
              <a:gd name="f24" fmla="*/ f20 f14 1"/>
              <a:gd name="f25" fmla="*/ f21 f14 1"/>
              <a:gd name="f26" fmla="*/ f23 f15 1"/>
              <a:gd name="f27" fmla="*/ f22 f15 1"/>
            </a:gdLst>
            <a:ahLst/>
            <a:cxnLst>
              <a:cxn ang="3cd4">
                <a:pos x="hc" y="t"/>
              </a:cxn>
              <a:cxn ang="0">
                <a:pos x="r" y="vc"/>
              </a:cxn>
              <a:cxn ang="cd4">
                <a:pos x="hc" y="b"/>
              </a:cxn>
              <a:cxn ang="cd2">
                <a:pos x="l" y="vc"/>
              </a:cxn>
            </a:cxnLst>
            <a:rect l="f24" t="f27" r="f25" b="f26"/>
            <a:pathLst>
              <a:path w="6321665" h="6350000">
                <a:moveTo>
                  <a:pt x="f5" y="f2"/>
                </a:moveTo>
                <a:lnTo>
                  <a:pt x="f5" y="f2"/>
                </a:lnTo>
                <a:cubicBezTo>
                  <a:pt x="f6" y="f7"/>
                  <a:pt x="f8" y="f9"/>
                  <a:pt x="f8" y="f10"/>
                </a:cubicBezTo>
                <a:cubicBezTo>
                  <a:pt x="f8" y="f11"/>
                  <a:pt x="f6" y="f12"/>
                  <a:pt x="f5" y="f4"/>
                </a:cubicBezTo>
                <a:cubicBezTo>
                  <a:pt x="f13" y="f12"/>
                  <a:pt x="f2" y="f11"/>
                  <a:pt x="f2" y="f10"/>
                </a:cubicBezTo>
                <a:cubicBezTo>
                  <a:pt x="f2" y="f9"/>
                  <a:pt x="f13" y="f7"/>
                  <a:pt x="f5" y="f2"/>
                </a:cubicBezTo>
                <a:close/>
              </a:path>
            </a:pathLst>
          </a:custGeom>
          <a:solidFill>
            <a:srgbClr val="FCB54B"/>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89" b="0" i="0" u="none" strike="noStrike" kern="1200" cap="none" spc="0" baseline="0">
              <a:solidFill>
                <a:srgbClr val="000000"/>
              </a:solidFill>
              <a:uFillTx/>
              <a:latin typeface="Arial"/>
              <a:ea typeface="Arial"/>
              <a:cs typeface="Arial"/>
            </a:endParaRPr>
          </a:p>
        </p:txBody>
      </p:sp>
      <p:sp>
        <p:nvSpPr>
          <p:cNvPr id="14" name="Oval 13">
            <a:extLst>
              <a:ext uri="{FF2B5EF4-FFF2-40B4-BE49-F238E27FC236}">
                <a16:creationId xmlns:a16="http://schemas.microsoft.com/office/drawing/2014/main" id="{A89E997D-E517-4AD7-9BD2-2427D12D05C0}"/>
              </a:ext>
            </a:extLst>
          </p:cNvPr>
          <p:cNvSpPr/>
          <p:nvPr/>
        </p:nvSpPr>
        <p:spPr>
          <a:xfrm>
            <a:off x="561840" y="335959"/>
            <a:ext cx="2243792" cy="2292941"/>
          </a:xfrm>
          <a:prstGeom prst="ellipse">
            <a:avLst/>
          </a:prstGeom>
          <a:noFill/>
          <a:ln w="76200">
            <a:solidFill>
              <a:srgbClr val="0094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13A104CD-6FA8-4EA5-A27D-0D0DC0DAA171}"/>
              </a:ext>
            </a:extLst>
          </p:cNvPr>
          <p:cNvPicPr>
            <a:picLocks noChangeAspect="1"/>
          </p:cNvPicPr>
          <p:nvPr/>
        </p:nvPicPr>
        <p:blipFill rotWithShape="1">
          <a:blip r:embed="rId3">
            <a:extLst>
              <a:ext uri="{28A0092B-C50C-407E-A947-70E740481C1C}">
                <a14:useLocalDpi xmlns:a14="http://schemas.microsoft.com/office/drawing/2010/main" val="0"/>
              </a:ext>
            </a:extLst>
          </a:blip>
          <a:srcRect l="20577" t="54103" r="37252" b="31402"/>
          <a:stretch/>
        </p:blipFill>
        <p:spPr>
          <a:xfrm>
            <a:off x="3352942" y="4530605"/>
            <a:ext cx="5173773" cy="2371061"/>
          </a:xfrm>
          <a:prstGeom prst="rect">
            <a:avLst/>
          </a:prstGeom>
        </p:spPr>
      </p:pic>
      <p:sp>
        <p:nvSpPr>
          <p:cNvPr id="11" name="TextBox 10">
            <a:extLst>
              <a:ext uri="{FF2B5EF4-FFF2-40B4-BE49-F238E27FC236}">
                <a16:creationId xmlns:a16="http://schemas.microsoft.com/office/drawing/2014/main" id="{ACD4247D-AC25-4389-AF23-20B7AC5C5B73}"/>
              </a:ext>
            </a:extLst>
          </p:cNvPr>
          <p:cNvSpPr txBox="1"/>
          <p:nvPr/>
        </p:nvSpPr>
        <p:spPr>
          <a:xfrm rot="517242">
            <a:off x="6632364" y="3594859"/>
            <a:ext cx="914400" cy="923330"/>
          </a:xfrm>
          <a:prstGeom prst="rect">
            <a:avLst/>
          </a:prstGeom>
          <a:noFill/>
        </p:spPr>
        <p:txBody>
          <a:bodyPr wrap="square" rtlCol="0">
            <a:spAutoFit/>
          </a:bodyPr>
          <a:lstStyle/>
          <a:p>
            <a:r>
              <a:rPr lang="en-GB" sz="5400"/>
              <a:t>?</a:t>
            </a:r>
          </a:p>
        </p:txBody>
      </p:sp>
      <p:sp>
        <p:nvSpPr>
          <p:cNvPr id="16" name="TextBox 15">
            <a:extLst>
              <a:ext uri="{FF2B5EF4-FFF2-40B4-BE49-F238E27FC236}">
                <a16:creationId xmlns:a16="http://schemas.microsoft.com/office/drawing/2014/main" id="{35A927C9-2AED-437E-A95E-7568484B6A76}"/>
              </a:ext>
            </a:extLst>
          </p:cNvPr>
          <p:cNvSpPr txBox="1"/>
          <p:nvPr/>
        </p:nvSpPr>
        <p:spPr>
          <a:xfrm rot="20613294">
            <a:off x="4787352" y="3523320"/>
            <a:ext cx="914400" cy="923330"/>
          </a:xfrm>
          <a:prstGeom prst="rect">
            <a:avLst/>
          </a:prstGeom>
          <a:noFill/>
        </p:spPr>
        <p:txBody>
          <a:bodyPr wrap="square" rtlCol="0">
            <a:spAutoFit/>
          </a:bodyPr>
          <a:lstStyle/>
          <a:p>
            <a:r>
              <a:rPr lang="en-GB" sz="5400"/>
              <a:t>?</a:t>
            </a:r>
          </a:p>
        </p:txBody>
      </p:sp>
    </p:spTree>
    <p:extLst>
      <p:ext uri="{BB962C8B-B14F-4D97-AF65-F5344CB8AC3E}">
        <p14:creationId xmlns:p14="http://schemas.microsoft.com/office/powerpoint/2010/main" val="600826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E3692D-F2B1-4C06-A1A7-644F52D7AF6B}"/>
              </a:ext>
            </a:extLst>
          </p:cNvPr>
          <p:cNvSpPr/>
          <p:nvPr/>
        </p:nvSpPr>
        <p:spPr>
          <a:xfrm>
            <a:off x="0" y="2586"/>
            <a:ext cx="12192000" cy="6858000"/>
          </a:xfrm>
          <a:prstGeom prst="rect">
            <a:avLst/>
          </a:prstGeom>
          <a:solidFill>
            <a:srgbClr val="67B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diagram&#10;&#10;Description automatically generated">
            <a:extLst>
              <a:ext uri="{FF2B5EF4-FFF2-40B4-BE49-F238E27FC236}">
                <a16:creationId xmlns:a16="http://schemas.microsoft.com/office/drawing/2014/main" id="{5291C4AC-C246-41BB-8412-24603A45B63C}"/>
              </a:ext>
            </a:extLst>
          </p:cNvPr>
          <p:cNvPicPr>
            <a:picLocks noChangeAspect="1"/>
          </p:cNvPicPr>
          <p:nvPr/>
        </p:nvPicPr>
        <p:blipFill rotWithShape="1">
          <a:blip r:embed="rId3">
            <a:extLst>
              <a:ext uri="{28A0092B-C50C-407E-A947-70E740481C1C}">
                <a14:useLocalDpi xmlns:a14="http://schemas.microsoft.com/office/drawing/2010/main" val="0"/>
              </a:ext>
            </a:extLst>
          </a:blip>
          <a:srcRect r="2135" b="12797"/>
          <a:stretch/>
        </p:blipFill>
        <p:spPr>
          <a:xfrm>
            <a:off x="883358" y="0"/>
            <a:ext cx="9946938" cy="6855414"/>
          </a:xfrm>
          <a:prstGeom prst="rect">
            <a:avLst/>
          </a:prstGeom>
        </p:spPr>
      </p:pic>
      <p:sp>
        <p:nvSpPr>
          <p:cNvPr id="9" name="Oval 8">
            <a:extLst>
              <a:ext uri="{FF2B5EF4-FFF2-40B4-BE49-F238E27FC236}">
                <a16:creationId xmlns:a16="http://schemas.microsoft.com/office/drawing/2014/main" id="{C3D779CB-A2F3-4791-A9FA-2482FB8E0CAF}"/>
              </a:ext>
            </a:extLst>
          </p:cNvPr>
          <p:cNvSpPr/>
          <p:nvPr/>
        </p:nvSpPr>
        <p:spPr>
          <a:xfrm>
            <a:off x="-1139805" y="4714926"/>
            <a:ext cx="2023163" cy="1996912"/>
          </a:xfrm>
          <a:prstGeom prst="ellipse">
            <a:avLst/>
          </a:prstGeom>
          <a:solidFill>
            <a:srgbClr val="F86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B7F5D1D3-9495-40F6-B413-F9F1086ACF87}"/>
              </a:ext>
            </a:extLst>
          </p:cNvPr>
          <p:cNvSpPr/>
          <p:nvPr/>
        </p:nvSpPr>
        <p:spPr>
          <a:xfrm>
            <a:off x="629252" y="-1062581"/>
            <a:ext cx="1464903" cy="1515562"/>
          </a:xfrm>
          <a:prstGeom prst="ellipse">
            <a:avLst/>
          </a:prstGeom>
          <a:solidFill>
            <a:srgbClr val="FCB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9EED1CEB-4823-4817-A089-E613899580EB}"/>
              </a:ext>
            </a:extLst>
          </p:cNvPr>
          <p:cNvSpPr/>
          <p:nvPr/>
        </p:nvSpPr>
        <p:spPr>
          <a:xfrm>
            <a:off x="11432177" y="1887665"/>
            <a:ext cx="1519645" cy="1540042"/>
          </a:xfrm>
          <a:prstGeom prst="ellipse">
            <a:avLst/>
          </a:prstGeom>
          <a:solidFill>
            <a:srgbClr val="009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2B92687C-8ACE-4764-86DE-7D58D4110375}"/>
              </a:ext>
            </a:extLst>
          </p:cNvPr>
          <p:cNvSpPr/>
          <p:nvPr/>
        </p:nvSpPr>
        <p:spPr>
          <a:xfrm>
            <a:off x="9002528" y="5859973"/>
            <a:ext cx="3095208" cy="3069895"/>
          </a:xfrm>
          <a:prstGeom prst="ellipse">
            <a:avLst/>
          </a:prstGeom>
          <a:noFill/>
          <a:ln w="57150">
            <a:solidFill>
              <a:srgbClr val="FCB5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BBC358B6-45BF-4ADD-AFFB-5D5959D60464}"/>
              </a:ext>
            </a:extLst>
          </p:cNvPr>
          <p:cNvSpPr/>
          <p:nvPr/>
        </p:nvSpPr>
        <p:spPr>
          <a:xfrm>
            <a:off x="9360491" y="6225019"/>
            <a:ext cx="2379282" cy="2339802"/>
          </a:xfrm>
          <a:prstGeom prst="ellipse">
            <a:avLst/>
          </a:prstGeom>
          <a:noFill/>
          <a:ln w="57150">
            <a:solidFill>
              <a:srgbClr val="FCB5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8E4B0DBD-8F40-417D-AAD3-F5032D5A7777}"/>
              </a:ext>
            </a:extLst>
          </p:cNvPr>
          <p:cNvSpPr/>
          <p:nvPr/>
        </p:nvSpPr>
        <p:spPr>
          <a:xfrm>
            <a:off x="9725542" y="6588642"/>
            <a:ext cx="1617282" cy="1625866"/>
          </a:xfrm>
          <a:prstGeom prst="ellipse">
            <a:avLst/>
          </a:prstGeom>
          <a:noFill/>
          <a:ln w="57150">
            <a:solidFill>
              <a:srgbClr val="FCB5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93E87D-0937-44BC-8DAA-E737D7D277C6}"/>
              </a:ext>
            </a:extLst>
          </p:cNvPr>
          <p:cNvSpPr/>
          <p:nvPr/>
        </p:nvSpPr>
        <p:spPr>
          <a:xfrm>
            <a:off x="6096000" y="0"/>
            <a:ext cx="6096000" cy="6858000"/>
          </a:xfrm>
          <a:prstGeom prst="rect">
            <a:avLst/>
          </a:prstGeom>
          <a:solidFill>
            <a:srgbClr val="67B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oogle Shape;330;p29">
            <a:extLst>
              <a:ext uri="{FF2B5EF4-FFF2-40B4-BE49-F238E27FC236}">
                <a16:creationId xmlns:a16="http://schemas.microsoft.com/office/drawing/2014/main" id="{1845F642-7F80-4E03-B453-1E07A057C956}"/>
              </a:ext>
            </a:extLst>
          </p:cNvPr>
          <p:cNvGrpSpPr/>
          <p:nvPr/>
        </p:nvGrpSpPr>
        <p:grpSpPr>
          <a:xfrm>
            <a:off x="7077167" y="648698"/>
            <a:ext cx="4358249" cy="1031662"/>
            <a:chOff x="6402235" y="738524"/>
            <a:chExt cx="4358249" cy="1031662"/>
          </a:xfrm>
        </p:grpSpPr>
        <p:sp>
          <p:nvSpPr>
            <p:cNvPr id="4" name="Google Shape;331;p29">
              <a:extLst>
                <a:ext uri="{FF2B5EF4-FFF2-40B4-BE49-F238E27FC236}">
                  <a16:creationId xmlns:a16="http://schemas.microsoft.com/office/drawing/2014/main" id="{03D77E42-A3FF-4415-87B3-195062DD5987}"/>
                </a:ext>
              </a:extLst>
            </p:cNvPr>
            <p:cNvSpPr txBox="1"/>
            <p:nvPr/>
          </p:nvSpPr>
          <p:spPr>
            <a:xfrm>
              <a:off x="6402235" y="1503831"/>
              <a:ext cx="4358249" cy="26635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a:solidFill>
                    <a:srgbClr val="FFFFFF"/>
                  </a:solidFill>
                  <a:uFillTx/>
                  <a:latin typeface="Century Gothic" panose="020B0502020202020204" pitchFamily="34" charset="0"/>
                  <a:ea typeface="Rubik"/>
                  <a:cs typeface="Rubik"/>
                </a:rPr>
                <a:t>People in the UK have Diabetes</a:t>
              </a:r>
              <a:endParaRPr lang="en-GB" sz="1600" b="1" i="0" u="none" strike="noStrike" kern="1200" cap="none" spc="0" baseline="0">
                <a:solidFill>
                  <a:srgbClr val="FFFFFF"/>
                </a:solidFill>
                <a:uFillTx/>
                <a:latin typeface="Century Gothic" panose="020B0502020202020204" pitchFamily="34" charset="0"/>
                <a:ea typeface="Arial"/>
                <a:cs typeface="Arial"/>
              </a:endParaRPr>
            </a:p>
          </p:txBody>
        </p:sp>
        <p:sp>
          <p:nvSpPr>
            <p:cNvPr id="5" name="Google Shape;332;p29">
              <a:extLst>
                <a:ext uri="{FF2B5EF4-FFF2-40B4-BE49-F238E27FC236}">
                  <a16:creationId xmlns:a16="http://schemas.microsoft.com/office/drawing/2014/main" id="{7165DA77-D0C8-45E2-A303-FD3F846BA162}"/>
                </a:ext>
              </a:extLst>
            </p:cNvPr>
            <p:cNvSpPr txBox="1"/>
            <p:nvPr/>
          </p:nvSpPr>
          <p:spPr>
            <a:xfrm>
              <a:off x="6402235" y="738524"/>
              <a:ext cx="4358249" cy="677104"/>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i="0" u="none" strike="noStrike" kern="1200" cap="none" spc="0" baseline="0">
                  <a:solidFill>
                    <a:srgbClr val="FFFFFF"/>
                  </a:solidFill>
                  <a:uFillTx/>
                  <a:latin typeface="Segoe UI Black" panose="020B0A02040204020203" pitchFamily="34" charset="0"/>
                  <a:ea typeface="Segoe UI Black" panose="020B0A02040204020203" pitchFamily="34" charset="0"/>
                  <a:cs typeface="Rubik"/>
                </a:rPr>
                <a:t>4.7 Million</a:t>
              </a:r>
              <a:endParaRPr lang="en-US" sz="933" i="0" u="none" strike="noStrike" kern="1200" cap="none" spc="0" baseline="0">
                <a:solidFill>
                  <a:srgbClr val="FFFFFF"/>
                </a:solidFill>
                <a:uFillTx/>
                <a:latin typeface="Segoe UI Black" panose="020B0A02040204020203" pitchFamily="34" charset="0"/>
                <a:ea typeface="Segoe UI Black" panose="020B0A02040204020203" pitchFamily="34" charset="0"/>
                <a:cs typeface="Arial"/>
              </a:endParaRPr>
            </a:p>
          </p:txBody>
        </p:sp>
      </p:grpSp>
      <p:grpSp>
        <p:nvGrpSpPr>
          <p:cNvPr id="6" name="Google Shape;333;p29">
            <a:extLst>
              <a:ext uri="{FF2B5EF4-FFF2-40B4-BE49-F238E27FC236}">
                <a16:creationId xmlns:a16="http://schemas.microsoft.com/office/drawing/2014/main" id="{430B9298-E91C-48F8-9351-B5166BF9E649}"/>
              </a:ext>
            </a:extLst>
          </p:cNvPr>
          <p:cNvGrpSpPr/>
          <p:nvPr/>
        </p:nvGrpSpPr>
        <p:grpSpPr>
          <a:xfrm>
            <a:off x="7077166" y="2077437"/>
            <a:ext cx="4358249" cy="1039412"/>
            <a:chOff x="6302218" y="2149214"/>
            <a:chExt cx="4358249" cy="1039412"/>
          </a:xfrm>
        </p:grpSpPr>
        <p:sp>
          <p:nvSpPr>
            <p:cNvPr id="7" name="Google Shape;334;p29">
              <a:extLst>
                <a:ext uri="{FF2B5EF4-FFF2-40B4-BE49-F238E27FC236}">
                  <a16:creationId xmlns:a16="http://schemas.microsoft.com/office/drawing/2014/main" id="{6FA2AE66-6E7C-4974-9808-05189A7DF137}"/>
                </a:ext>
              </a:extLst>
            </p:cNvPr>
            <p:cNvSpPr txBox="1"/>
            <p:nvPr/>
          </p:nvSpPr>
          <p:spPr>
            <a:xfrm>
              <a:off x="6302218" y="2914512"/>
              <a:ext cx="4358249" cy="274114"/>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600" b="1">
                  <a:solidFill>
                    <a:srgbClr val="FFFFFF"/>
                  </a:solidFill>
                  <a:latin typeface="Century Gothic" panose="020B0502020202020204" pitchFamily="34" charset="0"/>
                  <a:ea typeface="Rubik"/>
                  <a:cs typeface="Rubik"/>
                </a:rPr>
                <a:t>H</a:t>
              </a:r>
              <a:r>
                <a:rPr lang="en-GB" sz="1600" b="1" i="0" u="none" strike="noStrike" kern="1200" cap="none" spc="0" baseline="0">
                  <a:solidFill>
                    <a:srgbClr val="FFFFFF"/>
                  </a:solidFill>
                  <a:uFillTx/>
                  <a:latin typeface="Century Gothic" panose="020B0502020202020204" pitchFamily="34" charset="0"/>
                  <a:ea typeface="Rubik"/>
                  <a:cs typeface="Rubik"/>
                </a:rPr>
                <a:t>ave Type 1 Diabetes</a:t>
              </a:r>
              <a:endParaRPr lang="en-GB" sz="1000" b="1" i="0" u="none" strike="noStrike" kern="1200" cap="none" spc="0" baseline="0">
                <a:solidFill>
                  <a:srgbClr val="FFFFFF"/>
                </a:solidFill>
                <a:uFillTx/>
                <a:latin typeface="Century Gothic" panose="020B0502020202020204" pitchFamily="34" charset="0"/>
                <a:ea typeface="Arial"/>
                <a:cs typeface="Arial"/>
              </a:endParaRPr>
            </a:p>
          </p:txBody>
        </p:sp>
        <p:sp>
          <p:nvSpPr>
            <p:cNvPr id="8" name="Google Shape;335;p29">
              <a:extLst>
                <a:ext uri="{FF2B5EF4-FFF2-40B4-BE49-F238E27FC236}">
                  <a16:creationId xmlns:a16="http://schemas.microsoft.com/office/drawing/2014/main" id="{A12CB9C8-1729-44F2-A86F-AB15518F4451}"/>
                </a:ext>
              </a:extLst>
            </p:cNvPr>
            <p:cNvSpPr txBox="1"/>
            <p:nvPr/>
          </p:nvSpPr>
          <p:spPr>
            <a:xfrm>
              <a:off x="6302218" y="2149214"/>
              <a:ext cx="4358249" cy="677250"/>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0" i="0" u="none" strike="noStrike" kern="1200" cap="none" spc="0" baseline="0">
                  <a:solidFill>
                    <a:srgbClr val="FFFFFF"/>
                  </a:solidFill>
                  <a:uFillTx/>
                  <a:latin typeface="Segoe UI Black" panose="020B0A02040204020203" pitchFamily="34" charset="0"/>
                  <a:ea typeface="Segoe UI Black" panose="020B0A02040204020203" pitchFamily="34" charset="0"/>
                  <a:cs typeface="Rubik"/>
                </a:rPr>
                <a:t>10%</a:t>
              </a:r>
              <a:endParaRPr lang="en-US" sz="933" b="0" i="0" u="none" strike="noStrike" kern="1200" cap="none" spc="0" baseline="0">
                <a:solidFill>
                  <a:srgbClr val="FFFFFF"/>
                </a:solidFill>
                <a:uFillTx/>
                <a:latin typeface="Segoe UI Black" panose="020B0A02040204020203" pitchFamily="34" charset="0"/>
                <a:ea typeface="Segoe UI Black" panose="020B0A02040204020203" pitchFamily="34" charset="0"/>
                <a:cs typeface="Arial"/>
              </a:endParaRPr>
            </a:p>
          </p:txBody>
        </p:sp>
      </p:grpSp>
      <p:grpSp>
        <p:nvGrpSpPr>
          <p:cNvPr id="9" name="Google Shape;336;p29">
            <a:extLst>
              <a:ext uri="{FF2B5EF4-FFF2-40B4-BE49-F238E27FC236}">
                <a16:creationId xmlns:a16="http://schemas.microsoft.com/office/drawing/2014/main" id="{09C3FC61-0559-4EFD-B620-FE3AC79AD35C}"/>
              </a:ext>
            </a:extLst>
          </p:cNvPr>
          <p:cNvGrpSpPr/>
          <p:nvPr/>
        </p:nvGrpSpPr>
        <p:grpSpPr>
          <a:xfrm>
            <a:off x="7077166" y="3451520"/>
            <a:ext cx="4358249" cy="1032422"/>
            <a:chOff x="6302218" y="3582820"/>
            <a:chExt cx="4358249" cy="1032422"/>
          </a:xfrm>
        </p:grpSpPr>
        <p:sp>
          <p:nvSpPr>
            <p:cNvPr id="10" name="Google Shape;337;p29">
              <a:extLst>
                <a:ext uri="{FF2B5EF4-FFF2-40B4-BE49-F238E27FC236}">
                  <a16:creationId xmlns:a16="http://schemas.microsoft.com/office/drawing/2014/main" id="{E5AAE41F-21F1-43D5-839E-D9D303FAD86D}"/>
                </a:ext>
              </a:extLst>
            </p:cNvPr>
            <p:cNvSpPr txBox="1"/>
            <p:nvPr/>
          </p:nvSpPr>
          <p:spPr>
            <a:xfrm>
              <a:off x="6302218" y="4348118"/>
              <a:ext cx="4358249" cy="267124"/>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a:solidFill>
                    <a:srgbClr val="FFFFFF"/>
                  </a:solidFill>
                  <a:uFillTx/>
                  <a:latin typeface="Century Gothic" panose="020B0502020202020204" pitchFamily="34" charset="0"/>
                  <a:ea typeface="Rubik"/>
                  <a:cs typeface="Rubik"/>
                </a:rPr>
                <a:t>People in the UK with Type 1 Diabetes</a:t>
              </a:r>
              <a:endParaRPr lang="en-GB" sz="1000" b="1" i="0" u="none" strike="noStrike" kern="1200" cap="none" spc="0" baseline="0">
                <a:solidFill>
                  <a:srgbClr val="FFFFFF"/>
                </a:solidFill>
                <a:uFillTx/>
                <a:latin typeface="Century Gothic" panose="020B0502020202020204" pitchFamily="34" charset="0"/>
                <a:ea typeface="Arial"/>
                <a:cs typeface="Arial"/>
              </a:endParaRPr>
            </a:p>
          </p:txBody>
        </p:sp>
        <p:sp>
          <p:nvSpPr>
            <p:cNvPr id="11" name="Google Shape;338;p29">
              <a:extLst>
                <a:ext uri="{FF2B5EF4-FFF2-40B4-BE49-F238E27FC236}">
                  <a16:creationId xmlns:a16="http://schemas.microsoft.com/office/drawing/2014/main" id="{0B737D70-DA3B-4B23-AFA5-806E85F3C38B}"/>
                </a:ext>
              </a:extLst>
            </p:cNvPr>
            <p:cNvSpPr txBox="1"/>
            <p:nvPr/>
          </p:nvSpPr>
          <p:spPr>
            <a:xfrm>
              <a:off x="6302218" y="3582820"/>
              <a:ext cx="4358249" cy="677104"/>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0" i="0" u="none" strike="noStrike" kern="1200" cap="none" spc="0" baseline="0">
                  <a:solidFill>
                    <a:srgbClr val="FFFFFF"/>
                  </a:solidFill>
                  <a:uFillTx/>
                  <a:latin typeface="Segoe UI Black" panose="020B0A02040204020203" pitchFamily="34" charset="0"/>
                  <a:ea typeface="Segoe UI Black" panose="020B0A02040204020203" pitchFamily="34" charset="0"/>
                  <a:cs typeface="Rubik"/>
                </a:rPr>
                <a:t>500,000</a:t>
              </a:r>
              <a:endParaRPr lang="en-US" sz="933" b="0" i="0" u="none" strike="noStrike" kern="1200" cap="none" spc="0" baseline="0">
                <a:solidFill>
                  <a:srgbClr val="FFFFFF"/>
                </a:solidFill>
                <a:uFillTx/>
                <a:latin typeface="Segoe UI Black" panose="020B0A02040204020203" pitchFamily="34" charset="0"/>
                <a:ea typeface="Segoe UI Black" panose="020B0A02040204020203" pitchFamily="34" charset="0"/>
                <a:cs typeface="Arial"/>
              </a:endParaRPr>
            </a:p>
          </p:txBody>
        </p:sp>
      </p:grpSp>
      <p:grpSp>
        <p:nvGrpSpPr>
          <p:cNvPr id="12" name="Google Shape;336;p29">
            <a:extLst>
              <a:ext uri="{FF2B5EF4-FFF2-40B4-BE49-F238E27FC236}">
                <a16:creationId xmlns:a16="http://schemas.microsoft.com/office/drawing/2014/main" id="{053DC449-2FB4-4A96-ADAE-8077AD753D96}"/>
              </a:ext>
            </a:extLst>
          </p:cNvPr>
          <p:cNvGrpSpPr/>
          <p:nvPr/>
        </p:nvGrpSpPr>
        <p:grpSpPr>
          <a:xfrm>
            <a:off x="7077166" y="4782054"/>
            <a:ext cx="4358249" cy="1327888"/>
            <a:chOff x="6302218" y="5016279"/>
            <a:chExt cx="4358249" cy="1327888"/>
          </a:xfrm>
        </p:grpSpPr>
        <p:sp>
          <p:nvSpPr>
            <p:cNvPr id="13" name="Google Shape;337;p29">
              <a:extLst>
                <a:ext uri="{FF2B5EF4-FFF2-40B4-BE49-F238E27FC236}">
                  <a16:creationId xmlns:a16="http://schemas.microsoft.com/office/drawing/2014/main" id="{6DCF30D8-89B7-4512-999D-CB9F2F6A422D}"/>
                </a:ext>
              </a:extLst>
            </p:cNvPr>
            <p:cNvSpPr txBox="1"/>
            <p:nvPr/>
          </p:nvSpPr>
          <p:spPr>
            <a:xfrm>
              <a:off x="6302218" y="5781577"/>
              <a:ext cx="4358249" cy="562590"/>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a:solidFill>
                    <a:srgbClr val="FFFFFF"/>
                  </a:solidFill>
                  <a:uFillTx/>
                  <a:latin typeface="Century Gothic" panose="020B0502020202020204" pitchFamily="34" charset="0"/>
                  <a:ea typeface="Arial"/>
                  <a:cs typeface="Rubik"/>
                </a:rPr>
                <a:t>Predicted there will be 5.5 Million people living with Diabetes</a:t>
              </a:r>
              <a:r>
                <a:rPr lang="en-GB" sz="1600" b="1">
                  <a:solidFill>
                    <a:srgbClr val="FFFFFF"/>
                  </a:solidFill>
                  <a:latin typeface="Century Gothic" panose="020B0502020202020204" pitchFamily="34" charset="0"/>
                  <a:ea typeface="Arial"/>
                  <a:cs typeface="Rubik"/>
                </a:rPr>
                <a:t> in the UK</a:t>
              </a:r>
              <a:r>
                <a:rPr lang="en-GB" sz="1600" b="1" i="0" u="none" strike="noStrike" kern="1200" cap="none" spc="0" baseline="0">
                  <a:solidFill>
                    <a:srgbClr val="FFFFFF"/>
                  </a:solidFill>
                  <a:uFillTx/>
                  <a:latin typeface="Century Gothic" panose="020B0502020202020204" pitchFamily="34" charset="0"/>
                  <a:ea typeface="Arial"/>
                  <a:cs typeface="Rubik"/>
                </a:rPr>
                <a:t> </a:t>
              </a:r>
              <a:endParaRPr lang="en-GB" sz="1000" b="1" i="0" u="none" strike="noStrike" kern="1200" cap="none" spc="0" baseline="0">
                <a:solidFill>
                  <a:srgbClr val="FFFFFF"/>
                </a:solidFill>
                <a:uFillTx/>
                <a:latin typeface="Century Gothic" panose="020B0502020202020204" pitchFamily="34" charset="0"/>
                <a:ea typeface="Arial"/>
                <a:cs typeface="Arial"/>
              </a:endParaRPr>
            </a:p>
          </p:txBody>
        </p:sp>
        <p:sp>
          <p:nvSpPr>
            <p:cNvPr id="14" name="Google Shape;338;p29">
              <a:extLst>
                <a:ext uri="{FF2B5EF4-FFF2-40B4-BE49-F238E27FC236}">
                  <a16:creationId xmlns:a16="http://schemas.microsoft.com/office/drawing/2014/main" id="{BA894C1C-51B1-4472-8C03-F3BC41A78D05}"/>
                </a:ext>
              </a:extLst>
            </p:cNvPr>
            <p:cNvSpPr txBox="1"/>
            <p:nvPr/>
          </p:nvSpPr>
          <p:spPr>
            <a:xfrm>
              <a:off x="6302218" y="5016279"/>
              <a:ext cx="4358249" cy="677104"/>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0" i="0" u="none" strike="noStrike" kern="1200" cap="none" spc="0" baseline="0">
                  <a:solidFill>
                    <a:srgbClr val="FFFFFF"/>
                  </a:solidFill>
                  <a:uFillTx/>
                  <a:latin typeface="Segoe UI Black" panose="020B0A02040204020203" pitchFamily="34" charset="0"/>
                  <a:ea typeface="Segoe UI Black" panose="020B0A02040204020203" pitchFamily="34" charset="0"/>
                  <a:cs typeface="Rubik"/>
                </a:rPr>
                <a:t>2030</a:t>
              </a:r>
              <a:endParaRPr lang="en-US" sz="933" b="0" i="0" u="none" strike="noStrike" kern="1200" cap="none" spc="0" baseline="0">
                <a:solidFill>
                  <a:srgbClr val="FFFFFF"/>
                </a:solidFill>
                <a:uFillTx/>
                <a:latin typeface="Segoe UI Black" panose="020B0A02040204020203" pitchFamily="34" charset="0"/>
                <a:ea typeface="Segoe UI Black" panose="020B0A02040204020203" pitchFamily="34" charset="0"/>
                <a:cs typeface="Arial"/>
              </a:endParaRPr>
            </a:p>
          </p:txBody>
        </p:sp>
      </p:grpSp>
      <p:sp>
        <p:nvSpPr>
          <p:cNvPr id="15" name="Google Shape;341;p29">
            <a:extLst>
              <a:ext uri="{FF2B5EF4-FFF2-40B4-BE49-F238E27FC236}">
                <a16:creationId xmlns:a16="http://schemas.microsoft.com/office/drawing/2014/main" id="{15691CAF-FF67-4C53-B931-53DBAF5F34BB}"/>
              </a:ext>
            </a:extLst>
          </p:cNvPr>
          <p:cNvSpPr/>
          <p:nvPr/>
        </p:nvSpPr>
        <p:spPr>
          <a:xfrm rot="5400013">
            <a:off x="3785765" y="-2333666"/>
            <a:ext cx="3540136" cy="3556001"/>
          </a:xfrm>
          <a:custGeom>
            <a:avLst/>
            <a:gdLst>
              <a:gd name="f0" fmla="val w"/>
              <a:gd name="f1" fmla="val h"/>
              <a:gd name="f2" fmla="val 0"/>
              <a:gd name="f3" fmla="val 6321665"/>
              <a:gd name="f4" fmla="val 6350000"/>
              <a:gd name="f5" fmla="val 3160833"/>
              <a:gd name="f6" fmla="val 4908795"/>
              <a:gd name="f7" fmla="val 7817"/>
              <a:gd name="f8" fmla="val 6321666"/>
              <a:gd name="f9" fmla="val 1427021"/>
              <a:gd name="f10" fmla="val 3175000"/>
              <a:gd name="f11" fmla="val 4922979"/>
              <a:gd name="f12" fmla="val 6342183"/>
              <a:gd name="f13" fmla="val 1412871"/>
              <a:gd name="f14" fmla="*/ f0 1 6321665"/>
              <a:gd name="f15" fmla="*/ f1 1 6350000"/>
              <a:gd name="f16" fmla="+- f4 0 f2"/>
              <a:gd name="f17" fmla="+- f3 0 f2"/>
              <a:gd name="f18" fmla="*/ f17 1 6321665"/>
              <a:gd name="f19" fmla="*/ f16 1 6350000"/>
              <a:gd name="f20" fmla="*/ f2 1 f18"/>
              <a:gd name="f21" fmla="*/ f3 1 f18"/>
              <a:gd name="f22" fmla="*/ f2 1 f19"/>
              <a:gd name="f23" fmla="*/ f4 1 f19"/>
              <a:gd name="f24" fmla="*/ f20 f14 1"/>
              <a:gd name="f25" fmla="*/ f21 f14 1"/>
              <a:gd name="f26" fmla="*/ f23 f15 1"/>
              <a:gd name="f27" fmla="*/ f22 f15 1"/>
            </a:gdLst>
            <a:ahLst/>
            <a:cxnLst>
              <a:cxn ang="3cd4">
                <a:pos x="hc" y="t"/>
              </a:cxn>
              <a:cxn ang="0">
                <a:pos x="r" y="vc"/>
              </a:cxn>
              <a:cxn ang="cd4">
                <a:pos x="hc" y="b"/>
              </a:cxn>
              <a:cxn ang="cd2">
                <a:pos x="l" y="vc"/>
              </a:cxn>
            </a:cxnLst>
            <a:rect l="f24" t="f27" r="f25" b="f26"/>
            <a:pathLst>
              <a:path w="6321665" h="6350000">
                <a:moveTo>
                  <a:pt x="f5" y="f2"/>
                </a:moveTo>
                <a:lnTo>
                  <a:pt x="f5" y="f2"/>
                </a:lnTo>
                <a:cubicBezTo>
                  <a:pt x="f6" y="f7"/>
                  <a:pt x="f8" y="f9"/>
                  <a:pt x="f8" y="f10"/>
                </a:cubicBezTo>
                <a:cubicBezTo>
                  <a:pt x="f8" y="f11"/>
                  <a:pt x="f6" y="f12"/>
                  <a:pt x="f5" y="f4"/>
                </a:cubicBezTo>
                <a:cubicBezTo>
                  <a:pt x="f13" y="f12"/>
                  <a:pt x="f2" y="f11"/>
                  <a:pt x="f2" y="f10"/>
                </a:cubicBezTo>
                <a:cubicBezTo>
                  <a:pt x="f2" y="f9"/>
                  <a:pt x="f13" y="f7"/>
                  <a:pt x="f5" y="f2"/>
                </a:cubicBezTo>
                <a:close/>
              </a:path>
            </a:pathLst>
          </a:custGeom>
          <a:solidFill>
            <a:srgbClr val="FCB54B"/>
          </a:solidFill>
          <a:ln cap="flat">
            <a:noFill/>
            <a:prstDash val="solid"/>
          </a:ln>
        </p:spPr>
        <p:txBody>
          <a:bodyPr vert="horz" wrap="square" lIns="60963" tIns="60963" rIns="60963"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89" b="0" i="0" u="none" strike="noStrike" kern="1200" cap="none" spc="0" baseline="0">
              <a:solidFill>
                <a:srgbClr val="000000"/>
              </a:solidFill>
              <a:uFillTx/>
              <a:latin typeface="Arial"/>
              <a:ea typeface="Arial"/>
              <a:cs typeface="Arial"/>
            </a:endParaRPr>
          </a:p>
        </p:txBody>
      </p:sp>
      <p:sp>
        <p:nvSpPr>
          <p:cNvPr id="16" name="Oval 15">
            <a:extLst>
              <a:ext uri="{FF2B5EF4-FFF2-40B4-BE49-F238E27FC236}">
                <a16:creationId xmlns:a16="http://schemas.microsoft.com/office/drawing/2014/main" id="{6D7ABF3C-A567-47EC-961C-1A0893D74D49}"/>
              </a:ext>
            </a:extLst>
          </p:cNvPr>
          <p:cNvSpPr/>
          <p:nvPr/>
        </p:nvSpPr>
        <p:spPr>
          <a:xfrm>
            <a:off x="-1918569" y="2265665"/>
            <a:ext cx="2429563" cy="2516389"/>
          </a:xfrm>
          <a:prstGeom prst="ellipse">
            <a:avLst/>
          </a:prstGeom>
          <a:solidFill>
            <a:srgbClr val="F86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A picture containing text&#10;&#10;Description automatically generated">
            <a:extLst>
              <a:ext uri="{FF2B5EF4-FFF2-40B4-BE49-F238E27FC236}">
                <a16:creationId xmlns:a16="http://schemas.microsoft.com/office/drawing/2014/main" id="{853A79B0-F895-4CE9-9222-4334730AC26C}"/>
              </a:ext>
            </a:extLst>
          </p:cNvPr>
          <p:cNvPicPr>
            <a:picLocks noChangeAspect="1"/>
          </p:cNvPicPr>
          <p:nvPr/>
        </p:nvPicPr>
        <p:blipFill rotWithShape="1">
          <a:blip r:embed="rId3">
            <a:extLst>
              <a:ext uri="{28A0092B-C50C-407E-A947-70E740481C1C}">
                <a14:useLocalDpi xmlns:a14="http://schemas.microsoft.com/office/drawing/2010/main" val="0"/>
              </a:ext>
            </a:extLst>
          </a:blip>
          <a:srcRect t="44055"/>
          <a:stretch/>
        </p:blipFill>
        <p:spPr>
          <a:xfrm>
            <a:off x="52798" y="1780674"/>
            <a:ext cx="6806615" cy="5077326"/>
          </a:xfrm>
          <a:prstGeom prst="rect">
            <a:avLst/>
          </a:prstGeom>
        </p:spPr>
      </p:pic>
      <p:sp>
        <p:nvSpPr>
          <p:cNvPr id="19" name="Google Shape;133;p15">
            <a:extLst>
              <a:ext uri="{FF2B5EF4-FFF2-40B4-BE49-F238E27FC236}">
                <a16:creationId xmlns:a16="http://schemas.microsoft.com/office/drawing/2014/main" id="{4A784D3B-1CFB-4311-AC71-DA8958EFBE98}"/>
              </a:ext>
            </a:extLst>
          </p:cNvPr>
          <p:cNvSpPr txBox="1"/>
          <p:nvPr/>
        </p:nvSpPr>
        <p:spPr>
          <a:xfrm>
            <a:off x="551443" y="571096"/>
            <a:ext cx="4598074" cy="147732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a:solidFill>
                  <a:srgbClr val="009490"/>
                </a:solidFill>
                <a:latin typeface="Segoe UI Black" panose="020B0A02040204020203" pitchFamily="34" charset="0"/>
                <a:ea typeface="Segoe UI Black" panose="020B0A02040204020203" pitchFamily="34" charset="0"/>
                <a:cs typeface="Arial"/>
              </a:rPr>
              <a:t>UK Diabetes</a:t>
            </a:r>
            <a:r>
              <a:rPr lang="en-US" sz="4800" b="0" i="0" u="none" strike="noStrike" kern="1200" cap="none" spc="0" baseline="0">
                <a:solidFill>
                  <a:srgbClr val="009490"/>
                </a:solidFill>
                <a:uFillTx/>
                <a:latin typeface="Segoe UI Black" panose="020B0A02040204020203" pitchFamily="34" charset="0"/>
                <a:ea typeface="Segoe UI Black" panose="020B0A02040204020203" pitchFamily="34" charset="0"/>
                <a:cs typeface="Arial"/>
              </a:rPr>
              <a:t> Breakdown</a:t>
            </a:r>
            <a:endParaRPr lang="en-US" sz="933" b="0" i="0" u="none" strike="noStrike" kern="1200" cap="none" spc="0" baseline="0">
              <a:solidFill>
                <a:srgbClr val="009490"/>
              </a:solidFill>
              <a:uFillTx/>
              <a:latin typeface="Segoe UI Black" panose="020B0A02040204020203" pitchFamily="34" charset="0"/>
              <a:ea typeface="Segoe UI Black" panose="020B0A02040204020203" pitchFamily="34" charset="0"/>
              <a:cs typeface="Arial"/>
            </a:endParaRPr>
          </a:p>
        </p:txBody>
      </p:sp>
    </p:spTree>
    <p:extLst>
      <p:ext uri="{BB962C8B-B14F-4D97-AF65-F5344CB8AC3E}">
        <p14:creationId xmlns:p14="http://schemas.microsoft.com/office/powerpoint/2010/main" val="2214948209"/>
      </p:ext>
    </p:extLst>
  </p:cSld>
  <p:clrMapOvr>
    <a:masterClrMapping/>
  </p:clrMapOvr>
</p:sld>
</file>

<file path=ppt/theme/theme1.xml><?xml version="1.0" encoding="utf-8"?>
<a:theme xmlns:a="http://schemas.openxmlformats.org/drawingml/2006/main" name="Black Purple and Green Geometric Corporate Resume Creative Present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ck Purple and Green Geometric Corporate Resume Creative Present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BA3CF9BE358134AAA638522187565A2" ma:contentTypeVersion="15" ma:contentTypeDescription="Create a new document." ma:contentTypeScope="" ma:versionID="2d9e44961a3e84fb47011dee8945bc9f">
  <xsd:schema xmlns:xsd="http://www.w3.org/2001/XMLSchema" xmlns:xs="http://www.w3.org/2001/XMLSchema" xmlns:p="http://schemas.microsoft.com/office/2006/metadata/properties" xmlns:ns1="http://schemas.microsoft.com/sharepoint/v3" xmlns:ns3="c76bf4f2-6571-458e-8ed8-167e83b479b0" xmlns:ns4="6c7308e4-9be7-40de-9b72-3a03c4f7a8fc" targetNamespace="http://schemas.microsoft.com/office/2006/metadata/properties" ma:root="true" ma:fieldsID="0ca600942c2aaa45531fd5d679a789f9" ns1:_="" ns3:_="" ns4:_="">
    <xsd:import namespace="http://schemas.microsoft.com/sharepoint/v3"/>
    <xsd:import namespace="c76bf4f2-6571-458e-8ed8-167e83b479b0"/>
    <xsd:import namespace="6c7308e4-9be7-40de-9b72-3a03c4f7a8f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1:_ip_UnifiedCompliancePolicyProperties" minOccurs="0"/>
                <xsd:element ref="ns1:_ip_UnifiedCompliancePolicyUIAction"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6bf4f2-6571-458e-8ed8-167e83b479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c7308e4-9be7-40de-9b72-3a03c4f7a8f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C510E0-A646-412F-B74A-37D67D52F85D}">
  <ds:schemaRefs>
    <ds:schemaRef ds:uri="http://schemas.microsoft.com/sharepoint/v3/contenttype/forms"/>
  </ds:schemaRefs>
</ds:datastoreItem>
</file>

<file path=customXml/itemProps2.xml><?xml version="1.0" encoding="utf-8"?>
<ds:datastoreItem xmlns:ds="http://schemas.openxmlformats.org/officeDocument/2006/customXml" ds:itemID="{56B1D21C-343E-4E46-A3B0-6266E9702FCF}">
  <ds:schemaRefs>
    <ds:schemaRef ds:uri="http://www.w3.org/XML/1998/namespace"/>
    <ds:schemaRef ds:uri="http://purl.org/dc/terms/"/>
    <ds:schemaRef ds:uri="http://schemas.openxmlformats.org/package/2006/metadata/core-properties"/>
    <ds:schemaRef ds:uri="http://schemas.microsoft.com/office/2006/metadata/properties"/>
    <ds:schemaRef ds:uri="http://purl.org/dc/dcmitype/"/>
    <ds:schemaRef ds:uri="http://schemas.microsoft.com/office/2006/documentManagement/types"/>
    <ds:schemaRef ds:uri="http://schemas.microsoft.com/office/infopath/2007/PartnerControls"/>
    <ds:schemaRef ds:uri="http://purl.org/dc/elements/1.1/"/>
    <ds:schemaRef ds:uri="6c7308e4-9be7-40de-9b72-3a03c4f7a8fc"/>
    <ds:schemaRef ds:uri="c76bf4f2-6571-458e-8ed8-167e83b479b0"/>
    <ds:schemaRef ds:uri="http://schemas.microsoft.com/sharepoint/v3"/>
  </ds:schemaRefs>
</ds:datastoreItem>
</file>

<file path=customXml/itemProps3.xml><?xml version="1.0" encoding="utf-8"?>
<ds:datastoreItem xmlns:ds="http://schemas.openxmlformats.org/officeDocument/2006/customXml" ds:itemID="{2DE5DBE7-C039-4337-BA6D-76CF85BE63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76bf4f2-6571-458e-8ed8-167e83b479b0"/>
    <ds:schemaRef ds:uri="6c7308e4-9be7-40de-9b72-3a03c4f7a8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0</TotalTime>
  <Words>4643</Words>
  <Application>Microsoft Office PowerPoint</Application>
  <PresentationFormat>Widescreen</PresentationFormat>
  <Paragraphs>357</Paragraphs>
  <Slides>24</Slides>
  <Notes>24</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Arial</vt:lpstr>
      <vt:lpstr>Calibri</vt:lpstr>
      <vt:lpstr>Century Gothic</vt:lpstr>
      <vt:lpstr>MADE Tommy Soft</vt:lpstr>
      <vt:lpstr>open sans</vt:lpstr>
      <vt:lpstr>Rubik</vt:lpstr>
      <vt:lpstr>Segoe UI Black</vt:lpstr>
      <vt:lpstr>Black Purple and Green Geometric Corporate Resume Creative Presentation</vt:lpstr>
      <vt:lpstr>Black Purple and Green Geometric Corporate Resume Creative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FEATHERSTONE, Rochelle (NHS WEST YORKSHIRE ICB - 03R)</dc:creator>
  <cp:lastModifiedBy>FEATHERSTONE, Elise (NHS WEST YORKSHIRE ICB - 03R)</cp:lastModifiedBy>
  <cp:revision>2</cp:revision>
  <dcterms:created xsi:type="dcterms:W3CDTF">2022-10-20T11:02:02Z</dcterms:created>
  <dcterms:modified xsi:type="dcterms:W3CDTF">2022-11-08T12:38:19Z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0x0101006BA3CF9BE358134AAA638522187565A2</vt:lpwstr>
  </property>
</Properties>
</file>