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9_AD9F9E28.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2" r:id="rId2"/>
    <p:sldId id="280" r:id="rId3"/>
    <p:sldId id="285" r:id="rId4"/>
    <p:sldId id="278" r:id="rId5"/>
    <p:sldId id="263" r:id="rId6"/>
    <p:sldId id="268" r:id="rId7"/>
    <p:sldId id="286" r:id="rId8"/>
    <p:sldId id="266" r:id="rId9"/>
    <p:sldId id="265" r:id="rId10"/>
    <p:sldId id="267" r:id="rId11"/>
    <p:sldId id="288" r:id="rId12"/>
    <p:sldId id="257" r:id="rId13"/>
    <p:sldId id="277" r:id="rId14"/>
    <p:sldId id="289" r:id="rId15"/>
    <p:sldId id="290" r:id="rId16"/>
    <p:sldId id="270" r:id="rId17"/>
    <p:sldId id="291" r:id="rId18"/>
    <p:sldId id="271" r:id="rId19"/>
    <p:sldId id="272" r:id="rId20"/>
    <p:sldId id="273" r:id="rId21"/>
    <p:sldId id="258" r:id="rId22"/>
    <p:sldId id="292" r:id="rId23"/>
    <p:sldId id="281" r:id="rId24"/>
    <p:sldId id="282" r:id="rId25"/>
    <p:sldId id="283" r:id="rId26"/>
    <p:sldId id="293" r:id="rId27"/>
    <p:sldId id="294" r:id="rId28"/>
    <p:sldId id="295" r:id="rId29"/>
    <p:sldId id="296" r:id="rId30"/>
    <p:sldId id="297" r:id="rId31"/>
    <p:sldId id="2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30F0B9-00AC-D0C5-A1FD-3CB5A2743718}" name="Jon Hoeksma" initials="JH" userId="S::jon@digitalhealth.net::8d1e6a4f-3a94-44ab-9bdf-650716e484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p:scale>
        <a:sx n="100" d="100"/>
        <a:sy n="100" d="100"/>
      </p:scale>
      <p:origin x="0" y="-337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modernComment_109_AD9F9E28.xml><?xml version="1.0" encoding="utf-8"?>
<p188:cmLst xmlns:a="http://schemas.openxmlformats.org/drawingml/2006/main" xmlns:r="http://schemas.openxmlformats.org/officeDocument/2006/relationships" xmlns:p188="http://schemas.microsoft.com/office/powerpoint/2018/8/main">
  <p188:cm id="{43678E37-D134-4FA5-AFF7-4BA93593F516}" authorId="{B030F0B9-00AC-D0C5-A1FD-3CB5A2743718}" created="2022-11-06T16:34:43.419">
    <pc:sldMkLst xmlns:pc="http://schemas.microsoft.com/office/powerpoint/2013/main/command">
      <pc:docMk/>
      <pc:sldMk cId="2912919080" sldId="265"/>
    </pc:sldMkLst>
    <p188:txBody>
      <a:bodyPr/>
      <a:lstStyle/>
      <a:p>
        <a:r>
          <a:rPr lang="en-GB"/>
          <a:t>chrome-extension://efaidnbmnnnibpcajpcglclefindmkaj/https://www.commonwealthfund.org/sites/default/files/2021-07/PDF_Schneider_Mirror_Mirror_2021_exhibits.pdf </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3BC67-6D2D-48EA-8508-5B2D66562B0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D4A3930-E220-43DA-9037-DBA8B9837F8D}">
      <dgm:prSet/>
      <dgm:spPr/>
      <dgm:t>
        <a:bodyPr/>
        <a:lstStyle/>
        <a:p>
          <a:r>
            <a:rPr lang="en-US" b="0" i="0"/>
            <a:t>1) they provide for universal coverage and remove cost barriers; </a:t>
          </a:r>
          <a:endParaRPr lang="en-US"/>
        </a:p>
      </dgm:t>
    </dgm:pt>
    <dgm:pt modelId="{EED3C44D-F8D4-4020-AA06-ABCD628E76A7}" type="parTrans" cxnId="{889D3E3D-5D60-45E4-B334-A09F0773120A}">
      <dgm:prSet/>
      <dgm:spPr/>
      <dgm:t>
        <a:bodyPr/>
        <a:lstStyle/>
        <a:p>
          <a:endParaRPr lang="en-US"/>
        </a:p>
      </dgm:t>
    </dgm:pt>
    <dgm:pt modelId="{0D46BEE1-3C92-40DC-9B61-31F3D51C13F7}" type="sibTrans" cxnId="{889D3E3D-5D60-45E4-B334-A09F0773120A}">
      <dgm:prSet/>
      <dgm:spPr/>
      <dgm:t>
        <a:bodyPr/>
        <a:lstStyle/>
        <a:p>
          <a:endParaRPr lang="en-US"/>
        </a:p>
      </dgm:t>
    </dgm:pt>
    <dgm:pt modelId="{F699880A-284A-420B-9C66-6E4711F27CB2}">
      <dgm:prSet/>
      <dgm:spPr/>
      <dgm:t>
        <a:bodyPr/>
        <a:lstStyle/>
        <a:p>
          <a:r>
            <a:rPr lang="en-US" b="0" i="0"/>
            <a:t>2) they invest in primary care systems to ensure that high-value services are equitably available in all communities to all people; </a:t>
          </a:r>
          <a:endParaRPr lang="en-US"/>
        </a:p>
      </dgm:t>
    </dgm:pt>
    <dgm:pt modelId="{8EC8207D-AA22-4E19-8536-6A26BC91F261}" type="parTrans" cxnId="{7BC4FCE1-F163-44C9-96F7-FB7DC07B7DD0}">
      <dgm:prSet/>
      <dgm:spPr/>
      <dgm:t>
        <a:bodyPr/>
        <a:lstStyle/>
        <a:p>
          <a:endParaRPr lang="en-US"/>
        </a:p>
      </dgm:t>
    </dgm:pt>
    <dgm:pt modelId="{48D9A1A3-3832-4E93-808D-6120197B9385}" type="sibTrans" cxnId="{7BC4FCE1-F163-44C9-96F7-FB7DC07B7DD0}">
      <dgm:prSet/>
      <dgm:spPr/>
      <dgm:t>
        <a:bodyPr/>
        <a:lstStyle/>
        <a:p>
          <a:endParaRPr lang="en-US"/>
        </a:p>
      </dgm:t>
    </dgm:pt>
    <dgm:pt modelId="{ADE0135D-8751-42A2-BA4E-7FC5659F7BD7}">
      <dgm:prSet/>
      <dgm:spPr/>
      <dgm:t>
        <a:bodyPr/>
        <a:lstStyle/>
        <a:p>
          <a:r>
            <a:rPr lang="en-US" b="0" i="0"/>
            <a:t>3) they reduce administrative burdens that divert time, efforts, and spending from health improvement efforts;</a:t>
          </a:r>
          <a:endParaRPr lang="en-US"/>
        </a:p>
      </dgm:t>
    </dgm:pt>
    <dgm:pt modelId="{223F9701-EC12-4A9C-8CD3-EB6A9D42A1EA}" type="parTrans" cxnId="{27676C30-A2C9-48D5-B229-5EB82889B745}">
      <dgm:prSet/>
      <dgm:spPr/>
      <dgm:t>
        <a:bodyPr/>
        <a:lstStyle/>
        <a:p>
          <a:endParaRPr lang="en-US"/>
        </a:p>
      </dgm:t>
    </dgm:pt>
    <dgm:pt modelId="{3E72D3C6-EDAE-4F63-9A82-C890B936E240}" type="sibTrans" cxnId="{27676C30-A2C9-48D5-B229-5EB82889B745}">
      <dgm:prSet/>
      <dgm:spPr/>
      <dgm:t>
        <a:bodyPr/>
        <a:lstStyle/>
        <a:p>
          <a:endParaRPr lang="en-US"/>
        </a:p>
      </dgm:t>
    </dgm:pt>
    <dgm:pt modelId="{28F590B2-4B25-473B-8B53-EB02E2B26FC7}">
      <dgm:prSet/>
      <dgm:spPr/>
      <dgm:t>
        <a:bodyPr/>
        <a:lstStyle/>
        <a:p>
          <a:r>
            <a:rPr lang="en-US" b="0" i="0"/>
            <a:t>4) they invest in social services, especially for children and working-age adults.</a:t>
          </a:r>
          <a:endParaRPr lang="en-US"/>
        </a:p>
      </dgm:t>
    </dgm:pt>
    <dgm:pt modelId="{2E597BC7-589F-4931-A170-21D6CC4A9169}" type="parTrans" cxnId="{0BA5619E-666A-4299-88B5-C23C4F2A5E90}">
      <dgm:prSet/>
      <dgm:spPr/>
      <dgm:t>
        <a:bodyPr/>
        <a:lstStyle/>
        <a:p>
          <a:endParaRPr lang="en-US"/>
        </a:p>
      </dgm:t>
    </dgm:pt>
    <dgm:pt modelId="{5F349D69-95C4-4830-9045-B91FFDDDB4CF}" type="sibTrans" cxnId="{0BA5619E-666A-4299-88B5-C23C4F2A5E90}">
      <dgm:prSet/>
      <dgm:spPr/>
      <dgm:t>
        <a:bodyPr/>
        <a:lstStyle/>
        <a:p>
          <a:endParaRPr lang="en-US"/>
        </a:p>
      </dgm:t>
    </dgm:pt>
    <dgm:pt modelId="{CDECB84B-31E5-47DA-A285-D000A5E9F5E8}" type="pres">
      <dgm:prSet presAssocID="{9923BC67-6D2D-48EA-8508-5B2D66562B03}" presName="linear" presStyleCnt="0">
        <dgm:presLayoutVars>
          <dgm:animLvl val="lvl"/>
          <dgm:resizeHandles val="exact"/>
        </dgm:presLayoutVars>
      </dgm:prSet>
      <dgm:spPr/>
    </dgm:pt>
    <dgm:pt modelId="{9F121B6E-05E1-4FAB-9D00-D555F154EBA5}" type="pres">
      <dgm:prSet presAssocID="{3D4A3930-E220-43DA-9037-DBA8B9837F8D}" presName="parentText" presStyleLbl="node1" presStyleIdx="0" presStyleCnt="4">
        <dgm:presLayoutVars>
          <dgm:chMax val="0"/>
          <dgm:bulletEnabled val="1"/>
        </dgm:presLayoutVars>
      </dgm:prSet>
      <dgm:spPr/>
    </dgm:pt>
    <dgm:pt modelId="{346271CA-0597-4259-ACB4-065AC484C37A}" type="pres">
      <dgm:prSet presAssocID="{0D46BEE1-3C92-40DC-9B61-31F3D51C13F7}" presName="spacer" presStyleCnt="0"/>
      <dgm:spPr/>
    </dgm:pt>
    <dgm:pt modelId="{FAE2853A-1BD9-4E6B-B7B9-EC5A20C65ABA}" type="pres">
      <dgm:prSet presAssocID="{F699880A-284A-420B-9C66-6E4711F27CB2}" presName="parentText" presStyleLbl="node1" presStyleIdx="1" presStyleCnt="4">
        <dgm:presLayoutVars>
          <dgm:chMax val="0"/>
          <dgm:bulletEnabled val="1"/>
        </dgm:presLayoutVars>
      </dgm:prSet>
      <dgm:spPr/>
    </dgm:pt>
    <dgm:pt modelId="{8C9EAFC8-A698-4CAA-872E-B80A798C2B9C}" type="pres">
      <dgm:prSet presAssocID="{48D9A1A3-3832-4E93-808D-6120197B9385}" presName="spacer" presStyleCnt="0"/>
      <dgm:spPr/>
    </dgm:pt>
    <dgm:pt modelId="{DCC58AEF-BC4C-4413-9A65-AFAE3F92B085}" type="pres">
      <dgm:prSet presAssocID="{ADE0135D-8751-42A2-BA4E-7FC5659F7BD7}" presName="parentText" presStyleLbl="node1" presStyleIdx="2" presStyleCnt="4">
        <dgm:presLayoutVars>
          <dgm:chMax val="0"/>
          <dgm:bulletEnabled val="1"/>
        </dgm:presLayoutVars>
      </dgm:prSet>
      <dgm:spPr/>
    </dgm:pt>
    <dgm:pt modelId="{0FF71292-8050-433D-A16C-F4531A31FE0C}" type="pres">
      <dgm:prSet presAssocID="{3E72D3C6-EDAE-4F63-9A82-C890B936E240}" presName="spacer" presStyleCnt="0"/>
      <dgm:spPr/>
    </dgm:pt>
    <dgm:pt modelId="{2C159530-2E0A-4C6E-AC01-41A953F333AA}" type="pres">
      <dgm:prSet presAssocID="{28F590B2-4B25-473B-8B53-EB02E2B26FC7}" presName="parentText" presStyleLbl="node1" presStyleIdx="3" presStyleCnt="4">
        <dgm:presLayoutVars>
          <dgm:chMax val="0"/>
          <dgm:bulletEnabled val="1"/>
        </dgm:presLayoutVars>
      </dgm:prSet>
      <dgm:spPr/>
    </dgm:pt>
  </dgm:ptLst>
  <dgm:cxnLst>
    <dgm:cxn modelId="{63046D11-3675-4A3F-9842-D4761F0DF2EF}" type="presOf" srcId="{28F590B2-4B25-473B-8B53-EB02E2B26FC7}" destId="{2C159530-2E0A-4C6E-AC01-41A953F333AA}" srcOrd="0" destOrd="0" presId="urn:microsoft.com/office/officeart/2005/8/layout/vList2"/>
    <dgm:cxn modelId="{27676C30-A2C9-48D5-B229-5EB82889B745}" srcId="{9923BC67-6D2D-48EA-8508-5B2D66562B03}" destId="{ADE0135D-8751-42A2-BA4E-7FC5659F7BD7}" srcOrd="2" destOrd="0" parTransId="{223F9701-EC12-4A9C-8CD3-EB6A9D42A1EA}" sibTransId="{3E72D3C6-EDAE-4F63-9A82-C890B936E240}"/>
    <dgm:cxn modelId="{889D3E3D-5D60-45E4-B334-A09F0773120A}" srcId="{9923BC67-6D2D-48EA-8508-5B2D66562B03}" destId="{3D4A3930-E220-43DA-9037-DBA8B9837F8D}" srcOrd="0" destOrd="0" parTransId="{EED3C44D-F8D4-4020-AA06-ABCD628E76A7}" sibTransId="{0D46BEE1-3C92-40DC-9B61-31F3D51C13F7}"/>
    <dgm:cxn modelId="{70617C75-F49B-47CB-B9B7-F10DF35AC36C}" type="presOf" srcId="{9923BC67-6D2D-48EA-8508-5B2D66562B03}" destId="{CDECB84B-31E5-47DA-A285-D000A5E9F5E8}" srcOrd="0" destOrd="0" presId="urn:microsoft.com/office/officeart/2005/8/layout/vList2"/>
    <dgm:cxn modelId="{0BA5619E-666A-4299-88B5-C23C4F2A5E90}" srcId="{9923BC67-6D2D-48EA-8508-5B2D66562B03}" destId="{28F590B2-4B25-473B-8B53-EB02E2B26FC7}" srcOrd="3" destOrd="0" parTransId="{2E597BC7-589F-4931-A170-21D6CC4A9169}" sibTransId="{5F349D69-95C4-4830-9045-B91FFDDDB4CF}"/>
    <dgm:cxn modelId="{67D8239F-96A2-4103-BF11-B3DC75E5C02B}" type="presOf" srcId="{3D4A3930-E220-43DA-9037-DBA8B9837F8D}" destId="{9F121B6E-05E1-4FAB-9D00-D555F154EBA5}" srcOrd="0" destOrd="0" presId="urn:microsoft.com/office/officeart/2005/8/layout/vList2"/>
    <dgm:cxn modelId="{FFEF71AE-0A5A-4522-9277-320AF1841597}" type="presOf" srcId="{ADE0135D-8751-42A2-BA4E-7FC5659F7BD7}" destId="{DCC58AEF-BC4C-4413-9A65-AFAE3F92B085}" srcOrd="0" destOrd="0" presId="urn:microsoft.com/office/officeart/2005/8/layout/vList2"/>
    <dgm:cxn modelId="{474C42B1-7288-43E6-AE22-821E3C408AE2}" type="presOf" srcId="{F699880A-284A-420B-9C66-6E4711F27CB2}" destId="{FAE2853A-1BD9-4E6B-B7B9-EC5A20C65ABA}" srcOrd="0" destOrd="0" presId="urn:microsoft.com/office/officeart/2005/8/layout/vList2"/>
    <dgm:cxn modelId="{7BC4FCE1-F163-44C9-96F7-FB7DC07B7DD0}" srcId="{9923BC67-6D2D-48EA-8508-5B2D66562B03}" destId="{F699880A-284A-420B-9C66-6E4711F27CB2}" srcOrd="1" destOrd="0" parTransId="{8EC8207D-AA22-4E19-8536-6A26BC91F261}" sibTransId="{48D9A1A3-3832-4E93-808D-6120197B9385}"/>
    <dgm:cxn modelId="{C6206296-44C5-4CCB-8BF8-046D5A34E27D}" type="presParOf" srcId="{CDECB84B-31E5-47DA-A285-D000A5E9F5E8}" destId="{9F121B6E-05E1-4FAB-9D00-D555F154EBA5}" srcOrd="0" destOrd="0" presId="urn:microsoft.com/office/officeart/2005/8/layout/vList2"/>
    <dgm:cxn modelId="{A13CB20E-38A6-4BA8-8F58-F8140CDF0AD8}" type="presParOf" srcId="{CDECB84B-31E5-47DA-A285-D000A5E9F5E8}" destId="{346271CA-0597-4259-ACB4-065AC484C37A}" srcOrd="1" destOrd="0" presId="urn:microsoft.com/office/officeart/2005/8/layout/vList2"/>
    <dgm:cxn modelId="{EE6E41DE-B8AB-46E4-80A4-A0554301E493}" type="presParOf" srcId="{CDECB84B-31E5-47DA-A285-D000A5E9F5E8}" destId="{FAE2853A-1BD9-4E6B-B7B9-EC5A20C65ABA}" srcOrd="2" destOrd="0" presId="urn:microsoft.com/office/officeart/2005/8/layout/vList2"/>
    <dgm:cxn modelId="{A1ADB0DA-AC59-4C7F-B8BD-5CFB89628485}" type="presParOf" srcId="{CDECB84B-31E5-47DA-A285-D000A5E9F5E8}" destId="{8C9EAFC8-A698-4CAA-872E-B80A798C2B9C}" srcOrd="3" destOrd="0" presId="urn:microsoft.com/office/officeart/2005/8/layout/vList2"/>
    <dgm:cxn modelId="{EB7439A0-3775-4B22-9A90-8CD5E9AEA500}" type="presParOf" srcId="{CDECB84B-31E5-47DA-A285-D000A5E9F5E8}" destId="{DCC58AEF-BC4C-4413-9A65-AFAE3F92B085}" srcOrd="4" destOrd="0" presId="urn:microsoft.com/office/officeart/2005/8/layout/vList2"/>
    <dgm:cxn modelId="{013BEF05-4480-4876-8C76-4670772AE91D}" type="presParOf" srcId="{CDECB84B-31E5-47DA-A285-D000A5E9F5E8}" destId="{0FF71292-8050-433D-A16C-F4531A31FE0C}" srcOrd="5" destOrd="0" presId="urn:microsoft.com/office/officeart/2005/8/layout/vList2"/>
    <dgm:cxn modelId="{3DA94E56-2F2C-4176-8409-D8967C2F3C64}" type="presParOf" srcId="{CDECB84B-31E5-47DA-A285-D000A5E9F5E8}" destId="{2C159530-2E0A-4C6E-AC01-41A953F333A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21B6E-05E1-4FAB-9D00-D555F154EBA5}">
      <dsp:nvSpPr>
        <dsp:cNvPr id="0" name=""/>
        <dsp:cNvSpPr/>
      </dsp:nvSpPr>
      <dsp:spPr>
        <a:xfrm>
          <a:off x="0" y="79715"/>
          <a:ext cx="6263640" cy="12866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1) they provide for universal coverage and remove cost barriers; </a:t>
          </a:r>
          <a:endParaRPr lang="en-US" sz="2300" kern="1200"/>
        </a:p>
      </dsp:txBody>
      <dsp:txXfrm>
        <a:off x="62808" y="142523"/>
        <a:ext cx="6138024" cy="1161018"/>
      </dsp:txXfrm>
    </dsp:sp>
    <dsp:sp modelId="{FAE2853A-1BD9-4E6B-B7B9-EC5A20C65ABA}">
      <dsp:nvSpPr>
        <dsp:cNvPr id="0" name=""/>
        <dsp:cNvSpPr/>
      </dsp:nvSpPr>
      <dsp:spPr>
        <a:xfrm>
          <a:off x="0" y="1432589"/>
          <a:ext cx="6263640" cy="128663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2) they invest in primary care systems to ensure that high-value services are equitably available in all communities to all people; </a:t>
          </a:r>
          <a:endParaRPr lang="en-US" sz="2300" kern="1200"/>
        </a:p>
      </dsp:txBody>
      <dsp:txXfrm>
        <a:off x="62808" y="1495397"/>
        <a:ext cx="6138024" cy="1161018"/>
      </dsp:txXfrm>
    </dsp:sp>
    <dsp:sp modelId="{DCC58AEF-BC4C-4413-9A65-AFAE3F92B085}">
      <dsp:nvSpPr>
        <dsp:cNvPr id="0" name=""/>
        <dsp:cNvSpPr/>
      </dsp:nvSpPr>
      <dsp:spPr>
        <a:xfrm>
          <a:off x="0" y="2785464"/>
          <a:ext cx="6263640" cy="128663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3) they reduce administrative burdens that divert time, efforts, and spending from health improvement efforts;</a:t>
          </a:r>
          <a:endParaRPr lang="en-US" sz="2300" kern="1200"/>
        </a:p>
      </dsp:txBody>
      <dsp:txXfrm>
        <a:off x="62808" y="2848272"/>
        <a:ext cx="6138024" cy="1161018"/>
      </dsp:txXfrm>
    </dsp:sp>
    <dsp:sp modelId="{2C159530-2E0A-4C6E-AC01-41A953F333AA}">
      <dsp:nvSpPr>
        <dsp:cNvPr id="0" name=""/>
        <dsp:cNvSpPr/>
      </dsp:nvSpPr>
      <dsp:spPr>
        <a:xfrm>
          <a:off x="0" y="4138338"/>
          <a:ext cx="6263640" cy="128663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4) they invest in social services, especially for children and working-age adults.</a:t>
          </a:r>
          <a:endParaRPr lang="en-US" sz="2300" kern="1200"/>
        </a:p>
      </dsp:txBody>
      <dsp:txXfrm>
        <a:off x="62808" y="4201146"/>
        <a:ext cx="6138024" cy="11610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0184D-72DB-4CFA-AC42-56E5A09FED88}" type="datetimeFigureOut">
              <a:rPr lang="en-GB" smtClean="0"/>
              <a:t>18/01/2023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BE1BD-466B-46FB-B5BF-C55A69B5D1DC}" type="slidenum">
              <a:rPr lang="en-GB" smtClean="0"/>
              <a:t>‹#›</a:t>
            </a:fld>
            <a:endParaRPr lang="en-GB"/>
          </a:p>
        </p:txBody>
      </p:sp>
    </p:spTree>
    <p:extLst>
      <p:ext uri="{BB962C8B-B14F-4D97-AF65-F5344CB8AC3E}">
        <p14:creationId xmlns:p14="http://schemas.microsoft.com/office/powerpoint/2010/main" val="1989643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8783096a2a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8783096a2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br>
              <a:rPr lang="en"/>
            </a:br>
            <a:br>
              <a:rPr lang="en"/>
            </a:b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307E7-358F-330A-B28B-4BF26715C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C816DE-410A-78B6-4740-BCAE30804A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B90507-641D-A9E8-3A7F-634440ED29EA}"/>
              </a:ext>
            </a:extLst>
          </p:cNvPr>
          <p:cNvSpPr>
            <a:spLocks noGrp="1"/>
          </p:cNvSpPr>
          <p:nvPr>
            <p:ph type="dt" sz="half" idx="10"/>
          </p:nvPr>
        </p:nvSpPr>
        <p:spPr/>
        <p:txBody>
          <a:bodyPr/>
          <a:lstStyle/>
          <a:p>
            <a:fld id="{6015EFDE-6E63-4AB1-B3C8-44B5E67ADF9B}" type="datetimeFigureOut">
              <a:rPr lang="en-GB" smtClean="0"/>
              <a:t>18/01/2023</a:t>
            </a:fld>
            <a:endParaRPr lang="en-GB"/>
          </a:p>
        </p:txBody>
      </p:sp>
      <p:sp>
        <p:nvSpPr>
          <p:cNvPr id="5" name="Footer Placeholder 4">
            <a:extLst>
              <a:ext uri="{FF2B5EF4-FFF2-40B4-BE49-F238E27FC236}">
                <a16:creationId xmlns:a16="http://schemas.microsoft.com/office/drawing/2014/main" id="{FD80E57C-5855-4FE6-1FE0-6B7F43ACA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46C270-B43A-AFD0-CFE4-64729B9D3CF4}"/>
              </a:ext>
            </a:extLst>
          </p:cNvPr>
          <p:cNvSpPr>
            <a:spLocks noGrp="1"/>
          </p:cNvSpPr>
          <p:nvPr>
            <p:ph type="sldNum" sz="quarter" idx="12"/>
          </p:nvPr>
        </p:nvSpPr>
        <p:spPr/>
        <p:txBody>
          <a:bodyPr/>
          <a:lstStyle/>
          <a:p>
            <a:fld id="{04984746-A4D8-4037-877B-E2908BBA614D}" type="slidenum">
              <a:rPr lang="en-GB" smtClean="0"/>
              <a:t>‹#›</a:t>
            </a:fld>
            <a:endParaRPr lang="en-GB"/>
          </a:p>
        </p:txBody>
      </p:sp>
    </p:spTree>
    <p:extLst>
      <p:ext uri="{BB962C8B-B14F-4D97-AF65-F5344CB8AC3E}">
        <p14:creationId xmlns:p14="http://schemas.microsoft.com/office/powerpoint/2010/main" val="168902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B216-4551-BEEB-DCB2-016A3F1733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F333B6-F7AB-AE36-DFF5-06DD59645A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CD775D-14AB-0E51-558A-B969F5152A51}"/>
              </a:ext>
            </a:extLst>
          </p:cNvPr>
          <p:cNvSpPr>
            <a:spLocks noGrp="1"/>
          </p:cNvSpPr>
          <p:nvPr>
            <p:ph type="dt" sz="half" idx="10"/>
          </p:nvPr>
        </p:nvSpPr>
        <p:spPr/>
        <p:txBody>
          <a:bodyPr/>
          <a:lstStyle/>
          <a:p>
            <a:fld id="{6015EFDE-6E63-4AB1-B3C8-44B5E67ADF9B}" type="datetimeFigureOut">
              <a:rPr lang="en-GB" smtClean="0"/>
              <a:t>18/01/2023</a:t>
            </a:fld>
            <a:endParaRPr lang="en-GB"/>
          </a:p>
        </p:txBody>
      </p:sp>
      <p:sp>
        <p:nvSpPr>
          <p:cNvPr id="5" name="Footer Placeholder 4">
            <a:extLst>
              <a:ext uri="{FF2B5EF4-FFF2-40B4-BE49-F238E27FC236}">
                <a16:creationId xmlns:a16="http://schemas.microsoft.com/office/drawing/2014/main" id="{54EFE9E3-EF8C-865C-2BB8-8F6587DE9A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965CD8-85B3-784E-1A06-990C4D5A4B15}"/>
              </a:ext>
            </a:extLst>
          </p:cNvPr>
          <p:cNvSpPr>
            <a:spLocks noGrp="1"/>
          </p:cNvSpPr>
          <p:nvPr>
            <p:ph type="sldNum" sz="quarter" idx="12"/>
          </p:nvPr>
        </p:nvSpPr>
        <p:spPr/>
        <p:txBody>
          <a:bodyPr/>
          <a:lstStyle/>
          <a:p>
            <a:fld id="{04984746-A4D8-4037-877B-E2908BBA614D}" type="slidenum">
              <a:rPr lang="en-GB" smtClean="0"/>
              <a:t>‹#›</a:t>
            </a:fld>
            <a:endParaRPr lang="en-GB"/>
          </a:p>
        </p:txBody>
      </p:sp>
    </p:spTree>
    <p:extLst>
      <p:ext uri="{BB962C8B-B14F-4D97-AF65-F5344CB8AC3E}">
        <p14:creationId xmlns:p14="http://schemas.microsoft.com/office/powerpoint/2010/main" val="1706220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DCBF4A-25E6-C72A-F39D-365F4ED3F1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45080A-45AF-6BF0-5C5C-87749627A5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F6085E-DE62-5017-9067-8A140015B0E5}"/>
              </a:ext>
            </a:extLst>
          </p:cNvPr>
          <p:cNvSpPr>
            <a:spLocks noGrp="1"/>
          </p:cNvSpPr>
          <p:nvPr>
            <p:ph type="dt" sz="half" idx="10"/>
          </p:nvPr>
        </p:nvSpPr>
        <p:spPr/>
        <p:txBody>
          <a:bodyPr/>
          <a:lstStyle/>
          <a:p>
            <a:fld id="{6015EFDE-6E63-4AB1-B3C8-44B5E67ADF9B}" type="datetimeFigureOut">
              <a:rPr lang="en-GB" smtClean="0"/>
              <a:t>18/01/2023</a:t>
            </a:fld>
            <a:endParaRPr lang="en-GB"/>
          </a:p>
        </p:txBody>
      </p:sp>
      <p:sp>
        <p:nvSpPr>
          <p:cNvPr id="5" name="Footer Placeholder 4">
            <a:extLst>
              <a:ext uri="{FF2B5EF4-FFF2-40B4-BE49-F238E27FC236}">
                <a16:creationId xmlns:a16="http://schemas.microsoft.com/office/drawing/2014/main" id="{3D9D5426-DD39-DDB3-1802-67BE29D1B2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E1419-192C-B933-D3E8-78A647C6EEA6}"/>
              </a:ext>
            </a:extLst>
          </p:cNvPr>
          <p:cNvSpPr>
            <a:spLocks noGrp="1"/>
          </p:cNvSpPr>
          <p:nvPr>
            <p:ph type="sldNum" sz="quarter" idx="12"/>
          </p:nvPr>
        </p:nvSpPr>
        <p:spPr/>
        <p:txBody>
          <a:bodyPr/>
          <a:lstStyle/>
          <a:p>
            <a:fld id="{04984746-A4D8-4037-877B-E2908BBA614D}" type="slidenum">
              <a:rPr lang="en-GB" smtClean="0"/>
              <a:t>‹#›</a:t>
            </a:fld>
            <a:endParaRPr lang="en-GB"/>
          </a:p>
        </p:txBody>
      </p:sp>
    </p:spTree>
    <p:extLst>
      <p:ext uri="{BB962C8B-B14F-4D97-AF65-F5344CB8AC3E}">
        <p14:creationId xmlns:p14="http://schemas.microsoft.com/office/powerpoint/2010/main" val="400553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AE65F-839A-B5C0-2F93-D047CEA919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207F4C-DB32-25A1-C143-A597F9B8A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0B1BBE-3F88-2B62-28AE-4B4F035641C8}"/>
              </a:ext>
            </a:extLst>
          </p:cNvPr>
          <p:cNvSpPr>
            <a:spLocks noGrp="1"/>
          </p:cNvSpPr>
          <p:nvPr>
            <p:ph type="dt" sz="half" idx="10"/>
          </p:nvPr>
        </p:nvSpPr>
        <p:spPr/>
        <p:txBody>
          <a:bodyPr/>
          <a:lstStyle/>
          <a:p>
            <a:fld id="{6015EFDE-6E63-4AB1-B3C8-44B5E67ADF9B}" type="datetimeFigureOut">
              <a:rPr lang="en-GB" smtClean="0"/>
              <a:t>18/01/2023</a:t>
            </a:fld>
            <a:endParaRPr lang="en-GB"/>
          </a:p>
        </p:txBody>
      </p:sp>
      <p:sp>
        <p:nvSpPr>
          <p:cNvPr id="5" name="Footer Placeholder 4">
            <a:extLst>
              <a:ext uri="{FF2B5EF4-FFF2-40B4-BE49-F238E27FC236}">
                <a16:creationId xmlns:a16="http://schemas.microsoft.com/office/drawing/2014/main" id="{3B357563-C549-D9D6-61F8-F03C8DEB80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B9A4A3-7BBF-DB79-DD38-5DA2B4171AA7}"/>
              </a:ext>
            </a:extLst>
          </p:cNvPr>
          <p:cNvSpPr>
            <a:spLocks noGrp="1"/>
          </p:cNvSpPr>
          <p:nvPr>
            <p:ph type="sldNum" sz="quarter" idx="12"/>
          </p:nvPr>
        </p:nvSpPr>
        <p:spPr/>
        <p:txBody>
          <a:bodyPr/>
          <a:lstStyle/>
          <a:p>
            <a:fld id="{04984746-A4D8-4037-877B-E2908BBA614D}" type="slidenum">
              <a:rPr lang="en-GB" smtClean="0"/>
              <a:t>‹#›</a:t>
            </a:fld>
            <a:endParaRPr lang="en-GB"/>
          </a:p>
        </p:txBody>
      </p:sp>
    </p:spTree>
    <p:extLst>
      <p:ext uri="{BB962C8B-B14F-4D97-AF65-F5344CB8AC3E}">
        <p14:creationId xmlns:p14="http://schemas.microsoft.com/office/powerpoint/2010/main" val="280297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AC680-5D3A-7F87-13CB-756FA04B5B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60C2B9-67E6-1F1B-9F09-0AFC3B3050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860D4A-DCBA-771D-2AF5-1499CC5A2343}"/>
              </a:ext>
            </a:extLst>
          </p:cNvPr>
          <p:cNvSpPr>
            <a:spLocks noGrp="1"/>
          </p:cNvSpPr>
          <p:nvPr>
            <p:ph type="dt" sz="half" idx="10"/>
          </p:nvPr>
        </p:nvSpPr>
        <p:spPr/>
        <p:txBody>
          <a:bodyPr/>
          <a:lstStyle/>
          <a:p>
            <a:fld id="{6015EFDE-6E63-4AB1-B3C8-44B5E67ADF9B}" type="datetimeFigureOut">
              <a:rPr lang="en-GB" smtClean="0"/>
              <a:t>18/01/2023</a:t>
            </a:fld>
            <a:endParaRPr lang="en-GB"/>
          </a:p>
        </p:txBody>
      </p:sp>
      <p:sp>
        <p:nvSpPr>
          <p:cNvPr id="5" name="Footer Placeholder 4">
            <a:extLst>
              <a:ext uri="{FF2B5EF4-FFF2-40B4-BE49-F238E27FC236}">
                <a16:creationId xmlns:a16="http://schemas.microsoft.com/office/drawing/2014/main" id="{E1541795-C244-4150-74CC-22F89EDEB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D3158-F2A9-525B-D461-F79386272AC1}"/>
              </a:ext>
            </a:extLst>
          </p:cNvPr>
          <p:cNvSpPr>
            <a:spLocks noGrp="1"/>
          </p:cNvSpPr>
          <p:nvPr>
            <p:ph type="sldNum" sz="quarter" idx="12"/>
          </p:nvPr>
        </p:nvSpPr>
        <p:spPr/>
        <p:txBody>
          <a:bodyPr/>
          <a:lstStyle/>
          <a:p>
            <a:fld id="{04984746-A4D8-4037-877B-E2908BBA614D}" type="slidenum">
              <a:rPr lang="en-GB" smtClean="0"/>
              <a:t>‹#›</a:t>
            </a:fld>
            <a:endParaRPr lang="en-GB"/>
          </a:p>
        </p:txBody>
      </p:sp>
    </p:spTree>
    <p:extLst>
      <p:ext uri="{BB962C8B-B14F-4D97-AF65-F5344CB8AC3E}">
        <p14:creationId xmlns:p14="http://schemas.microsoft.com/office/powerpoint/2010/main" val="4005738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BCF63-736F-097E-A1DA-1D2D9AA2C6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E90CEC-E604-217A-1F79-0C46B9E6AD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0E216C-C030-DDCF-CE86-2A480053F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525306-DB8C-295C-190E-D678ABD1748E}"/>
              </a:ext>
            </a:extLst>
          </p:cNvPr>
          <p:cNvSpPr>
            <a:spLocks noGrp="1"/>
          </p:cNvSpPr>
          <p:nvPr>
            <p:ph type="dt" sz="half" idx="10"/>
          </p:nvPr>
        </p:nvSpPr>
        <p:spPr/>
        <p:txBody>
          <a:bodyPr/>
          <a:lstStyle/>
          <a:p>
            <a:fld id="{6015EFDE-6E63-4AB1-B3C8-44B5E67ADF9B}" type="datetimeFigureOut">
              <a:rPr lang="en-GB" smtClean="0"/>
              <a:t>18/01/2023</a:t>
            </a:fld>
            <a:endParaRPr lang="en-GB"/>
          </a:p>
        </p:txBody>
      </p:sp>
      <p:sp>
        <p:nvSpPr>
          <p:cNvPr id="6" name="Footer Placeholder 5">
            <a:extLst>
              <a:ext uri="{FF2B5EF4-FFF2-40B4-BE49-F238E27FC236}">
                <a16:creationId xmlns:a16="http://schemas.microsoft.com/office/drawing/2014/main" id="{E71F647E-4684-F61D-4EBA-75067C3CE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F402DC-2E81-283D-E089-CB7C79D5CC94}"/>
              </a:ext>
            </a:extLst>
          </p:cNvPr>
          <p:cNvSpPr>
            <a:spLocks noGrp="1"/>
          </p:cNvSpPr>
          <p:nvPr>
            <p:ph type="sldNum" sz="quarter" idx="12"/>
          </p:nvPr>
        </p:nvSpPr>
        <p:spPr/>
        <p:txBody>
          <a:bodyPr/>
          <a:lstStyle/>
          <a:p>
            <a:fld id="{04984746-A4D8-4037-877B-E2908BBA614D}" type="slidenum">
              <a:rPr lang="en-GB" smtClean="0"/>
              <a:t>‹#›</a:t>
            </a:fld>
            <a:endParaRPr lang="en-GB"/>
          </a:p>
        </p:txBody>
      </p:sp>
    </p:spTree>
    <p:extLst>
      <p:ext uri="{BB962C8B-B14F-4D97-AF65-F5344CB8AC3E}">
        <p14:creationId xmlns:p14="http://schemas.microsoft.com/office/powerpoint/2010/main" val="66224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301B-77A8-B1E4-F334-0DE8F1F95D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DC5F6E-1DCA-E1BC-6738-99D79AE79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76CB8D-D77D-2E2A-66AC-2ED24E738B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3F9BF7-C3C9-A162-D809-D1124C9699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E785C2-02F4-3041-950C-8D702CEE8E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F99479-CE33-7C42-C331-EA8C86D9A65D}"/>
              </a:ext>
            </a:extLst>
          </p:cNvPr>
          <p:cNvSpPr>
            <a:spLocks noGrp="1"/>
          </p:cNvSpPr>
          <p:nvPr>
            <p:ph type="dt" sz="half" idx="10"/>
          </p:nvPr>
        </p:nvSpPr>
        <p:spPr/>
        <p:txBody>
          <a:bodyPr/>
          <a:lstStyle/>
          <a:p>
            <a:fld id="{6015EFDE-6E63-4AB1-B3C8-44B5E67ADF9B}" type="datetimeFigureOut">
              <a:rPr lang="en-GB" smtClean="0"/>
              <a:t>18/01/2023</a:t>
            </a:fld>
            <a:endParaRPr lang="en-GB"/>
          </a:p>
        </p:txBody>
      </p:sp>
      <p:sp>
        <p:nvSpPr>
          <p:cNvPr id="8" name="Footer Placeholder 7">
            <a:extLst>
              <a:ext uri="{FF2B5EF4-FFF2-40B4-BE49-F238E27FC236}">
                <a16:creationId xmlns:a16="http://schemas.microsoft.com/office/drawing/2014/main" id="{ACAFD2D4-ECC0-0478-253B-887FB79DEA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DBF32E-F3D8-BEE7-EB1A-F67FEEE0727A}"/>
              </a:ext>
            </a:extLst>
          </p:cNvPr>
          <p:cNvSpPr>
            <a:spLocks noGrp="1"/>
          </p:cNvSpPr>
          <p:nvPr>
            <p:ph type="sldNum" sz="quarter" idx="12"/>
          </p:nvPr>
        </p:nvSpPr>
        <p:spPr/>
        <p:txBody>
          <a:bodyPr/>
          <a:lstStyle/>
          <a:p>
            <a:fld id="{04984746-A4D8-4037-877B-E2908BBA614D}" type="slidenum">
              <a:rPr lang="en-GB" smtClean="0"/>
              <a:t>‹#›</a:t>
            </a:fld>
            <a:endParaRPr lang="en-GB"/>
          </a:p>
        </p:txBody>
      </p:sp>
    </p:spTree>
    <p:extLst>
      <p:ext uri="{BB962C8B-B14F-4D97-AF65-F5344CB8AC3E}">
        <p14:creationId xmlns:p14="http://schemas.microsoft.com/office/powerpoint/2010/main" val="356938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C2BD5-1BD9-5FF0-67E5-6C2020E089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1DEE5F-7FEE-09E9-8110-059CF6A8EE20}"/>
              </a:ext>
            </a:extLst>
          </p:cNvPr>
          <p:cNvSpPr>
            <a:spLocks noGrp="1"/>
          </p:cNvSpPr>
          <p:nvPr>
            <p:ph type="dt" sz="half" idx="10"/>
          </p:nvPr>
        </p:nvSpPr>
        <p:spPr/>
        <p:txBody>
          <a:bodyPr/>
          <a:lstStyle/>
          <a:p>
            <a:fld id="{6015EFDE-6E63-4AB1-B3C8-44B5E67ADF9B}" type="datetimeFigureOut">
              <a:rPr lang="en-GB" smtClean="0"/>
              <a:t>18/01/2023</a:t>
            </a:fld>
            <a:endParaRPr lang="en-GB"/>
          </a:p>
        </p:txBody>
      </p:sp>
      <p:sp>
        <p:nvSpPr>
          <p:cNvPr id="4" name="Footer Placeholder 3">
            <a:extLst>
              <a:ext uri="{FF2B5EF4-FFF2-40B4-BE49-F238E27FC236}">
                <a16:creationId xmlns:a16="http://schemas.microsoft.com/office/drawing/2014/main" id="{3A005AAC-798C-C798-57B1-4C9B2D1FA9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47C9D4-52CF-7F32-8332-E33B4823DA2F}"/>
              </a:ext>
            </a:extLst>
          </p:cNvPr>
          <p:cNvSpPr>
            <a:spLocks noGrp="1"/>
          </p:cNvSpPr>
          <p:nvPr>
            <p:ph type="sldNum" sz="quarter" idx="12"/>
          </p:nvPr>
        </p:nvSpPr>
        <p:spPr/>
        <p:txBody>
          <a:bodyPr/>
          <a:lstStyle/>
          <a:p>
            <a:fld id="{04984746-A4D8-4037-877B-E2908BBA614D}" type="slidenum">
              <a:rPr lang="en-GB" smtClean="0"/>
              <a:t>‹#›</a:t>
            </a:fld>
            <a:endParaRPr lang="en-GB"/>
          </a:p>
        </p:txBody>
      </p:sp>
    </p:spTree>
    <p:extLst>
      <p:ext uri="{BB962C8B-B14F-4D97-AF65-F5344CB8AC3E}">
        <p14:creationId xmlns:p14="http://schemas.microsoft.com/office/powerpoint/2010/main" val="203561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F5895A-1F9F-DDF3-5F05-F164CFE930F4}"/>
              </a:ext>
            </a:extLst>
          </p:cNvPr>
          <p:cNvSpPr>
            <a:spLocks noGrp="1"/>
          </p:cNvSpPr>
          <p:nvPr>
            <p:ph type="dt" sz="half" idx="10"/>
          </p:nvPr>
        </p:nvSpPr>
        <p:spPr/>
        <p:txBody>
          <a:bodyPr/>
          <a:lstStyle/>
          <a:p>
            <a:fld id="{6015EFDE-6E63-4AB1-B3C8-44B5E67ADF9B}" type="datetimeFigureOut">
              <a:rPr lang="en-GB" smtClean="0"/>
              <a:t>18/01/2023</a:t>
            </a:fld>
            <a:endParaRPr lang="en-GB"/>
          </a:p>
        </p:txBody>
      </p:sp>
      <p:sp>
        <p:nvSpPr>
          <p:cNvPr id="3" name="Footer Placeholder 2">
            <a:extLst>
              <a:ext uri="{FF2B5EF4-FFF2-40B4-BE49-F238E27FC236}">
                <a16:creationId xmlns:a16="http://schemas.microsoft.com/office/drawing/2014/main" id="{DA92E330-ECC5-2A9D-5B5C-CA781DA289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D4073B-32BE-D236-4CBE-E52619B78C6F}"/>
              </a:ext>
            </a:extLst>
          </p:cNvPr>
          <p:cNvSpPr>
            <a:spLocks noGrp="1"/>
          </p:cNvSpPr>
          <p:nvPr>
            <p:ph type="sldNum" sz="quarter" idx="12"/>
          </p:nvPr>
        </p:nvSpPr>
        <p:spPr/>
        <p:txBody>
          <a:bodyPr/>
          <a:lstStyle/>
          <a:p>
            <a:fld id="{04984746-A4D8-4037-877B-E2908BBA614D}" type="slidenum">
              <a:rPr lang="en-GB" smtClean="0"/>
              <a:t>‹#›</a:t>
            </a:fld>
            <a:endParaRPr lang="en-GB"/>
          </a:p>
        </p:txBody>
      </p:sp>
    </p:spTree>
    <p:extLst>
      <p:ext uri="{BB962C8B-B14F-4D97-AF65-F5344CB8AC3E}">
        <p14:creationId xmlns:p14="http://schemas.microsoft.com/office/powerpoint/2010/main" val="223850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D543-94E4-181F-24FA-113F00B41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2DD52BB-EB36-6710-EA99-2EE15B3D1D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A41CEA-CC5B-0898-AD03-1D8E5F6BD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77CA2A-DD84-5DF1-7F6A-8D6CB8684118}"/>
              </a:ext>
            </a:extLst>
          </p:cNvPr>
          <p:cNvSpPr>
            <a:spLocks noGrp="1"/>
          </p:cNvSpPr>
          <p:nvPr>
            <p:ph type="dt" sz="half" idx="10"/>
          </p:nvPr>
        </p:nvSpPr>
        <p:spPr/>
        <p:txBody>
          <a:bodyPr/>
          <a:lstStyle/>
          <a:p>
            <a:fld id="{6015EFDE-6E63-4AB1-B3C8-44B5E67ADF9B}" type="datetimeFigureOut">
              <a:rPr lang="en-GB" smtClean="0"/>
              <a:t>18/01/2023</a:t>
            </a:fld>
            <a:endParaRPr lang="en-GB"/>
          </a:p>
        </p:txBody>
      </p:sp>
      <p:sp>
        <p:nvSpPr>
          <p:cNvPr id="6" name="Footer Placeholder 5">
            <a:extLst>
              <a:ext uri="{FF2B5EF4-FFF2-40B4-BE49-F238E27FC236}">
                <a16:creationId xmlns:a16="http://schemas.microsoft.com/office/drawing/2014/main" id="{97EAEDF9-B98C-D30E-13B9-FB4A0D2713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B182E4-6957-D4EC-B398-7B3B27EBAE4D}"/>
              </a:ext>
            </a:extLst>
          </p:cNvPr>
          <p:cNvSpPr>
            <a:spLocks noGrp="1"/>
          </p:cNvSpPr>
          <p:nvPr>
            <p:ph type="sldNum" sz="quarter" idx="12"/>
          </p:nvPr>
        </p:nvSpPr>
        <p:spPr/>
        <p:txBody>
          <a:bodyPr/>
          <a:lstStyle/>
          <a:p>
            <a:fld id="{04984746-A4D8-4037-877B-E2908BBA614D}" type="slidenum">
              <a:rPr lang="en-GB" smtClean="0"/>
              <a:t>‹#›</a:t>
            </a:fld>
            <a:endParaRPr lang="en-GB"/>
          </a:p>
        </p:txBody>
      </p:sp>
    </p:spTree>
    <p:extLst>
      <p:ext uri="{BB962C8B-B14F-4D97-AF65-F5344CB8AC3E}">
        <p14:creationId xmlns:p14="http://schemas.microsoft.com/office/powerpoint/2010/main" val="416624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0BB5-7C2D-7698-3E68-DAE0BB61E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BE2607-C418-37A0-9CE6-FD68A11F9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12E79D8-054C-E500-4A4B-6728C8335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6A69D-2146-F097-7492-A7E629A06782}"/>
              </a:ext>
            </a:extLst>
          </p:cNvPr>
          <p:cNvSpPr>
            <a:spLocks noGrp="1"/>
          </p:cNvSpPr>
          <p:nvPr>
            <p:ph type="dt" sz="half" idx="10"/>
          </p:nvPr>
        </p:nvSpPr>
        <p:spPr/>
        <p:txBody>
          <a:bodyPr/>
          <a:lstStyle/>
          <a:p>
            <a:fld id="{6015EFDE-6E63-4AB1-B3C8-44B5E67ADF9B}" type="datetimeFigureOut">
              <a:rPr lang="en-GB" smtClean="0"/>
              <a:t>18/01/2023</a:t>
            </a:fld>
            <a:endParaRPr lang="en-GB"/>
          </a:p>
        </p:txBody>
      </p:sp>
      <p:sp>
        <p:nvSpPr>
          <p:cNvPr id="6" name="Footer Placeholder 5">
            <a:extLst>
              <a:ext uri="{FF2B5EF4-FFF2-40B4-BE49-F238E27FC236}">
                <a16:creationId xmlns:a16="http://schemas.microsoft.com/office/drawing/2014/main" id="{A2E2FAD4-0BC6-05A3-FD46-EF73B5734D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A78203-BFED-B6B5-5FE8-302E1CF23F93}"/>
              </a:ext>
            </a:extLst>
          </p:cNvPr>
          <p:cNvSpPr>
            <a:spLocks noGrp="1"/>
          </p:cNvSpPr>
          <p:nvPr>
            <p:ph type="sldNum" sz="quarter" idx="12"/>
          </p:nvPr>
        </p:nvSpPr>
        <p:spPr/>
        <p:txBody>
          <a:bodyPr/>
          <a:lstStyle/>
          <a:p>
            <a:fld id="{04984746-A4D8-4037-877B-E2908BBA614D}" type="slidenum">
              <a:rPr lang="en-GB" smtClean="0"/>
              <a:t>‹#›</a:t>
            </a:fld>
            <a:endParaRPr lang="en-GB"/>
          </a:p>
        </p:txBody>
      </p:sp>
    </p:spTree>
    <p:extLst>
      <p:ext uri="{BB962C8B-B14F-4D97-AF65-F5344CB8AC3E}">
        <p14:creationId xmlns:p14="http://schemas.microsoft.com/office/powerpoint/2010/main" val="282320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D3DFA4-0277-57B3-B6B6-BC09D6E8D1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30FEFC-0B97-4DEA-79D5-13C8AAFCBD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D1FC54-12EF-3C16-27F3-A915616D5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5EFDE-6E63-4AB1-B3C8-44B5E67ADF9B}" type="datetimeFigureOut">
              <a:rPr lang="en-GB" smtClean="0"/>
              <a:t>18/01/2023</a:t>
            </a:fld>
            <a:endParaRPr lang="en-GB"/>
          </a:p>
        </p:txBody>
      </p:sp>
      <p:sp>
        <p:nvSpPr>
          <p:cNvPr id="5" name="Footer Placeholder 4">
            <a:extLst>
              <a:ext uri="{FF2B5EF4-FFF2-40B4-BE49-F238E27FC236}">
                <a16:creationId xmlns:a16="http://schemas.microsoft.com/office/drawing/2014/main" id="{89E84D40-2B55-CF4A-75FD-5D25165A7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55FD49-D3BC-402E-2E27-F12A8DC870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84746-A4D8-4037-877B-E2908BBA614D}" type="slidenum">
              <a:rPr lang="en-GB" smtClean="0"/>
              <a:t>‹#›</a:t>
            </a:fld>
            <a:endParaRPr lang="en-GB"/>
          </a:p>
        </p:txBody>
      </p:sp>
    </p:spTree>
    <p:extLst>
      <p:ext uri="{BB962C8B-B14F-4D97-AF65-F5344CB8AC3E}">
        <p14:creationId xmlns:p14="http://schemas.microsoft.com/office/powerpoint/2010/main" val="3035621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uffieldtrust.org.uk/comment-series/through-the-looking-glass-myths-and-magical-thinking-about-the-nh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ommonwealthfund.org/international-health-policy-center/countri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09_AD9F9E2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satellite view of the earth&#10;&#10;Description automatically generated with low confidence">
            <a:extLst>
              <a:ext uri="{FF2B5EF4-FFF2-40B4-BE49-F238E27FC236}">
                <a16:creationId xmlns:a16="http://schemas.microsoft.com/office/drawing/2014/main" id="{A979F834-F884-BEA8-AE85-3E4AACDFE0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117" b="99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27669-4BD8-A4AD-199A-5A3047A72BD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‘Outside Looking In’ – Jon Hoeksma, CEO Digital Health </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408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D2FAEC-F28F-D814-C690-DCB056AD79DC}"/>
              </a:ext>
            </a:extLst>
          </p:cNvPr>
          <p:cNvSpPr>
            <a:spLocks noGrp="1"/>
          </p:cNvSpPr>
          <p:nvPr>
            <p:ph type="title"/>
          </p:nvPr>
        </p:nvSpPr>
        <p:spPr>
          <a:xfrm>
            <a:off x="524741" y="620392"/>
            <a:ext cx="3808268" cy="5504688"/>
          </a:xfrm>
        </p:spPr>
        <p:txBody>
          <a:bodyPr>
            <a:normAutofit/>
          </a:bodyPr>
          <a:lstStyle/>
          <a:p>
            <a:r>
              <a:rPr lang="en-GB" sz="4000" dirty="0">
                <a:solidFill>
                  <a:schemeClr val="bg1"/>
                </a:solidFill>
              </a:rPr>
              <a:t>Conclusions of Commonwealth Fund Int report</a:t>
            </a:r>
            <a:br>
              <a:rPr lang="en-GB" sz="5600" dirty="0">
                <a:solidFill>
                  <a:schemeClr val="bg1"/>
                </a:solidFill>
              </a:rPr>
            </a:br>
            <a:r>
              <a:rPr lang="en-US" sz="2800" b="0" i="0" dirty="0"/>
              <a:t>Four features distinguish top performing countries from the United States: </a:t>
            </a:r>
            <a:br>
              <a:rPr lang="en-US" sz="2800" dirty="0"/>
            </a:br>
            <a:endParaRPr lang="en-GB" sz="5600" dirty="0">
              <a:solidFill>
                <a:schemeClr val="bg1"/>
              </a:solidFill>
            </a:endParaRPr>
          </a:p>
        </p:txBody>
      </p:sp>
      <p:graphicFrame>
        <p:nvGraphicFramePr>
          <p:cNvPr id="5" name="Content Placeholder 2">
            <a:extLst>
              <a:ext uri="{FF2B5EF4-FFF2-40B4-BE49-F238E27FC236}">
                <a16:creationId xmlns:a16="http://schemas.microsoft.com/office/drawing/2014/main" id="{054320F4-8530-6DDB-59D9-E04DC08A5E41}"/>
              </a:ext>
            </a:extLst>
          </p:cNvPr>
          <p:cNvGraphicFramePr>
            <a:graphicFrameLocks noGrp="1"/>
          </p:cNvGraphicFramePr>
          <p:nvPr>
            <p:ph idx="1"/>
            <p:extLst>
              <p:ext uri="{D42A27DB-BD31-4B8C-83A1-F6EECF244321}">
                <p14:modId xmlns:p14="http://schemas.microsoft.com/office/powerpoint/2010/main" val="186645652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5354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outdoor&#10;&#10;Description automatically generated">
            <a:extLst>
              <a:ext uri="{FF2B5EF4-FFF2-40B4-BE49-F238E27FC236}">
                <a16:creationId xmlns:a16="http://schemas.microsoft.com/office/drawing/2014/main" id="{DB60BEA4-2CFD-FC3D-D414-56C411A0F25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1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63A96F-681E-6829-21DC-580EF12E4853}"/>
              </a:ext>
            </a:extLst>
          </p:cNvPr>
          <p:cNvSpPr>
            <a:spLocks noGrp="1"/>
          </p:cNvSpPr>
          <p:nvPr>
            <p:ph type="title"/>
          </p:nvPr>
        </p:nvSpPr>
        <p:spPr>
          <a:xfrm>
            <a:off x="8022021" y="3231931"/>
            <a:ext cx="3852041" cy="1834056"/>
          </a:xfrm>
        </p:spPr>
        <p:txBody>
          <a:bodyPr vert="horz" lIns="91440" tIns="45720" rIns="91440" bIns="45720" rtlCol="0" anchor="b">
            <a:normAutofit fontScale="90000"/>
          </a:bodyPr>
          <a:lstStyle/>
          <a:p>
            <a:pPr algn="ctr"/>
            <a:r>
              <a:rPr lang="en-US" sz="4000" dirty="0"/>
              <a:t>How can digital and data best help the NHS next?</a:t>
            </a:r>
          </a:p>
        </p:txBody>
      </p:sp>
      <p:cxnSp>
        <p:nvCxnSpPr>
          <p:cNvPr id="19" name="Straight Connector 18">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432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2A9E2-81C0-BEBB-3562-317EE6085443}"/>
              </a:ext>
            </a:extLst>
          </p:cNvPr>
          <p:cNvSpPr>
            <a:spLocks noGrp="1"/>
          </p:cNvSpPr>
          <p:nvPr>
            <p:ph type="title"/>
          </p:nvPr>
        </p:nvSpPr>
        <p:spPr/>
        <p:txBody>
          <a:bodyPr>
            <a:normAutofit fontScale="90000"/>
          </a:bodyPr>
          <a:lstStyle/>
          <a:p>
            <a:r>
              <a:rPr lang="en-US" sz="4400" b="1" i="0" u="none" strike="noStrike" baseline="0" dirty="0">
                <a:solidFill>
                  <a:srgbClr val="131280"/>
                </a:solidFill>
                <a:latin typeface="Calibri" panose="020F0502020204030204" pitchFamily="34" charset="0"/>
              </a:rPr>
              <a:t>How to face today’s </a:t>
            </a:r>
            <a:r>
              <a:rPr lang="en-US" b="1" dirty="0">
                <a:solidFill>
                  <a:srgbClr val="131280"/>
                </a:solidFill>
                <a:latin typeface="Calibri" panose="020F0502020204030204" pitchFamily="34" charset="0"/>
              </a:rPr>
              <a:t>most pressing</a:t>
            </a:r>
            <a:r>
              <a:rPr lang="en-US" sz="4400" b="1" i="0" u="none" strike="noStrike" baseline="0" dirty="0">
                <a:solidFill>
                  <a:srgbClr val="131280"/>
                </a:solidFill>
                <a:latin typeface="Calibri" panose="020F0502020204030204" pitchFamily="34" charset="0"/>
              </a:rPr>
              <a:t> challenges in health using digital and data? </a:t>
            </a:r>
            <a:br>
              <a:rPr lang="en-US" sz="4400" b="0" i="0" u="none" strike="noStrike" baseline="0" dirty="0">
                <a:solidFill>
                  <a:srgbClr val="131280"/>
                </a:solidFill>
                <a:latin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089D072B-F481-25E2-2B8B-27AE7E0D440D}"/>
              </a:ext>
            </a:extLst>
          </p:cNvPr>
          <p:cNvSpPr>
            <a:spLocks noGrp="1"/>
          </p:cNvSpPr>
          <p:nvPr>
            <p:ph idx="1"/>
          </p:nvPr>
        </p:nvSpPr>
        <p:spPr>
          <a:xfrm>
            <a:off x="838200" y="1825625"/>
            <a:ext cx="3409950" cy="4351338"/>
          </a:xfrm>
        </p:spPr>
        <p:txBody>
          <a:bodyPr/>
          <a:lstStyle/>
          <a:p>
            <a:pPr marL="0" indent="0">
              <a:buNone/>
            </a:pPr>
            <a:r>
              <a:rPr lang="en-US" sz="1800" b="1" dirty="0">
                <a:solidFill>
                  <a:srgbClr val="131280"/>
                </a:solidFill>
                <a:latin typeface="Calibri" panose="020F0502020204030204" pitchFamily="34" charset="0"/>
              </a:rPr>
              <a:t>3 big challenges to begin with: </a:t>
            </a:r>
          </a:p>
          <a:p>
            <a:r>
              <a:rPr lang="en-US" sz="1800" b="0" i="0" u="none" strike="noStrike" baseline="0" dirty="0">
                <a:solidFill>
                  <a:srgbClr val="131280"/>
                </a:solidFill>
                <a:latin typeface="Calibri" panose="020F0502020204030204" pitchFamily="34" charset="0"/>
              </a:rPr>
              <a:t>Elective recovery - </a:t>
            </a:r>
            <a:r>
              <a:rPr lang="en-US" sz="1800" dirty="0">
                <a:solidFill>
                  <a:srgbClr val="131280"/>
                </a:solidFill>
                <a:latin typeface="Calibri" panose="020F0502020204030204" pitchFamily="34" charset="0"/>
              </a:rPr>
              <a:t>7</a:t>
            </a:r>
            <a:r>
              <a:rPr lang="en-US" sz="1800" b="0" i="0" u="none" strike="noStrike" baseline="0" dirty="0">
                <a:solidFill>
                  <a:srgbClr val="131280"/>
                </a:solidFill>
                <a:latin typeface="Calibri" panose="020F0502020204030204" pitchFamily="34" charset="0"/>
              </a:rPr>
              <a:t>m on waiting lists</a:t>
            </a:r>
          </a:p>
          <a:p>
            <a:r>
              <a:rPr lang="en-US" sz="1800" dirty="0">
                <a:solidFill>
                  <a:srgbClr val="131280"/>
                </a:solidFill>
                <a:latin typeface="Calibri" panose="020F0502020204030204" pitchFamily="34" charset="0"/>
              </a:rPr>
              <a:t>Financial recovery </a:t>
            </a:r>
          </a:p>
          <a:p>
            <a:r>
              <a:rPr lang="en-US" sz="1800" b="0" i="0" u="none" strike="noStrike" baseline="0" dirty="0">
                <a:solidFill>
                  <a:srgbClr val="131280"/>
                </a:solidFill>
                <a:latin typeface="Calibri" panose="020F0502020204030204" pitchFamily="34" charset="0"/>
              </a:rPr>
              <a:t>Levelling-up and equity </a:t>
            </a:r>
          </a:p>
        </p:txBody>
      </p:sp>
      <p:pic>
        <p:nvPicPr>
          <p:cNvPr id="4" name="Content Placeholder 4">
            <a:extLst>
              <a:ext uri="{FF2B5EF4-FFF2-40B4-BE49-F238E27FC236}">
                <a16:creationId xmlns:a16="http://schemas.microsoft.com/office/drawing/2014/main" id="{FB7D6F49-FA2A-2BE7-E499-1DD7BA559701}"/>
              </a:ext>
            </a:extLst>
          </p:cNvPr>
          <p:cNvPicPr>
            <a:picLocks noChangeAspect="1"/>
          </p:cNvPicPr>
          <p:nvPr/>
        </p:nvPicPr>
        <p:blipFill>
          <a:blip r:embed="rId2"/>
          <a:stretch>
            <a:fillRect/>
          </a:stretch>
        </p:blipFill>
        <p:spPr>
          <a:xfrm>
            <a:off x="4434175" y="1825625"/>
            <a:ext cx="7405400" cy="4717217"/>
          </a:xfrm>
          <a:prstGeom prst="rect">
            <a:avLst/>
          </a:prstGeom>
        </p:spPr>
      </p:pic>
    </p:spTree>
    <p:extLst>
      <p:ext uri="{BB962C8B-B14F-4D97-AF65-F5344CB8AC3E}">
        <p14:creationId xmlns:p14="http://schemas.microsoft.com/office/powerpoint/2010/main" val="2856790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48A94-4AEA-8086-C75D-14AD5EC0889A}"/>
              </a:ext>
            </a:extLst>
          </p:cNvPr>
          <p:cNvSpPr>
            <a:spLocks noGrp="1"/>
          </p:cNvSpPr>
          <p:nvPr>
            <p:ph type="title"/>
          </p:nvPr>
        </p:nvSpPr>
        <p:spPr/>
        <p:txBody>
          <a:bodyPr/>
          <a:lstStyle/>
          <a:p>
            <a:r>
              <a:rPr lang="en-GB" dirty="0">
                <a:solidFill>
                  <a:schemeClr val="tx2"/>
                </a:solidFill>
              </a:rPr>
              <a:t>First, forget about targets… Everyone else will</a:t>
            </a:r>
          </a:p>
        </p:txBody>
      </p:sp>
      <p:sp>
        <p:nvSpPr>
          <p:cNvPr id="3" name="Content Placeholder 2">
            <a:extLst>
              <a:ext uri="{FF2B5EF4-FFF2-40B4-BE49-F238E27FC236}">
                <a16:creationId xmlns:a16="http://schemas.microsoft.com/office/drawing/2014/main" id="{5AE7FD07-DB6D-1A5E-190C-A35493F01944}"/>
              </a:ext>
            </a:extLst>
          </p:cNvPr>
          <p:cNvSpPr>
            <a:spLocks noGrp="1"/>
          </p:cNvSpPr>
          <p:nvPr>
            <p:ph idx="1"/>
          </p:nvPr>
        </p:nvSpPr>
        <p:spPr/>
        <p:txBody>
          <a:bodyPr>
            <a:normAutofit fontScale="92500"/>
          </a:bodyPr>
          <a:lstStyle/>
          <a:p>
            <a:pPr marL="0" indent="0">
              <a:buNone/>
            </a:pPr>
            <a:endParaRPr lang="en-GB" dirty="0"/>
          </a:p>
          <a:p>
            <a:r>
              <a:rPr lang="en-GB" dirty="0"/>
              <a:t>90% of trusts to have EPR by Dec 2023</a:t>
            </a:r>
          </a:p>
          <a:p>
            <a:r>
              <a:rPr lang="en-GB" dirty="0"/>
              <a:t>Going back to 1996 there have been multiple NHS IT strategies, which all have the goal of having EPRs or similar within 2-5 years.</a:t>
            </a:r>
          </a:p>
          <a:p>
            <a:r>
              <a:rPr lang="en-GB" dirty="0"/>
              <a:t>While progress has been made each time – C. 75-80% of trusts have some sort of EPR – the targets are always, always missed.  So will these.</a:t>
            </a:r>
          </a:p>
          <a:p>
            <a:r>
              <a:rPr lang="en-GB" dirty="0"/>
              <a:t>We’ve had 3 Health Secretaries since Sajid Javid anyway (Steve Barclay, Theresa Coffey and Steve Barclay) </a:t>
            </a:r>
          </a:p>
          <a:p>
            <a:r>
              <a:rPr lang="en-GB" dirty="0"/>
              <a:t>The key point to remember is that we are on a rising tide of digital and data and the tide is now in full flow…</a:t>
            </a:r>
          </a:p>
        </p:txBody>
      </p:sp>
    </p:spTree>
    <p:extLst>
      <p:ext uri="{BB962C8B-B14F-4D97-AF65-F5344CB8AC3E}">
        <p14:creationId xmlns:p14="http://schemas.microsoft.com/office/powerpoint/2010/main" val="2289243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2E80-7D7C-6D29-2FD5-505CB91872AA}"/>
              </a:ext>
            </a:extLst>
          </p:cNvPr>
          <p:cNvSpPr>
            <a:spLocks noGrp="1"/>
          </p:cNvSpPr>
          <p:nvPr>
            <p:ph type="title"/>
          </p:nvPr>
        </p:nvSpPr>
        <p:spPr/>
        <p:txBody>
          <a:bodyPr/>
          <a:lstStyle/>
          <a:p>
            <a:r>
              <a:rPr lang="en-GB" dirty="0">
                <a:solidFill>
                  <a:schemeClr val="tx2"/>
                </a:solidFill>
              </a:rPr>
              <a:t>Where have we got to on NHS digitisation journey?</a:t>
            </a:r>
          </a:p>
        </p:txBody>
      </p:sp>
      <p:sp>
        <p:nvSpPr>
          <p:cNvPr id="3" name="Content Placeholder 2">
            <a:extLst>
              <a:ext uri="{FF2B5EF4-FFF2-40B4-BE49-F238E27FC236}">
                <a16:creationId xmlns:a16="http://schemas.microsoft.com/office/drawing/2014/main" id="{98FA3A3D-ECBF-D1FA-AA2B-8FDE389E15E4}"/>
              </a:ext>
            </a:extLst>
          </p:cNvPr>
          <p:cNvSpPr>
            <a:spLocks noGrp="1"/>
          </p:cNvSpPr>
          <p:nvPr>
            <p:ph idx="1"/>
          </p:nvPr>
        </p:nvSpPr>
        <p:spPr/>
        <p:txBody>
          <a:bodyPr>
            <a:normAutofit fontScale="92500" lnSpcReduction="10000"/>
          </a:bodyPr>
          <a:lstStyle/>
          <a:p>
            <a:r>
              <a:rPr lang="en-GB" dirty="0"/>
              <a:t>Provider digitisation continues to dominate – largely because this is where the big budgets are</a:t>
            </a:r>
          </a:p>
          <a:p>
            <a:r>
              <a:rPr lang="en-GB" dirty="0"/>
              <a:t>But the majority of trusts now have EPRs of increasing sophistication and vast amounts of data, growing use of shared care records</a:t>
            </a:r>
          </a:p>
          <a:p>
            <a:r>
              <a:rPr lang="en-GB" dirty="0"/>
              <a:t>Increased focus on convergence and standardisation – again mostly provider focused</a:t>
            </a:r>
          </a:p>
          <a:p>
            <a:r>
              <a:rPr lang="en-GB" dirty="0"/>
              <a:t>Advent of ICSs/ICBs remains at an early stage</a:t>
            </a:r>
          </a:p>
          <a:p>
            <a:r>
              <a:rPr lang="en-GB" dirty="0"/>
              <a:t>Very limited money</a:t>
            </a:r>
          </a:p>
          <a:p>
            <a:r>
              <a:rPr lang="en-GB" dirty="0"/>
              <a:t>Digital and data gone mainstream – now everyone’s job</a:t>
            </a:r>
          </a:p>
          <a:p>
            <a:r>
              <a:rPr lang="en-GB" dirty="0"/>
              <a:t>Huge upheaval in NHS E/NHSD C 40% cuts</a:t>
            </a:r>
          </a:p>
          <a:p>
            <a:endParaRPr lang="en-GB" dirty="0"/>
          </a:p>
        </p:txBody>
      </p:sp>
    </p:spTree>
    <p:extLst>
      <p:ext uri="{BB962C8B-B14F-4D97-AF65-F5344CB8AC3E}">
        <p14:creationId xmlns:p14="http://schemas.microsoft.com/office/powerpoint/2010/main" val="407245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0F53C-0B12-B580-E500-2C7251E51381}"/>
              </a:ext>
            </a:extLst>
          </p:cNvPr>
          <p:cNvSpPr>
            <a:spLocks noGrp="1"/>
          </p:cNvSpPr>
          <p:nvPr>
            <p:ph type="title"/>
          </p:nvPr>
        </p:nvSpPr>
        <p:spPr/>
        <p:txBody>
          <a:bodyPr/>
          <a:lstStyle/>
          <a:p>
            <a:r>
              <a:rPr lang="en-US" dirty="0">
                <a:solidFill>
                  <a:schemeClr val="tx2"/>
                </a:solidFill>
              </a:rPr>
              <a:t>Does ICS/ICB agenda offer the opportunity to shift the focus on digital and data?</a:t>
            </a:r>
            <a:endParaRPr lang="en-GB" dirty="0">
              <a:solidFill>
                <a:schemeClr val="tx2"/>
              </a:solidFill>
            </a:endParaRPr>
          </a:p>
        </p:txBody>
      </p:sp>
      <p:sp>
        <p:nvSpPr>
          <p:cNvPr id="3" name="Content Placeholder 2">
            <a:extLst>
              <a:ext uri="{FF2B5EF4-FFF2-40B4-BE49-F238E27FC236}">
                <a16:creationId xmlns:a16="http://schemas.microsoft.com/office/drawing/2014/main" id="{6B124CBE-6583-47B1-4B91-EA53D34BD063}"/>
              </a:ext>
            </a:extLst>
          </p:cNvPr>
          <p:cNvSpPr>
            <a:spLocks noGrp="1"/>
          </p:cNvSpPr>
          <p:nvPr>
            <p:ph idx="1"/>
          </p:nvPr>
        </p:nvSpPr>
        <p:spPr/>
        <p:txBody>
          <a:bodyPr/>
          <a:lstStyle/>
          <a:p>
            <a:r>
              <a:rPr lang="en-US" dirty="0"/>
              <a:t>Can we move beyond provider digitization? Necessary but not sufficient</a:t>
            </a:r>
          </a:p>
          <a:p>
            <a:r>
              <a:rPr lang="en-US" dirty="0"/>
              <a:t>Can we move to meaningful population health and person-</a:t>
            </a:r>
            <a:r>
              <a:rPr lang="en-US" dirty="0" err="1"/>
              <a:t>centred</a:t>
            </a:r>
            <a:r>
              <a:rPr lang="en-US" dirty="0"/>
              <a:t> health?</a:t>
            </a:r>
          </a:p>
          <a:p>
            <a:r>
              <a:rPr lang="en-US" dirty="0"/>
              <a:t>In this context is EPR convergence a blessing or a distraction?</a:t>
            </a:r>
          </a:p>
          <a:p>
            <a:r>
              <a:rPr lang="en-US" dirty="0"/>
              <a:t>What should be the priorities for ICS/ICBs?</a:t>
            </a:r>
          </a:p>
          <a:p>
            <a:r>
              <a:rPr lang="en-US" dirty="0"/>
              <a:t>What should leveling-up mean?</a:t>
            </a:r>
          </a:p>
          <a:p>
            <a:endParaRPr lang="en-GB" dirty="0"/>
          </a:p>
        </p:txBody>
      </p:sp>
    </p:spTree>
    <p:extLst>
      <p:ext uri="{BB962C8B-B14F-4D97-AF65-F5344CB8AC3E}">
        <p14:creationId xmlns:p14="http://schemas.microsoft.com/office/powerpoint/2010/main" val="2453953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2F2D2-0C84-0E59-5B27-F60063C043B9}"/>
              </a:ext>
            </a:extLst>
          </p:cNvPr>
          <p:cNvSpPr>
            <a:spLocks noGrp="1"/>
          </p:cNvSpPr>
          <p:nvPr>
            <p:ph type="title"/>
          </p:nvPr>
        </p:nvSpPr>
        <p:spPr/>
        <p:txBody>
          <a:bodyPr/>
          <a:lstStyle/>
          <a:p>
            <a:r>
              <a:rPr lang="en-GB" dirty="0">
                <a:solidFill>
                  <a:schemeClr val="tx2"/>
                </a:solidFill>
              </a:rPr>
              <a:t>Levelling-up and convergence - issues</a:t>
            </a:r>
          </a:p>
        </p:txBody>
      </p:sp>
      <p:sp>
        <p:nvSpPr>
          <p:cNvPr id="3" name="Content Placeholder 2">
            <a:extLst>
              <a:ext uri="{FF2B5EF4-FFF2-40B4-BE49-F238E27FC236}">
                <a16:creationId xmlns:a16="http://schemas.microsoft.com/office/drawing/2014/main" id="{3BB6E310-8CA8-B3EF-E08F-B88939861410}"/>
              </a:ext>
            </a:extLst>
          </p:cNvPr>
          <p:cNvSpPr>
            <a:spLocks noGrp="1"/>
          </p:cNvSpPr>
          <p:nvPr>
            <p:ph idx="1"/>
          </p:nvPr>
        </p:nvSpPr>
        <p:spPr/>
        <p:txBody>
          <a:bodyPr>
            <a:normAutofit fontScale="92500" lnSpcReduction="20000"/>
          </a:bodyPr>
          <a:lstStyle/>
          <a:p>
            <a:r>
              <a:rPr lang="en-GB" dirty="0"/>
              <a:t>Lack of Money - GSST and Kings £450m on Epic EPR</a:t>
            </a:r>
          </a:p>
          <a:p>
            <a:r>
              <a:rPr lang="en-GB" dirty="0"/>
              <a:t>These kinds of deals are in some ways akin to digital PFI – digitally locking NHS into patterns of service provision </a:t>
            </a:r>
          </a:p>
          <a:p>
            <a:r>
              <a:rPr lang="en-GB" dirty="0"/>
              <a:t>Just not an option to go this route for all</a:t>
            </a:r>
          </a:p>
          <a:p>
            <a:r>
              <a:rPr lang="en-GB" dirty="0"/>
              <a:t>Also question of whether the whole model outdated - not ICS-wide - focus largely on hospital sector. </a:t>
            </a:r>
          </a:p>
          <a:p>
            <a:r>
              <a:rPr lang="en-GB" dirty="0"/>
              <a:t>Primary care not progressed in 20 years due to inept policy -&gt; monopoly market</a:t>
            </a:r>
          </a:p>
          <a:p>
            <a:r>
              <a:rPr lang="en-GB" dirty="0"/>
              <a:t>In many parts of the NHS there is no obvious EPR to standardise on</a:t>
            </a:r>
          </a:p>
          <a:p>
            <a:r>
              <a:rPr lang="en-GB" dirty="0"/>
              <a:t>EPR is the beginning not the end of digital transformation</a:t>
            </a:r>
          </a:p>
          <a:p>
            <a:r>
              <a:rPr lang="en-GB" dirty="0"/>
              <a:t>What comes next?  Where’s the vision beyond EPR</a:t>
            </a:r>
          </a:p>
          <a:p>
            <a:endParaRPr lang="en-GB" dirty="0"/>
          </a:p>
        </p:txBody>
      </p:sp>
    </p:spTree>
    <p:extLst>
      <p:ext uri="{BB962C8B-B14F-4D97-AF65-F5344CB8AC3E}">
        <p14:creationId xmlns:p14="http://schemas.microsoft.com/office/powerpoint/2010/main" val="131689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1F0DF-2926-1015-C5D2-D4272494DD3B}"/>
              </a:ext>
            </a:extLst>
          </p:cNvPr>
          <p:cNvSpPr>
            <a:spLocks noGrp="1"/>
          </p:cNvSpPr>
          <p:nvPr>
            <p:ph type="title"/>
          </p:nvPr>
        </p:nvSpPr>
        <p:spPr/>
        <p:txBody>
          <a:bodyPr/>
          <a:lstStyle/>
          <a:p>
            <a:r>
              <a:rPr lang="en-GB" dirty="0">
                <a:solidFill>
                  <a:schemeClr val="tx2"/>
                </a:solidFill>
              </a:rPr>
              <a:t>Digital lessons of Covid-19 response?</a:t>
            </a:r>
          </a:p>
        </p:txBody>
      </p:sp>
      <p:sp>
        <p:nvSpPr>
          <p:cNvPr id="3" name="Content Placeholder 2">
            <a:extLst>
              <a:ext uri="{FF2B5EF4-FFF2-40B4-BE49-F238E27FC236}">
                <a16:creationId xmlns:a16="http://schemas.microsoft.com/office/drawing/2014/main" id="{9B9882E4-CC34-2C04-66D0-A9FCA08341F6}"/>
              </a:ext>
            </a:extLst>
          </p:cNvPr>
          <p:cNvSpPr>
            <a:spLocks noGrp="1"/>
          </p:cNvSpPr>
          <p:nvPr>
            <p:ph idx="1"/>
          </p:nvPr>
        </p:nvSpPr>
        <p:spPr/>
        <p:txBody>
          <a:bodyPr/>
          <a:lstStyle/>
          <a:p>
            <a:r>
              <a:rPr lang="en-GB" dirty="0"/>
              <a:t>That, in the right circumstances, the NHS is capable of successfully achieving very large-scale digital shifts</a:t>
            </a:r>
          </a:p>
          <a:p>
            <a:r>
              <a:rPr lang="en-GB" dirty="0"/>
              <a:t>Data quality needs far more attention – </a:t>
            </a:r>
            <a:r>
              <a:rPr lang="en-GB" i="1" dirty="0"/>
              <a:t>vulnerable patient lists</a:t>
            </a:r>
          </a:p>
          <a:p>
            <a:r>
              <a:rPr lang="en-GB" dirty="0"/>
              <a:t>That across all demographic groups digital services can work</a:t>
            </a:r>
          </a:p>
          <a:p>
            <a:r>
              <a:rPr lang="en-GB" dirty="0"/>
              <a:t>That such shifts require the removal of multiple layers of bureaucracy</a:t>
            </a:r>
          </a:p>
          <a:p>
            <a:r>
              <a:rPr lang="en-GB" dirty="0"/>
              <a:t>Suppliers are key partners</a:t>
            </a:r>
          </a:p>
          <a:p>
            <a:r>
              <a:rPr lang="en-GB" dirty="0"/>
              <a:t>They require very clear top-cover that it is ok to take risks, to move quickly and solve problems as you go</a:t>
            </a:r>
          </a:p>
          <a:p>
            <a:r>
              <a:rPr lang="en-GB" dirty="0"/>
              <a:t>That IG should not equal ‘no’.   </a:t>
            </a:r>
          </a:p>
        </p:txBody>
      </p:sp>
    </p:spTree>
    <p:extLst>
      <p:ext uri="{BB962C8B-B14F-4D97-AF65-F5344CB8AC3E}">
        <p14:creationId xmlns:p14="http://schemas.microsoft.com/office/powerpoint/2010/main" val="4196648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A0DB-9829-68F2-F422-EBC0C6F84D2D}"/>
              </a:ext>
            </a:extLst>
          </p:cNvPr>
          <p:cNvSpPr>
            <a:spLocks noGrp="1"/>
          </p:cNvSpPr>
          <p:nvPr>
            <p:ph type="title"/>
          </p:nvPr>
        </p:nvSpPr>
        <p:spPr/>
        <p:txBody>
          <a:bodyPr/>
          <a:lstStyle/>
          <a:p>
            <a:r>
              <a:rPr lang="en-GB" dirty="0">
                <a:solidFill>
                  <a:schemeClr val="tx2"/>
                </a:solidFill>
              </a:rPr>
              <a:t>Wider digital agenda in health</a:t>
            </a:r>
          </a:p>
        </p:txBody>
      </p:sp>
      <p:sp>
        <p:nvSpPr>
          <p:cNvPr id="3" name="Content Placeholder 2">
            <a:extLst>
              <a:ext uri="{FF2B5EF4-FFF2-40B4-BE49-F238E27FC236}">
                <a16:creationId xmlns:a16="http://schemas.microsoft.com/office/drawing/2014/main" id="{2BBE2D15-F76F-B7EA-77B9-70C05F1B23C1}"/>
              </a:ext>
            </a:extLst>
          </p:cNvPr>
          <p:cNvSpPr>
            <a:spLocks noGrp="1"/>
          </p:cNvSpPr>
          <p:nvPr>
            <p:ph idx="1"/>
          </p:nvPr>
        </p:nvSpPr>
        <p:spPr/>
        <p:txBody>
          <a:bodyPr/>
          <a:lstStyle/>
          <a:p>
            <a:r>
              <a:rPr lang="en-GB" dirty="0"/>
              <a:t>Interoperability – not investing nearly enough attention or resource</a:t>
            </a:r>
          </a:p>
          <a:p>
            <a:r>
              <a:rPr lang="en-GB" dirty="0"/>
              <a:t>With far more EPR plumbing in place we have a tsunami of data</a:t>
            </a:r>
          </a:p>
          <a:p>
            <a:r>
              <a:rPr lang="en-GB" dirty="0"/>
              <a:t>Federated Data Platform – NHS England’s data baby £300m Palantir?</a:t>
            </a:r>
          </a:p>
          <a:p>
            <a:r>
              <a:rPr lang="en-GB" dirty="0"/>
              <a:t>Trusted Research Environments – focus of the Goldacre Review </a:t>
            </a:r>
          </a:p>
          <a:p>
            <a:r>
              <a:rPr lang="en-GB" dirty="0"/>
              <a:t>Wider world of consumer-centred digital health: Babylon, </a:t>
            </a:r>
            <a:r>
              <a:rPr lang="en-GB" dirty="0" err="1"/>
              <a:t>Livi</a:t>
            </a:r>
            <a:r>
              <a:rPr lang="en-GB" dirty="0"/>
              <a:t> etc </a:t>
            </a:r>
            <a:r>
              <a:rPr lang="en-GB" dirty="0" err="1"/>
              <a:t>etc</a:t>
            </a:r>
            <a:r>
              <a:rPr lang="en-GB" dirty="0"/>
              <a:t> proven out service but not always business models </a:t>
            </a:r>
          </a:p>
          <a:p>
            <a:r>
              <a:rPr lang="en-GB" dirty="0"/>
              <a:t>Cyber security – increased digitisation means increased vulnerability</a:t>
            </a:r>
          </a:p>
          <a:p>
            <a:r>
              <a:rPr lang="en-GB" dirty="0"/>
              <a:t>Skills – estimated to be skills gap of 40-50K</a:t>
            </a:r>
          </a:p>
          <a:p>
            <a:endParaRPr lang="en-GB" dirty="0"/>
          </a:p>
        </p:txBody>
      </p:sp>
    </p:spTree>
    <p:extLst>
      <p:ext uri="{BB962C8B-B14F-4D97-AF65-F5344CB8AC3E}">
        <p14:creationId xmlns:p14="http://schemas.microsoft.com/office/powerpoint/2010/main" val="2501149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5B17D-23EE-38D5-5603-B2883189E9F3}"/>
              </a:ext>
            </a:extLst>
          </p:cNvPr>
          <p:cNvSpPr>
            <a:spLocks noGrp="1"/>
          </p:cNvSpPr>
          <p:nvPr>
            <p:ph type="title"/>
          </p:nvPr>
        </p:nvSpPr>
        <p:spPr/>
        <p:txBody>
          <a:bodyPr/>
          <a:lstStyle/>
          <a:p>
            <a:r>
              <a:rPr lang="en-GB" dirty="0">
                <a:solidFill>
                  <a:schemeClr val="tx2"/>
                </a:solidFill>
              </a:rPr>
              <a:t>Organisational change, lots of it…</a:t>
            </a:r>
          </a:p>
        </p:txBody>
      </p:sp>
      <p:sp>
        <p:nvSpPr>
          <p:cNvPr id="3" name="Content Placeholder 2">
            <a:extLst>
              <a:ext uri="{FF2B5EF4-FFF2-40B4-BE49-F238E27FC236}">
                <a16:creationId xmlns:a16="http://schemas.microsoft.com/office/drawing/2014/main" id="{D7D1EA0B-F073-2623-2B58-13D5C3BA2059}"/>
              </a:ext>
            </a:extLst>
          </p:cNvPr>
          <p:cNvSpPr>
            <a:spLocks noGrp="1"/>
          </p:cNvSpPr>
          <p:nvPr>
            <p:ph idx="1"/>
          </p:nvPr>
        </p:nvSpPr>
        <p:spPr/>
        <p:txBody>
          <a:bodyPr>
            <a:normAutofit lnSpcReduction="10000"/>
          </a:bodyPr>
          <a:lstStyle/>
          <a:p>
            <a:r>
              <a:rPr lang="en-GB" dirty="0"/>
              <a:t>Health and Social Care Act – Royal Assent in April</a:t>
            </a:r>
          </a:p>
          <a:p>
            <a:r>
              <a:rPr lang="en-GB" dirty="0"/>
              <a:t>Merger of NHS Digital, NHSX, NHS England and Improvement = NHS DIXIE </a:t>
            </a:r>
          </a:p>
          <a:p>
            <a:r>
              <a:rPr lang="en-GB" dirty="0"/>
              <a:t>No longer a separation between policy and implementation and no separate data agency </a:t>
            </a:r>
          </a:p>
          <a:p>
            <a:r>
              <a:rPr lang="en-GB" dirty="0"/>
              <a:t>Trust - </a:t>
            </a:r>
            <a:r>
              <a:rPr lang="en-GB" dirty="0" err="1"/>
              <a:t>Care.data</a:t>
            </a:r>
            <a:r>
              <a:rPr lang="en-GB" dirty="0"/>
              <a:t> (axed in 2016) and GPDPR (suspended in 2021) 		Federated Data Platform and Palantir (next…?)</a:t>
            </a:r>
          </a:p>
          <a:p>
            <a:r>
              <a:rPr lang="en-GB" dirty="0"/>
              <a:t>Abolition of HEE and other agencies – skills gap</a:t>
            </a:r>
          </a:p>
          <a:p>
            <a:r>
              <a:rPr lang="en-GB" dirty="0"/>
              <a:t>Creation of ICSs and ICBs in July 2022 (they are brand new)</a:t>
            </a:r>
          </a:p>
          <a:p>
            <a:r>
              <a:rPr lang="en-GB" dirty="0"/>
              <a:t>PCNs, hospital groups, more mergers </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118911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89AFA4-7000-2ABC-91E2-79337DD4D04F}"/>
              </a:ext>
            </a:extLst>
          </p:cNvPr>
          <p:cNvSpPr>
            <a:spLocks noGrp="1"/>
          </p:cNvSpPr>
          <p:nvPr>
            <p:ph type="title"/>
          </p:nvPr>
        </p:nvSpPr>
        <p:spPr>
          <a:xfrm>
            <a:off x="466721" y="586855"/>
            <a:ext cx="3434251" cy="3387497"/>
          </a:xfrm>
        </p:spPr>
        <p:txBody>
          <a:bodyPr anchor="b">
            <a:normAutofit/>
          </a:bodyPr>
          <a:lstStyle/>
          <a:p>
            <a:pPr algn="r"/>
            <a:br>
              <a:rPr lang="en-GB" sz="4000" dirty="0">
                <a:solidFill>
                  <a:srgbClr val="FFFFFF"/>
                </a:solidFill>
              </a:rPr>
            </a:br>
            <a:r>
              <a:rPr lang="en-GB" sz="4000" dirty="0">
                <a:solidFill>
                  <a:srgbClr val="FFFFFF"/>
                </a:solidFill>
              </a:rPr>
              <a:t>A high level view of NHS and digitisation as at November 2022</a:t>
            </a:r>
          </a:p>
        </p:txBody>
      </p:sp>
      <p:sp>
        <p:nvSpPr>
          <p:cNvPr id="3" name="Content Placeholder 2">
            <a:extLst>
              <a:ext uri="{FF2B5EF4-FFF2-40B4-BE49-F238E27FC236}">
                <a16:creationId xmlns:a16="http://schemas.microsoft.com/office/drawing/2014/main" id="{E406BA18-0B7D-293B-9E7C-1D68F0829BA5}"/>
              </a:ext>
            </a:extLst>
          </p:cNvPr>
          <p:cNvSpPr>
            <a:spLocks noGrp="1"/>
          </p:cNvSpPr>
          <p:nvPr>
            <p:ph idx="1"/>
          </p:nvPr>
        </p:nvSpPr>
        <p:spPr>
          <a:xfrm>
            <a:off x="4810259" y="649480"/>
            <a:ext cx="6555347" cy="5546047"/>
          </a:xfrm>
        </p:spPr>
        <p:txBody>
          <a:bodyPr anchor="ctr">
            <a:normAutofit/>
          </a:bodyPr>
          <a:lstStyle/>
          <a:p>
            <a:pPr marL="0" indent="0">
              <a:buNone/>
            </a:pPr>
            <a:r>
              <a:rPr lang="en-GB" sz="1800" dirty="0"/>
              <a:t>I’m the founder Digital Health Intelligence</a:t>
            </a:r>
          </a:p>
          <a:p>
            <a:pPr marL="457200" lvl="1" indent="0">
              <a:buNone/>
            </a:pPr>
            <a:r>
              <a:rPr lang="en-GB" sz="1800" dirty="0"/>
              <a:t>- publisher of Digital Health News </a:t>
            </a:r>
          </a:p>
          <a:p>
            <a:pPr marL="457200" lvl="1" indent="0">
              <a:buNone/>
            </a:pPr>
            <a:r>
              <a:rPr lang="en-GB" sz="1800" dirty="0"/>
              <a:t>- organiser of Rewired</a:t>
            </a:r>
          </a:p>
          <a:p>
            <a:pPr marL="457200" lvl="1" indent="0">
              <a:buNone/>
            </a:pPr>
            <a:r>
              <a:rPr lang="en-GB" sz="1800" dirty="0"/>
              <a:t>- organiser Summer Schools</a:t>
            </a:r>
          </a:p>
          <a:p>
            <a:pPr marL="457200" lvl="1" indent="0">
              <a:buNone/>
            </a:pPr>
            <a:r>
              <a:rPr lang="en-GB" sz="1800" dirty="0"/>
              <a:t>- convene CCIO/CIO/CNIO Networks</a:t>
            </a:r>
          </a:p>
          <a:p>
            <a:pPr marL="0" indent="0">
              <a:buNone/>
            </a:pPr>
            <a:r>
              <a:rPr lang="en-GB" sz="1800" dirty="0"/>
              <a:t>Previously founder/director E-Health Insider 2000-2014</a:t>
            </a:r>
          </a:p>
          <a:p>
            <a:pPr marL="0" indent="0">
              <a:buNone/>
            </a:pPr>
            <a:r>
              <a:rPr lang="en-GB" sz="1800" dirty="0"/>
              <a:t>Freelance journalist specialising in technology and health – Reuters, The Guardian, BMJ, FT, Times, Doctor, Pulse </a:t>
            </a:r>
          </a:p>
          <a:p>
            <a:pPr marL="0" indent="0">
              <a:buNone/>
            </a:pPr>
            <a:r>
              <a:rPr lang="en-GB" sz="1800" dirty="0"/>
              <a:t>NHS Management Trainee</a:t>
            </a:r>
          </a:p>
          <a:p>
            <a:endParaRPr lang="en-GB" sz="2000" dirty="0"/>
          </a:p>
        </p:txBody>
      </p:sp>
    </p:spTree>
    <p:extLst>
      <p:ext uri="{BB962C8B-B14F-4D97-AF65-F5344CB8AC3E}">
        <p14:creationId xmlns:p14="http://schemas.microsoft.com/office/powerpoint/2010/main" val="3695427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CB15-CDDD-CC44-CC4D-837646AF9E2B}"/>
              </a:ext>
            </a:extLst>
          </p:cNvPr>
          <p:cNvSpPr>
            <a:spLocks noGrp="1"/>
          </p:cNvSpPr>
          <p:nvPr>
            <p:ph type="title"/>
          </p:nvPr>
        </p:nvSpPr>
        <p:spPr/>
        <p:txBody>
          <a:bodyPr/>
          <a:lstStyle/>
          <a:p>
            <a:r>
              <a:rPr lang="en-GB" dirty="0">
                <a:solidFill>
                  <a:schemeClr val="tx2"/>
                </a:solidFill>
              </a:rPr>
              <a:t>Delivery and benefits</a:t>
            </a:r>
          </a:p>
        </p:txBody>
      </p:sp>
      <p:sp>
        <p:nvSpPr>
          <p:cNvPr id="3" name="Content Placeholder 2">
            <a:extLst>
              <a:ext uri="{FF2B5EF4-FFF2-40B4-BE49-F238E27FC236}">
                <a16:creationId xmlns:a16="http://schemas.microsoft.com/office/drawing/2014/main" id="{C4476657-CB41-AAE0-2A47-FCE4E93E1A86}"/>
              </a:ext>
            </a:extLst>
          </p:cNvPr>
          <p:cNvSpPr>
            <a:spLocks noGrp="1"/>
          </p:cNvSpPr>
          <p:nvPr>
            <p:ph idx="1"/>
          </p:nvPr>
        </p:nvSpPr>
        <p:spPr/>
        <p:txBody>
          <a:bodyPr>
            <a:normAutofit fontScale="92500"/>
          </a:bodyPr>
          <a:lstStyle/>
          <a:p>
            <a:r>
              <a:rPr lang="en-GB" dirty="0"/>
              <a:t>All of this reconfiguration is very distracting and has often has very little to do with delivery and benefits (or digital transformation)</a:t>
            </a:r>
          </a:p>
          <a:p>
            <a:r>
              <a:rPr lang="en-GB" dirty="0"/>
              <a:t>The risk is that massive opportunity cost of such change and disruption last seen in the 2010 Health Act</a:t>
            </a:r>
          </a:p>
          <a:p>
            <a:r>
              <a:rPr lang="en-GB" dirty="0"/>
              <a:t>The key point remains that digital is an enabler of transformation not the end in itself and the key challenge remains one of </a:t>
            </a:r>
            <a:r>
              <a:rPr lang="en-GB" b="1" i="1" dirty="0"/>
              <a:t>‘adaptive change’.  </a:t>
            </a:r>
          </a:p>
          <a:p>
            <a:r>
              <a:rPr lang="en-GB" dirty="0"/>
              <a:t>As Dr Bob Wachter noted in his 2016 review of NHS IT the act of digitisation ‘</a:t>
            </a:r>
            <a:r>
              <a:rPr lang="en-GB" b="1" i="1" dirty="0"/>
              <a:t>changes the nature of the work itself’</a:t>
            </a:r>
          </a:p>
          <a:p>
            <a:r>
              <a:rPr lang="en-GB" dirty="0"/>
              <a:t>The productivity benefits continue to lag - as per experience in many industries.</a:t>
            </a:r>
          </a:p>
        </p:txBody>
      </p:sp>
    </p:spTree>
    <p:extLst>
      <p:ext uri="{BB962C8B-B14F-4D97-AF65-F5344CB8AC3E}">
        <p14:creationId xmlns:p14="http://schemas.microsoft.com/office/powerpoint/2010/main" val="3603090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613D-EEFC-5E85-A1F4-CD314E974558}"/>
              </a:ext>
            </a:extLst>
          </p:cNvPr>
          <p:cNvSpPr>
            <a:spLocks noGrp="1"/>
          </p:cNvSpPr>
          <p:nvPr>
            <p:ph type="title"/>
          </p:nvPr>
        </p:nvSpPr>
        <p:spPr>
          <a:xfrm>
            <a:off x="838200" y="681037"/>
            <a:ext cx="10515600" cy="1325563"/>
          </a:xfrm>
        </p:spPr>
        <p:txBody>
          <a:bodyPr>
            <a:normAutofit fontScale="90000"/>
          </a:bodyPr>
          <a:lstStyle/>
          <a:p>
            <a:r>
              <a:rPr lang="en-US" sz="4000" u="none" strike="noStrike" baseline="0" dirty="0">
                <a:solidFill>
                  <a:schemeClr val="tx2"/>
                </a:solidFill>
                <a:latin typeface="Calibri" panose="020F0502020204030204" pitchFamily="34" charset="0"/>
              </a:rPr>
              <a:t>What are the strategic opportunities for digital and data in health?</a:t>
            </a:r>
            <a:br>
              <a:rPr lang="en-US" sz="4400" b="1" i="1" u="none" strike="noStrike" baseline="0" dirty="0">
                <a:solidFill>
                  <a:srgbClr val="131280"/>
                </a:solidFill>
                <a:latin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F878922F-94CE-A22F-7BBA-E7D9E337A1EF}"/>
              </a:ext>
            </a:extLst>
          </p:cNvPr>
          <p:cNvSpPr>
            <a:spLocks noGrp="1"/>
          </p:cNvSpPr>
          <p:nvPr>
            <p:ph idx="1"/>
          </p:nvPr>
        </p:nvSpPr>
        <p:spPr/>
        <p:txBody>
          <a:bodyPr/>
          <a:lstStyle/>
          <a:p>
            <a:pPr marL="0" indent="0">
              <a:buNone/>
            </a:pPr>
            <a:endParaRPr lang="en-GB" sz="2400" dirty="0"/>
          </a:p>
          <a:p>
            <a:r>
              <a:rPr lang="en-GB" sz="2400" dirty="0"/>
              <a:t>Freeing clinical time to care</a:t>
            </a:r>
          </a:p>
          <a:p>
            <a:r>
              <a:rPr lang="en-GB" sz="2400" dirty="0"/>
              <a:t>Improving productivity </a:t>
            </a:r>
          </a:p>
          <a:p>
            <a:r>
              <a:rPr lang="en-GB" sz="2400" dirty="0"/>
              <a:t>Using data to gain actionable clinical insight </a:t>
            </a:r>
          </a:p>
          <a:p>
            <a:r>
              <a:rPr lang="en-GB" sz="2400" dirty="0"/>
              <a:t>Addressing variations in care and accelerating adoption of evidence-based care</a:t>
            </a:r>
          </a:p>
          <a:p>
            <a:r>
              <a:rPr lang="en-GB" sz="2400" dirty="0"/>
              <a:t>Population health management and person-centred wellness models</a:t>
            </a:r>
          </a:p>
          <a:p>
            <a:r>
              <a:rPr lang="en-GB" sz="2400" dirty="0"/>
              <a:t>Shifting services to digital channels while decommissioning </a:t>
            </a:r>
            <a:r>
              <a:rPr lang="en-GB" sz="2400" dirty="0">
                <a:solidFill>
                  <a:srgbClr val="002060"/>
                </a:solidFill>
              </a:rPr>
              <a:t>some bricks and mortar </a:t>
            </a:r>
          </a:p>
        </p:txBody>
      </p:sp>
    </p:spTree>
    <p:extLst>
      <p:ext uri="{BB962C8B-B14F-4D97-AF65-F5344CB8AC3E}">
        <p14:creationId xmlns:p14="http://schemas.microsoft.com/office/powerpoint/2010/main" val="3003966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outdoor&#10;&#10;Description automatically generated">
            <a:extLst>
              <a:ext uri="{FF2B5EF4-FFF2-40B4-BE49-F238E27FC236}">
                <a16:creationId xmlns:a16="http://schemas.microsoft.com/office/drawing/2014/main" id="{DB60BEA4-2CFD-FC3D-D414-56C411A0F25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3863A96F-681E-6829-21DC-580EF12E4853}"/>
              </a:ext>
            </a:extLst>
          </p:cNvPr>
          <p:cNvSpPr>
            <a:spLocks noGrp="1"/>
          </p:cNvSpPr>
          <p:nvPr>
            <p:ph type="title"/>
          </p:nvPr>
        </p:nvSpPr>
        <p:spPr>
          <a:xfrm>
            <a:off x="8022021" y="3231931"/>
            <a:ext cx="3852041" cy="1834056"/>
          </a:xfrm>
          <a:solidFill>
            <a:schemeClr val="bg1"/>
          </a:solidFill>
        </p:spPr>
        <p:txBody>
          <a:bodyPr vert="horz" lIns="91440" tIns="45720" rIns="91440" bIns="45720" rtlCol="0" anchor="b">
            <a:normAutofit/>
          </a:bodyPr>
          <a:lstStyle/>
          <a:p>
            <a:pPr algn="ctr"/>
            <a:r>
              <a:rPr lang="en-US" sz="4000" dirty="0"/>
              <a:t>Top 6 digital disruptors for the NHS</a:t>
            </a:r>
          </a:p>
        </p:txBody>
      </p:sp>
    </p:spTree>
    <p:extLst>
      <p:ext uri="{BB962C8B-B14F-4D97-AF65-F5344CB8AC3E}">
        <p14:creationId xmlns:p14="http://schemas.microsoft.com/office/powerpoint/2010/main" val="1065091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0772-97F9-3F3A-2CB3-0643525E51DD}"/>
              </a:ext>
            </a:extLst>
          </p:cNvPr>
          <p:cNvSpPr>
            <a:spLocks noGrp="1"/>
          </p:cNvSpPr>
          <p:nvPr>
            <p:ph type="title"/>
          </p:nvPr>
        </p:nvSpPr>
        <p:spPr/>
        <p:txBody>
          <a:bodyPr/>
          <a:lstStyle/>
          <a:p>
            <a:r>
              <a:rPr lang="en-GB" dirty="0">
                <a:solidFill>
                  <a:schemeClr val="tx2"/>
                </a:solidFill>
              </a:rPr>
              <a:t>1 - AI and Data </a:t>
            </a:r>
          </a:p>
        </p:txBody>
      </p:sp>
      <p:sp>
        <p:nvSpPr>
          <p:cNvPr id="3" name="Content Placeholder 2">
            <a:extLst>
              <a:ext uri="{FF2B5EF4-FFF2-40B4-BE49-F238E27FC236}">
                <a16:creationId xmlns:a16="http://schemas.microsoft.com/office/drawing/2014/main" id="{FAA06656-079B-CAF8-9618-8DD44A38394C}"/>
              </a:ext>
            </a:extLst>
          </p:cNvPr>
          <p:cNvSpPr>
            <a:spLocks noGrp="1"/>
          </p:cNvSpPr>
          <p:nvPr>
            <p:ph idx="1"/>
          </p:nvPr>
        </p:nvSpPr>
        <p:spPr/>
        <p:txBody>
          <a:bodyPr/>
          <a:lstStyle/>
          <a:p>
            <a:r>
              <a:rPr lang="en-US" b="0" i="0" dirty="0">
                <a:solidFill>
                  <a:srgbClr val="222222"/>
                </a:solidFill>
                <a:effectLst/>
              </a:rPr>
              <a:t>AI, ML, big data will prove out (that beneath all the froth and hype these will emerge as the key trend in health IT to manage complexity of data and processes). </a:t>
            </a:r>
          </a:p>
          <a:p>
            <a:r>
              <a:rPr lang="en-US" dirty="0">
                <a:solidFill>
                  <a:srgbClr val="222222"/>
                </a:solidFill>
              </a:rPr>
              <a:t>A</a:t>
            </a:r>
            <a:r>
              <a:rPr lang="en-US" b="0" i="0" dirty="0">
                <a:solidFill>
                  <a:srgbClr val="222222"/>
                </a:solidFill>
                <a:effectLst/>
              </a:rPr>
              <a:t>utomating and helping make sense of the sheer mass of data now available and on the way will be key. Particularly when intelligently embedded into clinical workflows.</a:t>
            </a:r>
          </a:p>
        </p:txBody>
      </p:sp>
    </p:spTree>
    <p:extLst>
      <p:ext uri="{BB962C8B-B14F-4D97-AF65-F5344CB8AC3E}">
        <p14:creationId xmlns:p14="http://schemas.microsoft.com/office/powerpoint/2010/main" val="1571241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0D46-7F94-EB30-9EE8-15617AB2FBEE}"/>
              </a:ext>
            </a:extLst>
          </p:cNvPr>
          <p:cNvSpPr>
            <a:spLocks noGrp="1"/>
          </p:cNvSpPr>
          <p:nvPr>
            <p:ph type="title"/>
          </p:nvPr>
        </p:nvSpPr>
        <p:spPr/>
        <p:txBody>
          <a:bodyPr/>
          <a:lstStyle/>
          <a:p>
            <a:r>
              <a:rPr lang="en-GB" dirty="0">
                <a:solidFill>
                  <a:schemeClr val="tx2"/>
                </a:solidFill>
              </a:rPr>
              <a:t>2 - Open Platforms and interoperability</a:t>
            </a:r>
          </a:p>
        </p:txBody>
      </p:sp>
      <p:sp>
        <p:nvSpPr>
          <p:cNvPr id="3" name="Content Placeholder 2">
            <a:extLst>
              <a:ext uri="{FF2B5EF4-FFF2-40B4-BE49-F238E27FC236}">
                <a16:creationId xmlns:a16="http://schemas.microsoft.com/office/drawing/2014/main" id="{1DED1154-62D3-ABD2-00CD-1B9E7C32A9E7}"/>
              </a:ext>
            </a:extLst>
          </p:cNvPr>
          <p:cNvSpPr>
            <a:spLocks noGrp="1"/>
          </p:cNvSpPr>
          <p:nvPr>
            <p:ph idx="1"/>
          </p:nvPr>
        </p:nvSpPr>
        <p:spPr/>
        <p:txBody>
          <a:bodyPr>
            <a:normAutofit fontScale="92500" lnSpcReduction="10000"/>
          </a:bodyPr>
          <a:lstStyle/>
          <a:p>
            <a:r>
              <a:rPr lang="en-US" dirty="0">
                <a:solidFill>
                  <a:srgbClr val="222222"/>
                </a:solidFill>
              </a:rPr>
              <a:t>O</a:t>
            </a:r>
            <a:r>
              <a:rPr lang="en-US" b="0" i="0" dirty="0">
                <a:solidFill>
                  <a:srgbClr val="222222"/>
                </a:solidFill>
                <a:effectLst/>
              </a:rPr>
              <a:t>pen platforms and architectures that truly separate data from application layer and common shared services have to (eventually) become the way ahead. </a:t>
            </a:r>
            <a:r>
              <a:rPr lang="en-US" dirty="0">
                <a:solidFill>
                  <a:srgbClr val="222222"/>
                </a:solidFill>
              </a:rPr>
              <a:t>The</a:t>
            </a:r>
            <a:r>
              <a:rPr lang="en-US" b="0" i="0" dirty="0">
                <a:solidFill>
                  <a:srgbClr val="222222"/>
                </a:solidFill>
                <a:effectLst/>
              </a:rPr>
              <a:t> are needed to better reflect today’s models of care delivery.</a:t>
            </a:r>
          </a:p>
          <a:p>
            <a:endParaRPr lang="en-US" dirty="0">
              <a:solidFill>
                <a:srgbClr val="222222"/>
              </a:solidFill>
            </a:endParaRPr>
          </a:p>
          <a:p>
            <a:r>
              <a:rPr lang="en-US" dirty="0">
                <a:solidFill>
                  <a:srgbClr val="222222"/>
                </a:solidFill>
              </a:rPr>
              <a:t>Much good work has been done by bodies such as HL7 and FHIR but ultimately policies, laws and procurement standards with real teeth are all needed. </a:t>
            </a:r>
            <a:r>
              <a:rPr lang="en-US" i="1" dirty="0">
                <a:solidFill>
                  <a:srgbClr val="222222"/>
                </a:solidFill>
              </a:rPr>
              <a:t>US 21</a:t>
            </a:r>
            <a:r>
              <a:rPr lang="en-US" i="1" baseline="30000" dirty="0">
                <a:solidFill>
                  <a:srgbClr val="222222"/>
                </a:solidFill>
              </a:rPr>
              <a:t>st</a:t>
            </a:r>
            <a:r>
              <a:rPr lang="en-US" i="1" dirty="0">
                <a:solidFill>
                  <a:srgbClr val="222222"/>
                </a:solidFill>
              </a:rPr>
              <a:t> Century Cures Act, 2016, encourages reporting of inf blocking  </a:t>
            </a:r>
          </a:p>
          <a:p>
            <a:endParaRPr lang="en-US" dirty="0">
              <a:solidFill>
                <a:srgbClr val="222222"/>
              </a:solidFill>
            </a:endParaRPr>
          </a:p>
          <a:p>
            <a:r>
              <a:rPr lang="en-US" dirty="0">
                <a:solidFill>
                  <a:srgbClr val="222222"/>
                </a:solidFill>
              </a:rPr>
              <a:t>Today, we clearly don’t value interoperability enough as we continue to buy from data robber barons and blockers.</a:t>
            </a:r>
            <a:endParaRPr lang="en-GB" dirty="0"/>
          </a:p>
        </p:txBody>
      </p:sp>
    </p:spTree>
    <p:extLst>
      <p:ext uri="{BB962C8B-B14F-4D97-AF65-F5344CB8AC3E}">
        <p14:creationId xmlns:p14="http://schemas.microsoft.com/office/powerpoint/2010/main" val="3594572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7712-F7EF-4895-9530-387B2B8CF185}"/>
              </a:ext>
            </a:extLst>
          </p:cNvPr>
          <p:cNvSpPr>
            <a:spLocks noGrp="1"/>
          </p:cNvSpPr>
          <p:nvPr>
            <p:ph type="title"/>
          </p:nvPr>
        </p:nvSpPr>
        <p:spPr/>
        <p:txBody>
          <a:bodyPr/>
          <a:lstStyle/>
          <a:p>
            <a:r>
              <a:rPr lang="en-GB" dirty="0">
                <a:solidFill>
                  <a:schemeClr val="tx2"/>
                </a:solidFill>
              </a:rPr>
              <a:t>3 - Environmental sustainability </a:t>
            </a:r>
          </a:p>
        </p:txBody>
      </p:sp>
      <p:sp>
        <p:nvSpPr>
          <p:cNvPr id="3" name="Content Placeholder 2">
            <a:extLst>
              <a:ext uri="{FF2B5EF4-FFF2-40B4-BE49-F238E27FC236}">
                <a16:creationId xmlns:a16="http://schemas.microsoft.com/office/drawing/2014/main" id="{573B7D9D-C0C1-4793-414A-46EF4EE95AF0}"/>
              </a:ext>
            </a:extLst>
          </p:cNvPr>
          <p:cNvSpPr>
            <a:spLocks noGrp="1"/>
          </p:cNvSpPr>
          <p:nvPr>
            <p:ph idx="1"/>
          </p:nvPr>
        </p:nvSpPr>
        <p:spPr/>
        <p:txBody>
          <a:bodyPr>
            <a:noAutofit/>
          </a:bodyPr>
          <a:lstStyle/>
          <a:p>
            <a:r>
              <a:rPr lang="en-US" sz="2400" dirty="0">
                <a:solidFill>
                  <a:srgbClr val="222222"/>
                </a:solidFill>
              </a:rPr>
              <a:t>H</a:t>
            </a:r>
            <a:r>
              <a:rPr lang="en-US" sz="2400" b="0" i="0" dirty="0">
                <a:solidFill>
                  <a:srgbClr val="222222"/>
                </a:solidFill>
                <a:effectLst/>
              </a:rPr>
              <a:t>ow to make our IT environmentally sustainable. Increasing use of IT requires increasing amounts of technology that gets replaced every 3-5 years and consumes energy.</a:t>
            </a:r>
          </a:p>
          <a:p>
            <a:endParaRPr lang="en-US" sz="2400" dirty="0">
              <a:solidFill>
                <a:srgbClr val="222222"/>
              </a:solidFill>
            </a:endParaRPr>
          </a:p>
          <a:p>
            <a:r>
              <a:rPr lang="en-US" sz="2400" dirty="0"/>
              <a:t>In part this is about security and resilience. Increase energy and unrest around the world means that there are increasing security threats, including nation state players. </a:t>
            </a:r>
          </a:p>
          <a:p>
            <a:endParaRPr lang="en-US" sz="2400" dirty="0"/>
          </a:p>
          <a:p>
            <a:r>
              <a:rPr lang="en-US" sz="2400" dirty="0"/>
              <a:t>And the more we depend on informatics infrastructure, the less resilient we become (</a:t>
            </a:r>
            <a:r>
              <a:rPr lang="en-US" sz="2400" dirty="0" err="1"/>
              <a:t>eg</a:t>
            </a:r>
            <a:r>
              <a:rPr lang="en-US" sz="2400" dirty="0"/>
              <a:t> if there are rolling 3 hour power cuts, then primary care will be wiped out during those power cuts because we are part of the community we serve.)</a:t>
            </a:r>
            <a:endParaRPr lang="en-GB" sz="2400" dirty="0"/>
          </a:p>
        </p:txBody>
      </p:sp>
    </p:spTree>
    <p:extLst>
      <p:ext uri="{BB962C8B-B14F-4D97-AF65-F5344CB8AC3E}">
        <p14:creationId xmlns:p14="http://schemas.microsoft.com/office/powerpoint/2010/main" val="4032914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A0CD-638D-CA02-3DEB-FBDC1E8FFF76}"/>
              </a:ext>
            </a:extLst>
          </p:cNvPr>
          <p:cNvSpPr>
            <a:spLocks noGrp="1"/>
          </p:cNvSpPr>
          <p:nvPr>
            <p:ph type="title"/>
          </p:nvPr>
        </p:nvSpPr>
        <p:spPr/>
        <p:txBody>
          <a:bodyPr/>
          <a:lstStyle/>
          <a:p>
            <a:r>
              <a:rPr lang="en-GB" dirty="0">
                <a:solidFill>
                  <a:schemeClr val="tx2"/>
                </a:solidFill>
              </a:rPr>
              <a:t>4 – Population health management</a:t>
            </a:r>
          </a:p>
        </p:txBody>
      </p:sp>
      <p:sp>
        <p:nvSpPr>
          <p:cNvPr id="3" name="Content Placeholder 2">
            <a:extLst>
              <a:ext uri="{FF2B5EF4-FFF2-40B4-BE49-F238E27FC236}">
                <a16:creationId xmlns:a16="http://schemas.microsoft.com/office/drawing/2014/main" id="{8A4F944C-97A2-1F49-510E-B7D89ABC42DB}"/>
              </a:ext>
            </a:extLst>
          </p:cNvPr>
          <p:cNvSpPr>
            <a:spLocks noGrp="1"/>
          </p:cNvSpPr>
          <p:nvPr>
            <p:ph idx="1"/>
          </p:nvPr>
        </p:nvSpPr>
        <p:spPr/>
        <p:txBody>
          <a:bodyPr>
            <a:normAutofit fontScale="92500"/>
          </a:bodyPr>
          <a:lstStyle/>
          <a:p>
            <a:r>
              <a:rPr lang="en-GB" dirty="0"/>
              <a:t>Routinely using data insights to target timely interventions before people become ill and effectively support people with long-term conditions to live healthier lives, improve outcomes and avoid hospitalisation, should be the digital priority for every ICB.  Yet few are doing it. </a:t>
            </a:r>
          </a:p>
          <a:p>
            <a:endParaRPr lang="en-GB" dirty="0"/>
          </a:p>
          <a:p>
            <a:r>
              <a:rPr lang="en-GB" dirty="0"/>
              <a:t>One ICS vet says that just 20 standard well known interventions would make all the difference. Not happening yet</a:t>
            </a:r>
          </a:p>
          <a:p>
            <a:endParaRPr lang="en-GB" dirty="0"/>
          </a:p>
          <a:p>
            <a:r>
              <a:rPr lang="en-GB" dirty="0"/>
              <a:t>Then moving on to personalised health coaching and engagement – again just scratching the surface.  </a:t>
            </a:r>
          </a:p>
          <a:p>
            <a:pPr marL="0" indent="0">
              <a:buNone/>
            </a:pPr>
            <a:endParaRPr lang="en-GB" dirty="0"/>
          </a:p>
        </p:txBody>
      </p:sp>
    </p:spTree>
    <p:extLst>
      <p:ext uri="{BB962C8B-B14F-4D97-AF65-F5344CB8AC3E}">
        <p14:creationId xmlns:p14="http://schemas.microsoft.com/office/powerpoint/2010/main" val="4217549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A0CD-638D-CA02-3DEB-FBDC1E8FFF76}"/>
              </a:ext>
            </a:extLst>
          </p:cNvPr>
          <p:cNvSpPr>
            <a:spLocks noGrp="1"/>
          </p:cNvSpPr>
          <p:nvPr>
            <p:ph type="title"/>
          </p:nvPr>
        </p:nvSpPr>
        <p:spPr/>
        <p:txBody>
          <a:bodyPr/>
          <a:lstStyle/>
          <a:p>
            <a:r>
              <a:rPr lang="en-GB" dirty="0">
                <a:solidFill>
                  <a:schemeClr val="tx2"/>
                </a:solidFill>
              </a:rPr>
              <a:t>5 – Voice</a:t>
            </a:r>
          </a:p>
        </p:txBody>
      </p:sp>
      <p:sp>
        <p:nvSpPr>
          <p:cNvPr id="3" name="Content Placeholder 2">
            <a:extLst>
              <a:ext uri="{FF2B5EF4-FFF2-40B4-BE49-F238E27FC236}">
                <a16:creationId xmlns:a16="http://schemas.microsoft.com/office/drawing/2014/main" id="{8A4F944C-97A2-1F49-510E-B7D89ABC42DB}"/>
              </a:ext>
            </a:extLst>
          </p:cNvPr>
          <p:cNvSpPr>
            <a:spLocks noGrp="1"/>
          </p:cNvSpPr>
          <p:nvPr>
            <p:ph idx="1"/>
          </p:nvPr>
        </p:nvSpPr>
        <p:spPr/>
        <p:txBody>
          <a:bodyPr>
            <a:normAutofit/>
          </a:bodyPr>
          <a:lstStyle/>
          <a:p>
            <a:r>
              <a:rPr lang="en-GB" dirty="0"/>
              <a:t>Getting structured data recorded into patient notes remains a fundamental stumbling block in digitising healthcare.  The potential to capture a contemporaneous, structured, coded record from an in-person or digital consultation (live or asynchronous) could prove a missing piece of jigsaw.</a:t>
            </a:r>
          </a:p>
          <a:p>
            <a:r>
              <a:rPr lang="en-GB" dirty="0"/>
              <a:t>Similarly, the potential of Alexa-style intelligent health agents to deliver automated remote home monitoring and care support has barely begun.   </a:t>
            </a:r>
          </a:p>
        </p:txBody>
      </p:sp>
    </p:spTree>
    <p:extLst>
      <p:ext uri="{BB962C8B-B14F-4D97-AF65-F5344CB8AC3E}">
        <p14:creationId xmlns:p14="http://schemas.microsoft.com/office/powerpoint/2010/main" val="3206176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AA8A6-6B8A-6441-DCD2-13E5D89114FD}"/>
              </a:ext>
            </a:extLst>
          </p:cNvPr>
          <p:cNvSpPr>
            <a:spLocks noGrp="1"/>
          </p:cNvSpPr>
          <p:nvPr>
            <p:ph type="title"/>
          </p:nvPr>
        </p:nvSpPr>
        <p:spPr/>
        <p:txBody>
          <a:bodyPr/>
          <a:lstStyle/>
          <a:p>
            <a:r>
              <a:rPr lang="en-GB" dirty="0">
                <a:solidFill>
                  <a:schemeClr val="tx2"/>
                </a:solidFill>
              </a:rPr>
              <a:t>6 - Cyber security across health supply chain</a:t>
            </a:r>
          </a:p>
        </p:txBody>
      </p:sp>
      <p:sp>
        <p:nvSpPr>
          <p:cNvPr id="3" name="Content Placeholder 2">
            <a:extLst>
              <a:ext uri="{FF2B5EF4-FFF2-40B4-BE49-F238E27FC236}">
                <a16:creationId xmlns:a16="http://schemas.microsoft.com/office/drawing/2014/main" id="{87F5D12C-D216-EA3D-4F4A-C67206D5AC44}"/>
              </a:ext>
            </a:extLst>
          </p:cNvPr>
          <p:cNvSpPr>
            <a:spLocks noGrp="1"/>
          </p:cNvSpPr>
          <p:nvPr>
            <p:ph idx="1"/>
          </p:nvPr>
        </p:nvSpPr>
        <p:spPr/>
        <p:txBody>
          <a:bodyPr>
            <a:normAutofit/>
          </a:bodyPr>
          <a:lstStyle/>
          <a:p>
            <a:r>
              <a:rPr lang="en-GB" dirty="0"/>
              <a:t>Disruptive in every way you don’t want.  The high level of digitisation of health means it is vulnerable as never before, and a target of choice.  In part three months have seen Advanced attack and Medibank in Australia.</a:t>
            </a:r>
          </a:p>
          <a:p>
            <a:r>
              <a:rPr lang="en-GB" dirty="0"/>
              <a:t>The NHS has to have visibility across its supply chain as well as securing own networks, staff and devices.</a:t>
            </a:r>
          </a:p>
          <a:p>
            <a:r>
              <a:rPr lang="en-GB" dirty="0"/>
              <a:t>Imagine if 12 teaching trusts had been locked out of their EPR systems for three months  </a:t>
            </a:r>
          </a:p>
          <a:p>
            <a:r>
              <a:rPr lang="en-GB" dirty="0"/>
              <a:t>These are the opening salvos</a:t>
            </a:r>
          </a:p>
        </p:txBody>
      </p:sp>
    </p:spTree>
    <p:extLst>
      <p:ext uri="{BB962C8B-B14F-4D97-AF65-F5344CB8AC3E}">
        <p14:creationId xmlns:p14="http://schemas.microsoft.com/office/powerpoint/2010/main" val="3468048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87ABE-5CC9-DDFB-E3B8-9871124D25F9}"/>
              </a:ext>
            </a:extLst>
          </p:cNvPr>
          <p:cNvSpPr>
            <a:spLocks noGrp="1"/>
          </p:cNvSpPr>
          <p:nvPr>
            <p:ph type="title"/>
          </p:nvPr>
        </p:nvSpPr>
        <p:spPr/>
        <p:txBody>
          <a:bodyPr/>
          <a:lstStyle/>
          <a:p>
            <a:r>
              <a:rPr lang="en-GB" dirty="0">
                <a:solidFill>
                  <a:schemeClr val="tx2"/>
                </a:solidFill>
              </a:rPr>
              <a:t>7 – Next generation of NHS digital leaders</a:t>
            </a:r>
          </a:p>
        </p:txBody>
      </p:sp>
      <p:sp>
        <p:nvSpPr>
          <p:cNvPr id="3" name="Content Placeholder 2">
            <a:extLst>
              <a:ext uri="{FF2B5EF4-FFF2-40B4-BE49-F238E27FC236}">
                <a16:creationId xmlns:a16="http://schemas.microsoft.com/office/drawing/2014/main" id="{4E6938E3-35CC-A172-8ACF-42EA676B72D0}"/>
              </a:ext>
            </a:extLst>
          </p:cNvPr>
          <p:cNvSpPr>
            <a:spLocks noGrp="1"/>
          </p:cNvSpPr>
          <p:nvPr>
            <p:ph idx="1"/>
          </p:nvPr>
        </p:nvSpPr>
        <p:spPr/>
        <p:txBody>
          <a:bodyPr/>
          <a:lstStyle/>
          <a:p>
            <a:r>
              <a:rPr lang="en-GB" dirty="0"/>
              <a:t>Watch out today’s leaders. There is a generation of disruptive, younger and impatient digital leaders from many different backgrounds – nurses, midwives, </a:t>
            </a:r>
            <a:r>
              <a:rPr lang="en-GB" dirty="0" err="1"/>
              <a:t>phamacists</a:t>
            </a:r>
            <a:r>
              <a:rPr lang="en-GB" dirty="0"/>
              <a:t>, AHPs, junior doctors, data scientists, developers, UX designers, start-up founders - starting to emerge who want to make change happen now. </a:t>
            </a:r>
          </a:p>
          <a:p>
            <a:r>
              <a:rPr lang="en-GB" dirty="0"/>
              <a:t>In part driven by initiatives like NHS Digital Academy, but also by being generation Xers who have never known a pre-digital society or NHS.  They are unlikely to be impressed by tales of ‘how we used to use paper for that’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8886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outdoor&#10;&#10;Description automatically generated">
            <a:extLst>
              <a:ext uri="{FF2B5EF4-FFF2-40B4-BE49-F238E27FC236}">
                <a16:creationId xmlns:a16="http://schemas.microsoft.com/office/drawing/2014/main" id="{DB60BEA4-2CFD-FC3D-D414-56C411A0F25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1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863A96F-681E-6829-21DC-580EF12E4853}"/>
              </a:ext>
            </a:extLst>
          </p:cNvPr>
          <p:cNvSpPr>
            <a:spLocks noGrp="1"/>
          </p:cNvSpPr>
          <p:nvPr>
            <p:ph type="title"/>
          </p:nvPr>
        </p:nvSpPr>
        <p:spPr>
          <a:xfrm>
            <a:off x="8022021" y="3231930"/>
            <a:ext cx="3852041" cy="3017950"/>
          </a:xfrm>
        </p:spPr>
        <p:txBody>
          <a:bodyPr vert="horz" lIns="91440" tIns="45720" rIns="91440" bIns="45720" rtlCol="0" anchor="b">
            <a:normAutofit/>
          </a:bodyPr>
          <a:lstStyle/>
          <a:p>
            <a:pPr algn="ctr"/>
            <a:r>
              <a:rPr lang="en-US" sz="4000" dirty="0"/>
              <a:t>Politics and Economy key to NHS prospects:</a:t>
            </a:r>
            <a:br>
              <a:rPr lang="en-US" sz="4000" dirty="0"/>
            </a:br>
            <a:r>
              <a:rPr lang="en-US" sz="4000" dirty="0"/>
              <a:t>A World turned upside down</a:t>
            </a:r>
          </a:p>
        </p:txBody>
      </p:sp>
      <p:cxnSp>
        <p:nvCxnSpPr>
          <p:cNvPr id="19" name="Straight Connector 18">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715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0" y="0"/>
            <a:ext cx="12192000" cy="6858000"/>
          </a:xfrm>
          <a:prstGeom prst="rect">
            <a:avLst/>
          </a:prstGeom>
          <a:solidFill>
            <a:schemeClr val="dk1"/>
          </a:solidFill>
          <a:ln>
            <a:noFill/>
          </a:ln>
        </p:spPr>
        <p:txBody>
          <a:bodyPr spcFirstLastPara="1" wrap="square" lIns="121900" tIns="121900" rIns="121900" bIns="121900" anchor="ctr" anchorCtr="0">
            <a:noAutofit/>
          </a:bodyPr>
          <a:lstStyle/>
          <a:p>
            <a:endParaRPr sz="2400"/>
          </a:p>
        </p:txBody>
      </p:sp>
      <p:pic>
        <p:nvPicPr>
          <p:cNvPr id="62" name="Google Shape;62;p14"/>
          <p:cNvPicPr preferRelativeResize="0"/>
          <p:nvPr/>
        </p:nvPicPr>
        <p:blipFill>
          <a:blip r:embed="rId3">
            <a:alphaModFix/>
          </a:blip>
          <a:stretch>
            <a:fillRect/>
          </a:stretch>
        </p:blipFill>
        <p:spPr>
          <a:xfrm>
            <a:off x="812633" y="623900"/>
            <a:ext cx="6623635" cy="1901733"/>
          </a:xfrm>
          <a:prstGeom prst="rect">
            <a:avLst/>
          </a:prstGeom>
          <a:noFill/>
          <a:ln>
            <a:noFill/>
          </a:ln>
        </p:spPr>
      </p:pic>
      <p:pic>
        <p:nvPicPr>
          <p:cNvPr id="63" name="Google Shape;63;p14"/>
          <p:cNvPicPr preferRelativeResize="0"/>
          <p:nvPr/>
        </p:nvPicPr>
        <p:blipFill>
          <a:blip r:embed="rId4">
            <a:alphaModFix/>
          </a:blip>
          <a:stretch>
            <a:fillRect/>
          </a:stretch>
        </p:blipFill>
        <p:spPr>
          <a:xfrm>
            <a:off x="9204209" y="1940508"/>
            <a:ext cx="2355039" cy="1399464"/>
          </a:xfrm>
          <a:prstGeom prst="rect">
            <a:avLst/>
          </a:prstGeom>
          <a:noFill/>
          <a:ln>
            <a:noFill/>
          </a:ln>
        </p:spPr>
      </p:pic>
      <p:pic>
        <p:nvPicPr>
          <p:cNvPr id="64" name="Google Shape;64;p14"/>
          <p:cNvPicPr preferRelativeResize="0"/>
          <p:nvPr/>
        </p:nvPicPr>
        <p:blipFill>
          <a:blip r:embed="rId5">
            <a:alphaModFix/>
          </a:blip>
          <a:stretch>
            <a:fillRect/>
          </a:stretch>
        </p:blipFill>
        <p:spPr>
          <a:xfrm>
            <a:off x="9204201" y="3518061"/>
            <a:ext cx="2355039" cy="1399408"/>
          </a:xfrm>
          <a:prstGeom prst="rect">
            <a:avLst/>
          </a:prstGeom>
          <a:noFill/>
          <a:ln>
            <a:noFill/>
          </a:ln>
        </p:spPr>
      </p:pic>
      <p:pic>
        <p:nvPicPr>
          <p:cNvPr id="65" name="Google Shape;65;p14"/>
          <p:cNvPicPr preferRelativeResize="0"/>
          <p:nvPr/>
        </p:nvPicPr>
        <p:blipFill>
          <a:blip r:embed="rId6">
            <a:alphaModFix/>
          </a:blip>
          <a:stretch>
            <a:fillRect/>
          </a:stretch>
        </p:blipFill>
        <p:spPr>
          <a:xfrm>
            <a:off x="9204201" y="363001"/>
            <a:ext cx="2355039" cy="1399431"/>
          </a:xfrm>
          <a:prstGeom prst="rect">
            <a:avLst/>
          </a:prstGeom>
          <a:noFill/>
          <a:ln>
            <a:noFill/>
          </a:ln>
        </p:spPr>
      </p:pic>
      <p:pic>
        <p:nvPicPr>
          <p:cNvPr id="66" name="Google Shape;66;p14"/>
          <p:cNvPicPr preferRelativeResize="0"/>
          <p:nvPr/>
        </p:nvPicPr>
        <p:blipFill>
          <a:blip r:embed="rId7">
            <a:alphaModFix/>
          </a:blip>
          <a:stretch>
            <a:fillRect/>
          </a:stretch>
        </p:blipFill>
        <p:spPr>
          <a:xfrm>
            <a:off x="9237597" y="5095600"/>
            <a:ext cx="2355039" cy="1399400"/>
          </a:xfrm>
          <a:prstGeom prst="rect">
            <a:avLst/>
          </a:prstGeom>
          <a:noFill/>
          <a:ln>
            <a:noFill/>
          </a:ln>
        </p:spPr>
      </p:pic>
      <p:sp>
        <p:nvSpPr>
          <p:cNvPr id="67" name="Google Shape;67;p14"/>
          <p:cNvSpPr txBox="1"/>
          <p:nvPr/>
        </p:nvSpPr>
        <p:spPr>
          <a:xfrm>
            <a:off x="812633" y="2945367"/>
            <a:ext cx="7336800" cy="3570168"/>
          </a:xfrm>
          <a:prstGeom prst="rect">
            <a:avLst/>
          </a:prstGeom>
          <a:noFill/>
          <a:ln>
            <a:noFill/>
          </a:ln>
        </p:spPr>
        <p:txBody>
          <a:bodyPr spcFirstLastPara="1" wrap="square" lIns="121900" tIns="121900" rIns="121900" bIns="121900" anchor="t" anchorCtr="0">
            <a:spAutoFit/>
          </a:bodyPr>
          <a:lstStyle/>
          <a:p>
            <a:r>
              <a:rPr lang="en" sz="2400" b="1">
                <a:solidFill>
                  <a:schemeClr val="lt1"/>
                </a:solidFill>
                <a:latin typeface="Raleway"/>
                <a:ea typeface="Raleway"/>
                <a:cs typeface="Raleway"/>
                <a:sym typeface="Raleway"/>
              </a:rPr>
              <a:t>The best of digital, data, NHS IT and innovation under one roof.</a:t>
            </a:r>
            <a:endParaRPr sz="2400" b="1">
              <a:solidFill>
                <a:schemeClr val="lt1"/>
              </a:solidFill>
              <a:latin typeface="Raleway"/>
              <a:ea typeface="Raleway"/>
              <a:cs typeface="Raleway"/>
              <a:sym typeface="Raleway"/>
            </a:endParaRPr>
          </a:p>
          <a:p>
            <a:endParaRPr sz="2400" b="1">
              <a:solidFill>
                <a:schemeClr val="lt1"/>
              </a:solidFill>
              <a:latin typeface="Raleway"/>
              <a:ea typeface="Raleway"/>
              <a:cs typeface="Raleway"/>
              <a:sym typeface="Raleway"/>
            </a:endParaRPr>
          </a:p>
          <a:p>
            <a:pPr marL="609585" indent="-423323">
              <a:buClr>
                <a:schemeClr val="lt1"/>
              </a:buClr>
              <a:buSzPts val="1400"/>
              <a:buFont typeface="Raleway"/>
              <a:buChar char="●"/>
            </a:pPr>
            <a:r>
              <a:rPr lang="en" sz="2400" b="1">
                <a:solidFill>
                  <a:schemeClr val="lt1"/>
                </a:solidFill>
                <a:latin typeface="Raleway"/>
                <a:ea typeface="Raleway"/>
                <a:cs typeface="Raleway"/>
                <a:sym typeface="Raleway"/>
              </a:rPr>
              <a:t>CPD certified content</a:t>
            </a:r>
            <a:endParaRPr sz="2400" b="1">
              <a:solidFill>
                <a:schemeClr val="lt1"/>
              </a:solidFill>
              <a:latin typeface="Raleway"/>
              <a:ea typeface="Raleway"/>
              <a:cs typeface="Raleway"/>
              <a:sym typeface="Raleway"/>
            </a:endParaRPr>
          </a:p>
          <a:p>
            <a:pPr marL="609585" indent="-423323">
              <a:buClr>
                <a:schemeClr val="lt1"/>
              </a:buClr>
              <a:buSzPts val="1400"/>
              <a:buFont typeface="Raleway"/>
              <a:buChar char="●"/>
            </a:pPr>
            <a:r>
              <a:rPr lang="en" sz="2400" b="1">
                <a:solidFill>
                  <a:schemeClr val="lt1"/>
                </a:solidFill>
                <a:latin typeface="Raleway"/>
                <a:ea typeface="Raleway"/>
                <a:cs typeface="Raleway"/>
                <a:sym typeface="Raleway"/>
              </a:rPr>
              <a:t>7 stages incl. Policy, Transformation, Integrated Care, Nursing, AI/analytics </a:t>
            </a:r>
            <a:endParaRPr sz="2400" b="1">
              <a:solidFill>
                <a:schemeClr val="lt1"/>
              </a:solidFill>
              <a:latin typeface="Raleway"/>
              <a:ea typeface="Raleway"/>
              <a:cs typeface="Raleway"/>
              <a:sym typeface="Raleway"/>
            </a:endParaRPr>
          </a:p>
          <a:p>
            <a:pPr marL="609585" indent="-423323">
              <a:buClr>
                <a:schemeClr val="lt1"/>
              </a:buClr>
              <a:buSzPts val="1400"/>
              <a:buFont typeface="Raleway"/>
              <a:buChar char="●"/>
            </a:pPr>
            <a:r>
              <a:rPr lang="en" sz="2400" b="1">
                <a:solidFill>
                  <a:schemeClr val="lt1"/>
                </a:solidFill>
                <a:latin typeface="Raleway"/>
                <a:ea typeface="Raleway"/>
                <a:cs typeface="Raleway"/>
                <a:sym typeface="Raleway"/>
              </a:rPr>
              <a:t>Live Pitchfest final </a:t>
            </a:r>
            <a:endParaRPr sz="2400" b="1">
              <a:solidFill>
                <a:schemeClr val="lt1"/>
              </a:solidFill>
              <a:latin typeface="Raleway"/>
              <a:ea typeface="Raleway"/>
              <a:cs typeface="Raleway"/>
              <a:sym typeface="Raleway"/>
            </a:endParaRPr>
          </a:p>
          <a:p>
            <a:pPr marL="609585" indent="-423323">
              <a:buClr>
                <a:schemeClr val="lt1"/>
              </a:buClr>
              <a:buSzPts val="1400"/>
              <a:buFont typeface="Raleway"/>
              <a:buChar char="●"/>
            </a:pPr>
            <a:r>
              <a:rPr lang="en" sz="2400" b="1">
                <a:solidFill>
                  <a:schemeClr val="lt1"/>
                </a:solidFill>
                <a:latin typeface="Raleway"/>
                <a:ea typeface="Raleway"/>
                <a:cs typeface="Raleway"/>
                <a:sym typeface="Raleway"/>
              </a:rPr>
              <a:t>1,200+ already registered </a:t>
            </a:r>
            <a:endParaRPr sz="2400" b="1">
              <a:solidFill>
                <a:schemeClr val="lt1"/>
              </a:solidFill>
              <a:latin typeface="Raleway"/>
              <a:ea typeface="Raleway"/>
              <a:cs typeface="Raleway"/>
              <a:sym typeface="Raleway"/>
            </a:endParaRPr>
          </a:p>
          <a:p>
            <a:pPr marL="609585" indent="-423323">
              <a:buClr>
                <a:schemeClr val="lt1"/>
              </a:buClr>
              <a:buSzPts val="1400"/>
              <a:buFont typeface="Raleway"/>
              <a:buChar char="●"/>
            </a:pPr>
            <a:r>
              <a:rPr lang="en" sz="2400" b="1">
                <a:solidFill>
                  <a:schemeClr val="lt1"/>
                </a:solidFill>
                <a:latin typeface="Raleway"/>
                <a:ea typeface="Raleway"/>
                <a:cs typeface="Raleway"/>
                <a:sym typeface="Raleway"/>
              </a:rPr>
              <a:t>Business Design Centre, London</a:t>
            </a:r>
            <a:endParaRPr sz="2400" b="1">
              <a:solidFill>
                <a:schemeClr val="lt1"/>
              </a:solidFill>
              <a:latin typeface="Raleway"/>
              <a:ea typeface="Raleway"/>
              <a:cs typeface="Raleway"/>
              <a:sym typeface="Ralewa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32DB-8693-2BBB-8B63-FD5A36C4B1B0}"/>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6401DC69-E9DA-E014-FC0A-5431BD25149F}"/>
              </a:ext>
            </a:extLst>
          </p:cNvPr>
          <p:cNvSpPr>
            <a:spLocks noGrp="1"/>
          </p:cNvSpPr>
          <p:nvPr>
            <p:ph idx="1"/>
          </p:nvPr>
        </p:nvSpPr>
        <p:spPr/>
        <p:txBody>
          <a:bodyPr/>
          <a:lstStyle/>
          <a:p>
            <a:pPr marL="0" indent="0">
              <a:buNone/>
            </a:pPr>
            <a:r>
              <a:rPr lang="en-GB" sz="3600" dirty="0"/>
              <a:t>Questions</a:t>
            </a:r>
          </a:p>
          <a:p>
            <a:endParaRPr lang="en-GB" dirty="0"/>
          </a:p>
          <a:p>
            <a:pPr marL="0" indent="0">
              <a:buNone/>
            </a:pPr>
            <a:r>
              <a:rPr lang="en-GB" sz="3200" dirty="0" err="1"/>
              <a:t>jon@digitalhealth</a:t>
            </a:r>
            <a:endParaRPr lang="en-GB" sz="3200" dirty="0"/>
          </a:p>
          <a:p>
            <a:pPr marL="0" indent="0">
              <a:buNone/>
            </a:pPr>
            <a:r>
              <a:rPr lang="en-GB" sz="3200" dirty="0"/>
              <a:t>@digitalhealth2</a:t>
            </a:r>
          </a:p>
          <a:p>
            <a:pPr marL="0" indent="0">
              <a:buNone/>
            </a:pPr>
            <a:r>
              <a:rPr lang="en-GB" sz="3200" dirty="0"/>
              <a:t>07771 657983</a:t>
            </a:r>
          </a:p>
        </p:txBody>
      </p:sp>
    </p:spTree>
    <p:extLst>
      <p:ext uri="{BB962C8B-B14F-4D97-AF65-F5344CB8AC3E}">
        <p14:creationId xmlns:p14="http://schemas.microsoft.com/office/powerpoint/2010/main" val="34205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8E56-5ED8-2A63-3C12-1FDFEAA2F109}"/>
              </a:ext>
            </a:extLst>
          </p:cNvPr>
          <p:cNvSpPr>
            <a:spLocks noGrp="1"/>
          </p:cNvSpPr>
          <p:nvPr>
            <p:ph type="title"/>
          </p:nvPr>
        </p:nvSpPr>
        <p:spPr/>
        <p:txBody>
          <a:bodyPr/>
          <a:lstStyle/>
          <a:p>
            <a:r>
              <a:rPr lang="en-GB" dirty="0">
                <a:solidFill>
                  <a:schemeClr val="tx2"/>
                </a:solidFill>
              </a:rPr>
              <a:t>UK and NHS face unprecedented pressures – return to 1970s</a:t>
            </a:r>
          </a:p>
        </p:txBody>
      </p:sp>
      <p:sp>
        <p:nvSpPr>
          <p:cNvPr id="3" name="Content Placeholder 2">
            <a:extLst>
              <a:ext uri="{FF2B5EF4-FFF2-40B4-BE49-F238E27FC236}">
                <a16:creationId xmlns:a16="http://schemas.microsoft.com/office/drawing/2014/main" id="{19785BC5-B1C7-1F45-3530-25AB0FAAED39}"/>
              </a:ext>
            </a:extLst>
          </p:cNvPr>
          <p:cNvSpPr>
            <a:spLocks noGrp="1"/>
          </p:cNvSpPr>
          <p:nvPr>
            <p:ph idx="1"/>
          </p:nvPr>
        </p:nvSpPr>
        <p:spPr/>
        <p:txBody>
          <a:bodyPr>
            <a:normAutofit/>
          </a:bodyPr>
          <a:lstStyle/>
          <a:p>
            <a:r>
              <a:rPr lang="en-GB" dirty="0"/>
              <a:t>UK “Sick man of Europe” again GDP not recovered to pre-pandemic</a:t>
            </a:r>
          </a:p>
          <a:p>
            <a:r>
              <a:rPr lang="en-GB" dirty="0"/>
              <a:t>Poor health of UK economy since 2008 financial crisis cruelly exposed over-reliance of UK economy on services alone. </a:t>
            </a:r>
          </a:p>
          <a:p>
            <a:r>
              <a:rPr lang="en-GB" dirty="0"/>
              <a:t>Followed by self-harm of Brexit – low GDP growth and recession.</a:t>
            </a:r>
          </a:p>
          <a:p>
            <a:r>
              <a:rPr lang="en-GB" dirty="0"/>
              <a:t>A second decade of austerity</a:t>
            </a:r>
          </a:p>
          <a:p>
            <a:r>
              <a:rPr lang="en-GB" dirty="0"/>
              <a:t>Hostile political environment to NHS –political instability</a:t>
            </a:r>
          </a:p>
          <a:p>
            <a:r>
              <a:rPr lang="en-GB" dirty="0"/>
              <a:t>Sharp widening of income inequality - society far more divided</a:t>
            </a:r>
          </a:p>
          <a:p>
            <a:r>
              <a:rPr lang="en-GB" dirty="0">
                <a:solidFill>
                  <a:schemeClr val="tx2"/>
                </a:solidFill>
              </a:rPr>
              <a:t>UK has a lower GDP in comparison with peers</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383505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8013-A3F3-6BF9-CB69-850574D4A4F7}"/>
              </a:ext>
            </a:extLst>
          </p:cNvPr>
          <p:cNvSpPr>
            <a:spLocks noGrp="1"/>
          </p:cNvSpPr>
          <p:nvPr>
            <p:ph type="title"/>
          </p:nvPr>
        </p:nvSpPr>
        <p:spPr/>
        <p:txBody>
          <a:bodyPr/>
          <a:lstStyle/>
          <a:p>
            <a:r>
              <a:rPr lang="en-GB" dirty="0">
                <a:solidFill>
                  <a:schemeClr val="tx2"/>
                </a:solidFill>
              </a:rPr>
              <a:t>Conservative press calling for NHS cuts </a:t>
            </a:r>
          </a:p>
        </p:txBody>
      </p:sp>
      <p:pic>
        <p:nvPicPr>
          <p:cNvPr id="5" name="Content Placeholder 4">
            <a:extLst>
              <a:ext uri="{FF2B5EF4-FFF2-40B4-BE49-F238E27FC236}">
                <a16:creationId xmlns:a16="http://schemas.microsoft.com/office/drawing/2014/main" id="{2E08954A-8580-C4A8-1F90-B30A8EA28ED8}"/>
              </a:ext>
            </a:extLst>
          </p:cNvPr>
          <p:cNvPicPr>
            <a:picLocks noGrp="1" noChangeAspect="1"/>
          </p:cNvPicPr>
          <p:nvPr>
            <p:ph idx="1"/>
          </p:nvPr>
        </p:nvPicPr>
        <p:blipFill>
          <a:blip r:embed="rId2"/>
          <a:stretch>
            <a:fillRect/>
          </a:stretch>
        </p:blipFill>
        <p:spPr>
          <a:xfrm>
            <a:off x="560439" y="1484873"/>
            <a:ext cx="7887801" cy="2381582"/>
          </a:xfrm>
        </p:spPr>
      </p:pic>
      <p:pic>
        <p:nvPicPr>
          <p:cNvPr id="7" name="Picture 6">
            <a:extLst>
              <a:ext uri="{FF2B5EF4-FFF2-40B4-BE49-F238E27FC236}">
                <a16:creationId xmlns:a16="http://schemas.microsoft.com/office/drawing/2014/main" id="{9AC84E44-C61A-8548-2134-AC0CF53780E0}"/>
              </a:ext>
            </a:extLst>
          </p:cNvPr>
          <p:cNvPicPr>
            <a:picLocks noChangeAspect="1"/>
          </p:cNvPicPr>
          <p:nvPr/>
        </p:nvPicPr>
        <p:blipFill>
          <a:blip r:embed="rId3"/>
          <a:stretch>
            <a:fillRect/>
          </a:stretch>
        </p:blipFill>
        <p:spPr>
          <a:xfrm>
            <a:off x="560439" y="4182336"/>
            <a:ext cx="9640645" cy="2638793"/>
          </a:xfrm>
          <a:prstGeom prst="rect">
            <a:avLst/>
          </a:prstGeom>
        </p:spPr>
      </p:pic>
      <p:sp>
        <p:nvSpPr>
          <p:cNvPr id="8" name="TextBox 7">
            <a:extLst>
              <a:ext uri="{FF2B5EF4-FFF2-40B4-BE49-F238E27FC236}">
                <a16:creationId xmlns:a16="http://schemas.microsoft.com/office/drawing/2014/main" id="{CF91FDD8-61BC-8BB3-7DDC-4B5340D4510F}"/>
              </a:ext>
            </a:extLst>
          </p:cNvPr>
          <p:cNvSpPr txBox="1"/>
          <p:nvPr/>
        </p:nvSpPr>
        <p:spPr>
          <a:xfrm>
            <a:off x="8380520" y="2725445"/>
            <a:ext cx="2902998"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dirty="0"/>
              <a:t>The Spectator</a:t>
            </a:r>
          </a:p>
        </p:txBody>
      </p:sp>
      <p:sp>
        <p:nvSpPr>
          <p:cNvPr id="9" name="TextBox 8">
            <a:extLst>
              <a:ext uri="{FF2B5EF4-FFF2-40B4-BE49-F238E27FC236}">
                <a16:creationId xmlns:a16="http://schemas.microsoft.com/office/drawing/2014/main" id="{C58EE2BB-C2EE-A7ED-8CE0-C0DB9171E666}"/>
              </a:ext>
            </a:extLst>
          </p:cNvPr>
          <p:cNvSpPr txBox="1"/>
          <p:nvPr/>
        </p:nvSpPr>
        <p:spPr>
          <a:xfrm>
            <a:off x="9190145" y="6450949"/>
            <a:ext cx="2902998"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dirty="0"/>
              <a:t>The Telegraph</a:t>
            </a:r>
          </a:p>
        </p:txBody>
      </p:sp>
    </p:spTree>
    <p:extLst>
      <p:ext uri="{BB962C8B-B14F-4D97-AF65-F5344CB8AC3E}">
        <p14:creationId xmlns:p14="http://schemas.microsoft.com/office/powerpoint/2010/main" val="223195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C2BB-A916-07C6-2A85-C1D93830F500}"/>
              </a:ext>
            </a:extLst>
          </p:cNvPr>
          <p:cNvSpPr>
            <a:spLocks noGrp="1"/>
          </p:cNvSpPr>
          <p:nvPr>
            <p:ph type="title"/>
          </p:nvPr>
        </p:nvSpPr>
        <p:spPr>
          <a:xfrm>
            <a:off x="838200" y="365125"/>
            <a:ext cx="10515600" cy="2178050"/>
          </a:xfrm>
        </p:spPr>
        <p:txBody>
          <a:bodyPr>
            <a:normAutofit fontScale="90000"/>
          </a:bodyPr>
          <a:lstStyle/>
          <a:p>
            <a:r>
              <a:rPr lang="en-US" i="0" u="sng" strike="noStrike" dirty="0">
                <a:solidFill>
                  <a:schemeClr val="tx2"/>
                </a:solidFill>
                <a:effectLst/>
                <a:latin typeface="+mn-lt"/>
                <a:hlinkClick r:id="rId2">
                  <a:extLst>
                    <a:ext uri="{A12FA001-AC4F-418D-AE19-62706E023703}">
                      <ahyp:hlinkClr xmlns:ahyp="http://schemas.microsoft.com/office/drawing/2018/hyperlinkcolor" val="tx"/>
                    </a:ext>
                  </a:extLst>
                </a:hlinkClick>
              </a:rPr>
              <a:t>Through the looking glass: myths and magical thinking about the NHS' series</a:t>
            </a:r>
            <a:r>
              <a:rPr lang="en-US" i="0" u="sng" strike="noStrike" dirty="0">
                <a:solidFill>
                  <a:schemeClr val="tx2"/>
                </a:solidFill>
                <a:effectLst/>
                <a:latin typeface="+mn-lt"/>
              </a:rPr>
              <a:t>, Nuffield Trust</a:t>
            </a:r>
            <a:br>
              <a:rPr lang="en-US" b="1" i="0" u="none" strike="noStrike" dirty="0">
                <a:solidFill>
                  <a:srgbClr val="0E1B26"/>
                </a:solidFill>
                <a:effectLst/>
                <a:latin typeface="+mn-lt"/>
              </a:rPr>
            </a:br>
            <a:br>
              <a:rPr lang="en-US" b="1" i="0" u="sng" dirty="0">
                <a:solidFill>
                  <a:srgbClr val="0E1B26"/>
                </a:solidFill>
                <a:effectLst/>
                <a:latin typeface="+mn-lt"/>
              </a:rPr>
            </a:br>
            <a:r>
              <a:rPr lang="en-US" i="0" dirty="0">
                <a:solidFill>
                  <a:srgbClr val="0E1B26"/>
                </a:solidFill>
                <a:effectLst/>
                <a:latin typeface="+mn-lt"/>
              </a:rPr>
              <a:t>Myth #1: “We already spend too much on health – and despite this our outcomes are poor”</a:t>
            </a:r>
            <a:endParaRPr lang="en-GB" dirty="0">
              <a:latin typeface="+mn-lt"/>
            </a:endParaRPr>
          </a:p>
        </p:txBody>
      </p:sp>
      <p:sp>
        <p:nvSpPr>
          <p:cNvPr id="3" name="Content Placeholder 2">
            <a:extLst>
              <a:ext uri="{FF2B5EF4-FFF2-40B4-BE49-F238E27FC236}">
                <a16:creationId xmlns:a16="http://schemas.microsoft.com/office/drawing/2014/main" id="{6F3D7F43-C82B-F297-04A0-2945909DAE16}"/>
              </a:ext>
            </a:extLst>
          </p:cNvPr>
          <p:cNvSpPr>
            <a:spLocks noGrp="1"/>
          </p:cNvSpPr>
          <p:nvPr>
            <p:ph idx="1"/>
          </p:nvPr>
        </p:nvSpPr>
        <p:spPr>
          <a:xfrm>
            <a:off x="900344" y="2260631"/>
            <a:ext cx="10515600" cy="4351338"/>
          </a:xfrm>
        </p:spPr>
        <p:txBody>
          <a:bodyPr/>
          <a:lstStyle/>
          <a:p>
            <a:pPr marL="0" indent="0" algn="l" fontAlgn="base">
              <a:buNone/>
            </a:pPr>
            <a:endParaRPr lang="en-US" b="1" i="0" dirty="0">
              <a:solidFill>
                <a:srgbClr val="0E1B26"/>
              </a:solidFill>
              <a:effectLst/>
            </a:endParaRPr>
          </a:p>
          <a:p>
            <a:pPr marL="0" indent="0" algn="l" fontAlgn="base">
              <a:buNone/>
            </a:pPr>
            <a:endParaRPr lang="en-US" b="1" dirty="0">
              <a:solidFill>
                <a:srgbClr val="0E1B26"/>
              </a:solidFill>
            </a:endParaRPr>
          </a:p>
          <a:p>
            <a:pPr marL="0" indent="0" algn="l" fontAlgn="base">
              <a:buNone/>
            </a:pPr>
            <a:r>
              <a:rPr lang="en-US" b="1" i="0" dirty="0">
                <a:solidFill>
                  <a:srgbClr val="0E1B26"/>
                </a:solidFill>
                <a:effectLst/>
              </a:rPr>
              <a:t>Poor outcomes: not just about money</a:t>
            </a:r>
          </a:p>
          <a:p>
            <a:pPr algn="l" fontAlgn="base"/>
            <a:r>
              <a:rPr lang="en-US" b="0" i="0" dirty="0">
                <a:solidFill>
                  <a:srgbClr val="0E1B26"/>
                </a:solidFill>
                <a:effectLst/>
              </a:rPr>
              <a:t>The poor outcomes of the NHS in several key areas are well documented. From heart attack, to stroke, to cancer, mortality rates are higher than the average among western European and Anglosphere countries. But the reasons behind these poor outcomes are complex and include our high levels of inequality, our cultural attitude to seeking health care, and the underlying health of the population.  - </a:t>
            </a:r>
            <a:r>
              <a:rPr lang="en-US" b="0" i="1" dirty="0">
                <a:solidFill>
                  <a:srgbClr val="0E1B26"/>
                </a:solidFill>
                <a:effectLst/>
              </a:rPr>
              <a:t>Nigel </a:t>
            </a:r>
            <a:r>
              <a:rPr lang="en-US" i="1" dirty="0">
                <a:solidFill>
                  <a:srgbClr val="0E1B26"/>
                </a:solidFill>
              </a:rPr>
              <a:t>E</a:t>
            </a:r>
            <a:r>
              <a:rPr lang="en-US" b="0" i="1" dirty="0">
                <a:solidFill>
                  <a:srgbClr val="0E1B26"/>
                </a:solidFill>
                <a:effectLst/>
              </a:rPr>
              <a:t>dwards, CEO Nuffield Trust</a:t>
            </a:r>
          </a:p>
          <a:p>
            <a:pPr marL="0" indent="0">
              <a:buNone/>
            </a:pPr>
            <a:endParaRPr lang="en-GB" dirty="0"/>
          </a:p>
        </p:txBody>
      </p:sp>
    </p:spTree>
    <p:extLst>
      <p:ext uri="{BB962C8B-B14F-4D97-AF65-F5344CB8AC3E}">
        <p14:creationId xmlns:p14="http://schemas.microsoft.com/office/powerpoint/2010/main" val="2662160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F59236-E244-55EC-94FE-380048172CA4}"/>
              </a:ext>
            </a:extLst>
          </p:cNvPr>
          <p:cNvSpPr>
            <a:spLocks noGrp="1"/>
          </p:cNvSpPr>
          <p:nvPr>
            <p:ph type="title"/>
          </p:nvPr>
        </p:nvSpPr>
        <p:spPr>
          <a:xfrm>
            <a:off x="429768" y="411480"/>
            <a:ext cx="11201400" cy="1106424"/>
          </a:xfrm>
        </p:spPr>
        <p:txBody>
          <a:bodyPr vert="horz" lIns="91440" tIns="45720" rIns="91440" bIns="45720" rtlCol="0" anchor="ctr">
            <a:normAutofit/>
          </a:bodyPr>
          <a:lstStyle/>
          <a:p>
            <a:r>
              <a:rPr lang="en-US" sz="3600" dirty="0">
                <a:solidFill>
                  <a:schemeClr val="tx2"/>
                </a:solidFill>
              </a:rPr>
              <a:t>How does the NHS compare internationally?</a:t>
            </a:r>
          </a:p>
        </p:txBody>
      </p:sp>
      <p:sp>
        <p:nvSpPr>
          <p:cNvPr id="13" name="Rectangle 12">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reef, ocean floor&#10;&#10;Description automatically generated">
            <a:extLst>
              <a:ext uri="{FF2B5EF4-FFF2-40B4-BE49-F238E27FC236}">
                <a16:creationId xmlns:a16="http://schemas.microsoft.com/office/drawing/2014/main" id="{393F3099-31A4-F3C5-60CB-F85DC03522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07" r="11834"/>
          <a:stretch/>
        </p:blipFill>
        <p:spPr>
          <a:xfrm>
            <a:off x="429768" y="1721922"/>
            <a:ext cx="6704891" cy="4520559"/>
          </a:xfrm>
          <a:prstGeom prst="rect">
            <a:avLst/>
          </a:prstGeom>
        </p:spPr>
      </p:pic>
      <p:sp useBgFill="1">
        <p:nvSpPr>
          <p:cNvPr id="15" name="Rectangle 14">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C065E07-D26F-7137-AC4D-91A4E4CEA5EA}"/>
              </a:ext>
            </a:extLst>
          </p:cNvPr>
          <p:cNvSpPr txBox="1"/>
          <p:nvPr/>
        </p:nvSpPr>
        <p:spPr>
          <a:xfrm>
            <a:off x="7938752" y="2020824"/>
            <a:ext cx="3455097" cy="3959352"/>
          </a:xfrm>
          <a:prstGeom prst="rect">
            <a:avLst/>
          </a:prstGeom>
        </p:spPr>
        <p:txBody>
          <a:bodyPr vert="horz" lIns="91440" tIns="45720" rIns="91440" bIns="45720" rtlCol="0" anchor="ctr">
            <a:normAutofit/>
          </a:bodyPr>
          <a:lstStyle/>
          <a:p>
            <a:pPr>
              <a:lnSpc>
                <a:spcPct val="90000"/>
              </a:lnSpc>
              <a:spcAft>
                <a:spcPts val="600"/>
              </a:spcAft>
            </a:pPr>
            <a:r>
              <a:rPr lang="en-GB" dirty="0">
                <a:solidFill>
                  <a:schemeClr val="tx2"/>
                </a:solidFill>
              </a:rPr>
              <a:t>Mirror, Mirror 2021: Reflecting Poorly </a:t>
            </a:r>
            <a:r>
              <a:rPr lang="en-GB" i="1" dirty="0">
                <a:solidFill>
                  <a:schemeClr val="tx2"/>
                </a:solidFill>
              </a:rPr>
              <a:t>Commonwealth Fund</a:t>
            </a:r>
            <a:endParaRPr lang="en-US" dirty="0"/>
          </a:p>
        </p:txBody>
      </p:sp>
    </p:spTree>
    <p:extLst>
      <p:ext uri="{BB962C8B-B14F-4D97-AF65-F5344CB8AC3E}">
        <p14:creationId xmlns:p14="http://schemas.microsoft.com/office/powerpoint/2010/main" val="273876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75B5-B6A3-CAEA-11A7-F00DB9872EDB}"/>
              </a:ext>
            </a:extLst>
          </p:cNvPr>
          <p:cNvSpPr>
            <a:spLocks noGrp="1"/>
          </p:cNvSpPr>
          <p:nvPr>
            <p:ph type="title"/>
          </p:nvPr>
        </p:nvSpPr>
        <p:spPr/>
        <p:txBody>
          <a:bodyPr/>
          <a:lstStyle/>
          <a:p>
            <a:r>
              <a:rPr lang="en-GB" dirty="0">
                <a:solidFill>
                  <a:schemeClr val="tx2"/>
                </a:solidFill>
              </a:rPr>
              <a:t>Mirror, Mirror 2021: Reflecting Poorly </a:t>
            </a:r>
            <a:r>
              <a:rPr lang="en-GB" i="1" dirty="0">
                <a:solidFill>
                  <a:schemeClr val="tx2"/>
                </a:solidFill>
              </a:rPr>
              <a:t>Commonwealth Fund</a:t>
            </a:r>
          </a:p>
        </p:txBody>
      </p:sp>
      <p:sp>
        <p:nvSpPr>
          <p:cNvPr id="3" name="Content Placeholder 2">
            <a:extLst>
              <a:ext uri="{FF2B5EF4-FFF2-40B4-BE49-F238E27FC236}">
                <a16:creationId xmlns:a16="http://schemas.microsoft.com/office/drawing/2014/main" id="{43208FDD-59D6-AC3D-0494-78D39288433F}"/>
              </a:ext>
            </a:extLst>
          </p:cNvPr>
          <p:cNvSpPr>
            <a:spLocks noGrp="1"/>
          </p:cNvSpPr>
          <p:nvPr>
            <p:ph idx="1"/>
          </p:nvPr>
        </p:nvSpPr>
        <p:spPr/>
        <p:txBody>
          <a:bodyPr/>
          <a:lstStyle/>
          <a:p>
            <a:pPr marL="0" indent="0">
              <a:buNone/>
            </a:pPr>
            <a:r>
              <a:rPr lang="en-US" b="0" i="1" dirty="0">
                <a:solidFill>
                  <a:srgbClr val="1A1A1A"/>
                </a:solidFill>
                <a:effectLst/>
              </a:rPr>
              <a:t>“No two nations are alike when it comes to health care. Over time, </a:t>
            </a:r>
            <a:r>
              <a:rPr lang="en-US" b="0" i="1" u="none" strike="noStrike" dirty="0">
                <a:solidFill>
                  <a:srgbClr val="24729D"/>
                </a:solidFill>
                <a:effectLst/>
                <a:hlinkClick r:id="rId2"/>
              </a:rPr>
              <a:t>each country has settled on a unique mix</a:t>
            </a:r>
            <a:r>
              <a:rPr lang="en-US" b="0" i="1" dirty="0">
                <a:solidFill>
                  <a:srgbClr val="1A1A1A"/>
                </a:solidFill>
                <a:effectLst/>
              </a:rPr>
              <a:t> of policies, service delivery systems, and financing models that work within its resource constraints. Even among high-income nations that have the option to spend more on health care, approaches often vary substantially.”</a:t>
            </a:r>
          </a:p>
          <a:p>
            <a:pPr marL="0" indent="0">
              <a:buNone/>
            </a:pPr>
            <a:endParaRPr lang="en-US" i="1" dirty="0">
              <a:solidFill>
                <a:srgbClr val="1A1A1A"/>
              </a:solidFill>
            </a:endParaRPr>
          </a:p>
          <a:p>
            <a:pPr marL="0" indent="0">
              <a:buNone/>
            </a:pPr>
            <a:r>
              <a:rPr lang="en-US" b="0" i="1" dirty="0">
                <a:solidFill>
                  <a:srgbClr val="1A1A1A"/>
                </a:solidFill>
                <a:effectLst/>
              </a:rPr>
              <a:t>“With the COVID-19 pandemic imposing an unprecedented stress test on the health care and public health systems of all nations.”</a:t>
            </a:r>
          </a:p>
          <a:p>
            <a:pPr marL="0" indent="0">
              <a:buNone/>
            </a:pPr>
            <a:endParaRPr lang="en-US" i="1" dirty="0">
              <a:solidFill>
                <a:srgbClr val="1A1A1A"/>
              </a:solidFill>
              <a:latin typeface="Berlingske Serif Text"/>
            </a:endParaRPr>
          </a:p>
          <a:p>
            <a:pPr marL="0" indent="0">
              <a:buNone/>
            </a:pPr>
            <a:endParaRPr lang="en-GB" i="1" dirty="0"/>
          </a:p>
        </p:txBody>
      </p:sp>
    </p:spTree>
    <p:extLst>
      <p:ext uri="{BB962C8B-B14F-4D97-AF65-F5344CB8AC3E}">
        <p14:creationId xmlns:p14="http://schemas.microsoft.com/office/powerpoint/2010/main" val="224921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43EECF-03A4-4CEB-899E-47C803839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367" y="319440"/>
            <a:ext cx="11543267" cy="5932503"/>
          </a:xfrm>
          <a:prstGeom prst="rect">
            <a:avLst/>
          </a:prstGeom>
          <a:solidFill>
            <a:schemeClr val="bg1"/>
          </a:solidFill>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43808B3-6C1F-8FB8-37E5-73A508C5CEA0}"/>
              </a:ext>
            </a:extLst>
          </p:cNvPr>
          <p:cNvPicPr>
            <a:picLocks noGrp="1" noChangeAspect="1"/>
          </p:cNvPicPr>
          <p:nvPr>
            <p:ph idx="1"/>
          </p:nvPr>
        </p:nvPicPr>
        <p:blipFill rotWithShape="1">
          <a:blip r:embed="rId3"/>
          <a:srcRect r="-2" b="30938"/>
          <a:stretch/>
        </p:blipFill>
        <p:spPr>
          <a:xfrm>
            <a:off x="494951" y="71610"/>
            <a:ext cx="11530584" cy="5932503"/>
          </a:xfrm>
          <a:prstGeom prst="rect">
            <a:avLst/>
          </a:prstGeom>
        </p:spPr>
      </p:pic>
      <p:sp>
        <p:nvSpPr>
          <p:cNvPr id="14" name="Rectangle 13">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998349" y="2960103"/>
            <a:ext cx="190858" cy="6583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869467F-135D-8FD6-3CE1-473F3E386EE7}"/>
              </a:ext>
            </a:extLst>
          </p:cNvPr>
          <p:cNvSpPr/>
          <p:nvPr/>
        </p:nvSpPr>
        <p:spPr>
          <a:xfrm>
            <a:off x="10190922" y="1928191"/>
            <a:ext cx="815008" cy="10024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B080580-F59A-0399-3E5A-EAED7BBF864A}"/>
              </a:ext>
            </a:extLst>
          </p:cNvPr>
          <p:cNvSpPr/>
          <p:nvPr/>
        </p:nvSpPr>
        <p:spPr>
          <a:xfrm>
            <a:off x="10219122" y="5428593"/>
            <a:ext cx="815008" cy="10024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291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4650</TotalTime>
  <Words>2096</Words>
  <Application>Microsoft Office PowerPoint</Application>
  <PresentationFormat>Widescreen</PresentationFormat>
  <Paragraphs>162</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Berlingske Serif Text</vt:lpstr>
      <vt:lpstr>Calibri</vt:lpstr>
      <vt:lpstr>Calibri Light</vt:lpstr>
      <vt:lpstr>Raleway</vt:lpstr>
      <vt:lpstr>Office Theme</vt:lpstr>
      <vt:lpstr>‘Outside Looking In’ – Jon Hoeksma, CEO Digital Health </vt:lpstr>
      <vt:lpstr> A high level view of NHS and digitisation as at November 2022</vt:lpstr>
      <vt:lpstr>Politics and Economy key to NHS prospects: A World turned upside down</vt:lpstr>
      <vt:lpstr>UK and NHS face unprecedented pressures – return to 1970s</vt:lpstr>
      <vt:lpstr>Conservative press calling for NHS cuts </vt:lpstr>
      <vt:lpstr>Through the looking glass: myths and magical thinking about the NHS' series, Nuffield Trust  Myth #1: “We already spend too much on health – and despite this our outcomes are poor”</vt:lpstr>
      <vt:lpstr>How does the NHS compare internationally?</vt:lpstr>
      <vt:lpstr>Mirror, Mirror 2021: Reflecting Poorly Commonwealth Fund</vt:lpstr>
      <vt:lpstr>PowerPoint Presentation</vt:lpstr>
      <vt:lpstr>Conclusions of Commonwealth Fund Int report Four features distinguish top performing countries from the United States:  </vt:lpstr>
      <vt:lpstr>How can digital and data best help the NHS next?</vt:lpstr>
      <vt:lpstr>How to face today’s most pressing challenges in health using digital and data?  </vt:lpstr>
      <vt:lpstr>First, forget about targets… Everyone else will</vt:lpstr>
      <vt:lpstr>Where have we got to on NHS digitisation journey?</vt:lpstr>
      <vt:lpstr>Does ICS/ICB agenda offer the opportunity to shift the focus on digital and data?</vt:lpstr>
      <vt:lpstr>Levelling-up and convergence - issues</vt:lpstr>
      <vt:lpstr>Digital lessons of Covid-19 response?</vt:lpstr>
      <vt:lpstr>Wider digital agenda in health</vt:lpstr>
      <vt:lpstr>Organisational change, lots of it…</vt:lpstr>
      <vt:lpstr>Delivery and benefits</vt:lpstr>
      <vt:lpstr>What are the strategic opportunities for digital and data in health? </vt:lpstr>
      <vt:lpstr>Top 6 digital disruptors for the NHS</vt:lpstr>
      <vt:lpstr>1 - AI and Data </vt:lpstr>
      <vt:lpstr>2 - Open Platforms and interoperability</vt:lpstr>
      <vt:lpstr>3 - Environmental sustainability </vt:lpstr>
      <vt:lpstr>4 – Population health management</vt:lpstr>
      <vt:lpstr>5 – Voice</vt:lpstr>
      <vt:lpstr>6 - Cyber security across health supply chain</vt:lpstr>
      <vt:lpstr>7 – Next generation of NHS digital leaders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How to face today’s challenges?  </dc:title>
  <dc:creator>Jon Hoeksma</dc:creator>
  <cp:lastModifiedBy>Alastair Cartwright</cp:lastModifiedBy>
  <cp:revision>8</cp:revision>
  <dcterms:created xsi:type="dcterms:W3CDTF">2022-10-03T11:40:17Z</dcterms:created>
  <dcterms:modified xsi:type="dcterms:W3CDTF">2023-01-18T11:41:20Z</dcterms:modified>
</cp:coreProperties>
</file>