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  <p:sldMasterId id="2147483696" r:id="rId5"/>
    <p:sldMasterId id="2147483705" r:id="rId6"/>
  </p:sldMasterIdLst>
  <p:notesMasterIdLst>
    <p:notesMasterId r:id="rId19"/>
  </p:notesMasterIdLst>
  <p:sldIdLst>
    <p:sldId id="355" r:id="rId7"/>
    <p:sldId id="372" r:id="rId8"/>
    <p:sldId id="371" r:id="rId9"/>
    <p:sldId id="370" r:id="rId10"/>
    <p:sldId id="373" r:id="rId11"/>
    <p:sldId id="374" r:id="rId12"/>
    <p:sldId id="368" r:id="rId13"/>
    <p:sldId id="365" r:id="rId14"/>
    <p:sldId id="366" r:id="rId15"/>
    <p:sldId id="367" r:id="rId16"/>
    <p:sldId id="369" r:id="rId17"/>
    <p:sldId id="375" r:id="rId18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e Lodge" initials="KL" lastIdx="12" clrIdx="0">
    <p:extLst>
      <p:ext uri="{19B8F6BF-5375-455C-9EA6-DF929625EA0E}">
        <p15:presenceInfo xmlns:p15="http://schemas.microsoft.com/office/powerpoint/2012/main" userId="S::kate.lodge@yhahsn.com::770165ad-55d9-4e80-ba1e-41b3792a995d" providerId="AD"/>
      </p:ext>
    </p:extLst>
  </p:cmAuthor>
  <p:cmAuthor id="2" name="Ellen Barnes" initials="EB" lastIdx="11" clrIdx="1">
    <p:extLst>
      <p:ext uri="{19B8F6BF-5375-455C-9EA6-DF929625EA0E}">
        <p15:presenceInfo xmlns:p15="http://schemas.microsoft.com/office/powerpoint/2012/main" userId="S::Ellen.Barnes@yhahsn.com::8c607e63-f59a-4f44-af52-4e2029613a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8183"/>
    <a:srgbClr val="BFE5E5"/>
    <a:srgbClr val="AFE0DF"/>
    <a:srgbClr val="66B2B3"/>
    <a:srgbClr val="0F9F88"/>
    <a:srgbClr val="245B69"/>
    <a:srgbClr val="122E36"/>
    <a:srgbClr val="A8D8DD"/>
    <a:srgbClr val="271956"/>
    <a:srgbClr val="A5D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57" d="100"/>
          <a:sy n="57" d="100"/>
        </p:scale>
        <p:origin x="1260" y="36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5E6A6D-9F0C-428C-91E9-5E802336561A}" type="datetimeFigureOut">
              <a:rPr lang="en-GB" smtClean="0"/>
              <a:t>18/01/2023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91806-9C7C-497C-9936-1BF9F17F89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592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1550" y="1583629"/>
            <a:ext cx="9318427" cy="1551599"/>
          </a:xfrm>
        </p:spPr>
        <p:txBody>
          <a:bodyPr anchor="t">
            <a:noAutofit/>
          </a:bodyPr>
          <a:lstStyle>
            <a:lvl1pPr algn="l">
              <a:defRPr sz="5600" b="1" i="0">
                <a:solidFill>
                  <a:schemeClr val="bg1"/>
                </a:solidFill>
                <a:latin typeface="Frutiger CE 45 Light" panose="02000403040000020004" pitchFamily="2" charset="0"/>
              </a:defRPr>
            </a:lvl1pPr>
          </a:lstStyle>
          <a:p>
            <a:r>
              <a:rPr lang="en-GB"/>
              <a:t>Add heading or presentation title here.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71550" y="3353360"/>
            <a:ext cx="8018860" cy="437907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rgbClr val="3B2767"/>
                </a:solidFill>
                <a:latin typeface="Frutiger LT 45 Light" panose="020B0500000000000000" pitchFamily="34" charset="0"/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GB"/>
              <a:t>Any subtitle information should be written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4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226B8-4AB3-4D4C-A596-6D0FAD04DA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6600" y="1200468"/>
            <a:ext cx="5972810" cy="401638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2100" b="1" i="0">
                <a:solidFill>
                  <a:srgbClr val="3B2767"/>
                </a:solidFill>
                <a:latin typeface="Frutiger LT 45 Light" panose="020B0500000000000000" pitchFamily="34" charset="0"/>
              </a:defRPr>
            </a:lvl1pPr>
          </a:lstStyle>
          <a:p>
            <a:r>
              <a:rPr lang="en-GB"/>
              <a:t>Heading to go here…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73E4A-1EA8-5649-87FA-EB79F4875C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55180" y="1200468"/>
            <a:ext cx="3074670" cy="5158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Frutiger LT 55 Roman" panose="02000503040000020004" pitchFamily="2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Insert image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FEDD1D-5824-2640-96F3-7D3CB895247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36600" y="2228861"/>
            <a:ext cx="2889250" cy="413034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latin typeface="Frutiger LT 55 Roman" panose="0200050304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Body copy to go here…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3C0D935-3259-F84E-BBF7-19B256EC4B86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820160" y="2228861"/>
            <a:ext cx="2889250" cy="413034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latin typeface="Frutiger LT 55 Roman" panose="0200050304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Body copy to go here…</a:t>
            </a:r>
          </a:p>
        </p:txBody>
      </p:sp>
    </p:spTree>
    <p:extLst>
      <p:ext uri="{BB962C8B-B14F-4D97-AF65-F5344CB8AC3E}">
        <p14:creationId xmlns:p14="http://schemas.microsoft.com/office/powerpoint/2010/main" val="3860631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03772" y="2104772"/>
            <a:ext cx="5022512" cy="1620430"/>
          </a:xfrm>
          <a:prstGeom prst="rect">
            <a:avLst/>
          </a:prstGeom>
        </p:spPr>
        <p:txBody>
          <a:bodyPr lIns="104287" tIns="52144" rIns="104287" bIns="52144"/>
          <a:lstStyle>
            <a:lvl1pPr algn="l">
              <a:defRPr>
                <a:solidFill>
                  <a:srgbClr val="41BDAA"/>
                </a:solidFill>
                <a:latin typeface="Frutiger 65 Bold"/>
                <a:cs typeface="Frutiger 65 Bold"/>
              </a:defRPr>
            </a:lvl1pPr>
          </a:lstStyle>
          <a:p>
            <a:r>
              <a:rPr lang="en-GB"/>
              <a:t>Slide Header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03772" y="3016596"/>
            <a:ext cx="7484269" cy="1931917"/>
          </a:xfrm>
          <a:prstGeom prst="rect">
            <a:avLst/>
          </a:prstGeom>
        </p:spPr>
        <p:txBody>
          <a:bodyPr lIns="104287" tIns="52144" rIns="104287" bIns="52144"/>
          <a:lstStyle>
            <a:lvl1pPr marL="0" indent="0" algn="l">
              <a:buFontTx/>
              <a:buNone/>
              <a:defRPr>
                <a:solidFill>
                  <a:srgbClr val="32006E"/>
                </a:solidFill>
                <a:latin typeface="Frutiger 65 Bold"/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Main copy to go here</a:t>
            </a:r>
          </a:p>
        </p:txBody>
      </p:sp>
    </p:spTree>
    <p:extLst>
      <p:ext uri="{BB962C8B-B14F-4D97-AF65-F5344CB8AC3E}">
        <p14:creationId xmlns:p14="http://schemas.microsoft.com/office/powerpoint/2010/main" val="25326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9CA0F-874E-7C40-958A-26D41DF2DB6C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21848-6ABB-1044-8BC7-C9B96B7AFB1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3B5304-E52E-7D45-96D0-9F69C64779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" y="3175"/>
            <a:ext cx="10680700" cy="7556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3A53C9-8A05-3D48-920A-AB03D5112B5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" y="1587"/>
            <a:ext cx="10680700" cy="7556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3C030-F79B-8C43-99DA-E9E24A754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" y="1587"/>
            <a:ext cx="10680700" cy="7556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86EDA4-0814-A843-98D4-14514B536B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" y="1587"/>
            <a:ext cx="10680700" cy="7556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85F01C-57AA-3440-9555-595ADE775E6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" y="1587"/>
            <a:ext cx="106807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21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054287-8338-7F40-B52D-6C0BA9C7F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13" y="403225"/>
            <a:ext cx="9221787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C57F3-2A9B-2F40-943B-E118DB613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013" y="2012950"/>
            <a:ext cx="9221787" cy="4795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A3A8E-8F4B-2740-911A-75DC1A214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013" y="7007225"/>
            <a:ext cx="24050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FBC18-5DB3-E140-A889-7E5AAE7B6953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465AC-E05C-2A4D-8BCF-A7D69C5D3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1713" y="7007225"/>
            <a:ext cx="3608387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D4AD7-5F7F-FA46-ADE3-1690242D07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1738" y="7007225"/>
            <a:ext cx="24050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4D282-7220-B54F-932F-683FE3816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1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36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9DE3C9F9-094A-49E7-BE65-7EAC1CCB7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0691813" cy="80188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4A2BBA-C914-406D-BEC0-389AA7C3DECB}"/>
              </a:ext>
            </a:extLst>
          </p:cNvPr>
          <p:cNvSpPr txBox="1"/>
          <p:nvPr/>
        </p:nvSpPr>
        <p:spPr>
          <a:xfrm>
            <a:off x="679553" y="5986454"/>
            <a:ext cx="9493114" cy="1127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33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GB" sz="1433" b="1" dirty="0">
              <a:solidFill>
                <a:srgbClr val="2E1E68"/>
              </a:solidFill>
            </a:endParaRPr>
          </a:p>
          <a:p>
            <a:pPr algn="r"/>
            <a:r>
              <a:rPr lang="en-GB" sz="1323" b="1" dirty="0">
                <a:solidFill>
                  <a:srgbClr val="2E1E68"/>
                </a:solidFill>
              </a:rPr>
              <a:t>Senior Responsible Officer </a:t>
            </a:r>
            <a:r>
              <a:rPr lang="en-GB" sz="1323" dirty="0"/>
              <a:t>-  James Thomas</a:t>
            </a:r>
          </a:p>
          <a:p>
            <a:pPr algn="r"/>
            <a:r>
              <a:rPr lang="en-GB" sz="1323" b="1" dirty="0">
                <a:solidFill>
                  <a:srgbClr val="2E1E68"/>
                </a:solidFill>
              </a:rPr>
              <a:t>Lead Chief Information Officer </a:t>
            </a:r>
            <a:r>
              <a:rPr lang="en-GB" sz="1323" dirty="0"/>
              <a:t>-</a:t>
            </a:r>
            <a:r>
              <a:rPr lang="en-GB" sz="1323" b="1" dirty="0">
                <a:solidFill>
                  <a:srgbClr val="2E1E68"/>
                </a:solidFill>
              </a:rPr>
              <a:t> </a:t>
            </a:r>
            <a:r>
              <a:rPr lang="en-GB" sz="1323" dirty="0"/>
              <a:t>Paul Jones</a:t>
            </a:r>
          </a:p>
          <a:p>
            <a:pPr algn="r"/>
            <a:r>
              <a:rPr lang="en-GB" sz="1323" b="1" dirty="0">
                <a:solidFill>
                  <a:srgbClr val="2E1E68"/>
                </a:solidFill>
              </a:rPr>
              <a:t>Chief Clinical Information Officers </a:t>
            </a:r>
            <a:r>
              <a:rPr lang="en-GB" sz="1323" dirty="0"/>
              <a:t>- Justin Tuggey</a:t>
            </a:r>
          </a:p>
          <a:p>
            <a:pPr algn="r"/>
            <a:r>
              <a:rPr lang="en-GB" sz="1323" b="1" dirty="0">
                <a:solidFill>
                  <a:srgbClr val="2E1E68"/>
                </a:solidFill>
              </a:rPr>
              <a:t>Programme Lead </a:t>
            </a:r>
            <a:r>
              <a:rPr lang="en-GB" sz="1323" dirty="0"/>
              <a:t>- Dawn Greaves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12F1D2-C977-401F-92B1-8D9AA1CC3DE8}"/>
              </a:ext>
            </a:extLst>
          </p:cNvPr>
          <p:cNvPicPr/>
          <p:nvPr/>
        </p:nvPicPr>
        <p:blipFill>
          <a:blip r:embed="rId3"/>
          <a:srcRect l="11673" t="15810" b="71425"/>
          <a:stretch>
            <a:fillRect/>
          </a:stretch>
        </p:blipFill>
        <p:spPr>
          <a:xfrm>
            <a:off x="5960304" y="111628"/>
            <a:ext cx="4222395" cy="1527334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531128-4F2C-4FB6-892E-C0A1823D2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445" y="283320"/>
            <a:ext cx="3802227" cy="1181931"/>
          </a:xfrm>
          <a:prstGeom prst="rect">
            <a:avLst/>
          </a:prstGeom>
        </p:spPr>
      </p:pic>
      <p:sp>
        <p:nvSpPr>
          <p:cNvPr id="12" name="Text Box 19">
            <a:extLst>
              <a:ext uri="{FF2B5EF4-FFF2-40B4-BE49-F238E27FC236}">
                <a16:creationId xmlns:a16="http://schemas.microsoft.com/office/drawing/2014/main" id="{94DAA68B-D8A6-4E31-AB5E-D5B4503F5AC1}"/>
              </a:ext>
            </a:extLst>
          </p:cNvPr>
          <p:cNvSpPr txBox="1"/>
          <p:nvPr/>
        </p:nvSpPr>
        <p:spPr>
          <a:xfrm>
            <a:off x="795754" y="2162855"/>
            <a:ext cx="8878893" cy="211580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00796" tIns="50398" rIns="100796" bIns="5039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527" b="1" dirty="0">
                <a:solidFill>
                  <a:srgbClr val="2E1E68"/>
                </a:solidFill>
                <a:latin typeface="Frutiger LT 45 Light" panose="020B05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Clinical Informatics - so what?</a:t>
            </a:r>
          </a:p>
          <a:p>
            <a:r>
              <a:rPr lang="en-GB" sz="2646" b="1" dirty="0">
                <a:solidFill>
                  <a:srgbClr val="109F88"/>
                </a:solidFill>
                <a:latin typeface="Frutiger LT 45 Light" panose="020B05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10th November 2022 </a:t>
            </a:r>
            <a:endParaRPr lang="en-GB" sz="2646" b="1" dirty="0">
              <a:latin typeface="Frutiger LT 45 Light" panose="020B05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953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61176-4468-4C92-BEC6-BBADD727D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60337"/>
            <a:ext cx="9451429" cy="1143000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accent1"/>
                </a:solidFill>
                <a:latin typeface="Frutiger LT 45 Light" panose="020B0500000000000000"/>
                <a:cs typeface="Times New Roman" panose="02020603050405020304" pitchFamily="18" charset="0"/>
              </a:rPr>
              <a:t>Success factors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7E841D-AA5F-9E3D-C508-E7F05204003C}"/>
              </a:ext>
            </a:extLst>
          </p:cNvPr>
          <p:cNvSpPr txBox="1"/>
          <p:nvPr/>
        </p:nvSpPr>
        <p:spPr>
          <a:xfrm>
            <a:off x="948558" y="1512754"/>
            <a:ext cx="896007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Function vs job role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Integration with wider digital team – stronger together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	physical proximity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	Clinical, technical, managerial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	Democratic, non-hierarchical ethos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	values and behaviours within and between teams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	Multidisciplinary working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Team working methods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Engagement with wider clinical workforce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Networks embedded within the clinical business units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Not just opinions, but established profession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FCI -  Core Competency Framework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BCS, NHS Digital Health Leadership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Representation at Board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Building and marketing the team</a:t>
            </a:r>
          </a:p>
        </p:txBody>
      </p:sp>
      <p:pic>
        <p:nvPicPr>
          <p:cNvPr id="5" name="Picture 2" descr="See the source image">
            <a:extLst>
              <a:ext uri="{FF2B5EF4-FFF2-40B4-BE49-F238E27FC236}">
                <a16:creationId xmlns:a16="http://schemas.microsoft.com/office/drawing/2014/main" id="{896B5A32-44F4-58FD-2F1F-63FE720F6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517" y="174385"/>
            <a:ext cx="3207203" cy="122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972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61176-4468-4C92-BEC6-BBADD727D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60337"/>
            <a:ext cx="9451429" cy="1143000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accent1"/>
                </a:solidFill>
                <a:latin typeface="Frutiger LT 45 Light" panose="020B0500000000000000"/>
                <a:cs typeface="Times New Roman" panose="02020603050405020304" pitchFamily="18" charset="0"/>
              </a:rPr>
              <a:t>Next steps?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7E841D-AA5F-9E3D-C508-E7F05204003C}"/>
              </a:ext>
            </a:extLst>
          </p:cNvPr>
          <p:cNvSpPr txBox="1"/>
          <p:nvPr/>
        </p:nvSpPr>
        <p:spPr>
          <a:xfrm>
            <a:off x="865871" y="1303337"/>
            <a:ext cx="8960070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Local organisation and place: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EPR programme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Profile, CNIO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Develop a network, team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Coordinating, translating, signposting (not controlling)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Local leadership, and accountability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Digital business partners?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Shadow 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Embed clinical safety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Clinical informatics as an ally, stronger together</a:t>
            </a:r>
          </a:p>
          <a:p>
            <a:pPr lvl="1"/>
            <a:endParaRPr lang="en-GB" sz="2200" dirty="0">
              <a:latin typeface="Frutiger LT 55 Roman" panose="0200050304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Integrated Care Board: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Promote collaborative working between CIO’s, CDIO’s and CCIO’s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Supporting digital transformation through strategy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Coordination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Vibrant inclusive CCIO network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Developing clinical safety officer network</a:t>
            </a:r>
          </a:p>
        </p:txBody>
      </p:sp>
      <p:pic>
        <p:nvPicPr>
          <p:cNvPr id="5" name="Picture 2" descr="See the source image">
            <a:extLst>
              <a:ext uri="{FF2B5EF4-FFF2-40B4-BE49-F238E27FC236}">
                <a16:creationId xmlns:a16="http://schemas.microsoft.com/office/drawing/2014/main" id="{5E4025D8-9A41-27DD-B1E7-4B752757A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615" y="246669"/>
            <a:ext cx="2894053" cy="110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891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61176-4468-4C92-BEC6-BBADD727D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882" y="683333"/>
            <a:ext cx="2849672" cy="1143000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accent1"/>
                </a:solidFill>
                <a:latin typeface="Frutiger LT 45 Light" panose="020B0500000000000000"/>
                <a:cs typeface="Times New Roman" panose="02020603050405020304" pitchFamily="18" charset="0"/>
              </a:rPr>
              <a:t>Questions?</a:t>
            </a: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A661FE86-DEF5-3526-B512-2E57DEDC0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595" y="5942949"/>
            <a:ext cx="3438500" cy="1129060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39DF45BE-7665-11C7-756C-2066B1FFE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510" y="5995863"/>
            <a:ext cx="2314080" cy="88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EB5109-EFC8-2510-AA0C-6ECA98697DF4}"/>
              </a:ext>
            </a:extLst>
          </p:cNvPr>
          <p:cNvSpPr txBox="1"/>
          <p:nvPr/>
        </p:nvSpPr>
        <p:spPr>
          <a:xfrm>
            <a:off x="544881" y="2223630"/>
            <a:ext cx="92508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How digital professionals can work as effectively as possible with clinicians (and vice versa)</a:t>
            </a:r>
            <a:endParaRPr lang="en-GB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What are the success factors to bring about real change</a:t>
            </a:r>
            <a:endParaRPr lang="en-GB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Any messages you want us to take away?</a:t>
            </a:r>
            <a:endParaRPr lang="en-GB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Any do's and don'ts re. clinical involvement?</a:t>
            </a:r>
            <a:endParaRPr lang="en-GB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How you can take on the views of your wider colleagues</a:t>
            </a:r>
            <a:endParaRPr lang="en-GB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12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46276DC-2412-47D4-8B1E-63EE08B38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7013"/>
            <a:ext cx="7023463" cy="1143000"/>
          </a:xfrm>
        </p:spPr>
        <p:txBody>
          <a:bodyPr/>
          <a:lstStyle/>
          <a:p>
            <a:pPr algn="l"/>
            <a:r>
              <a:rPr lang="en-GB" sz="3200" dirty="0">
                <a:solidFill>
                  <a:schemeClr val="accent1"/>
                </a:solidFill>
                <a:latin typeface="Frutiger LT 45 Light" panose="020B0500000000000000"/>
                <a:cs typeface="Times New Roman" panose="02020603050405020304" pitchFamily="18" charset="0"/>
              </a:rPr>
              <a:t>What good can look like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EB15672-B726-31A0-E0AD-2E8F4683F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656" y="1901094"/>
            <a:ext cx="4762500" cy="4652433"/>
          </a:xfrm>
          <a:prstGeom prst="rect">
            <a:avLst/>
          </a:prstGeom>
        </p:spPr>
      </p:pic>
      <p:pic>
        <p:nvPicPr>
          <p:cNvPr id="5" name="Picture 2" descr="See the source image">
            <a:extLst>
              <a:ext uri="{FF2B5EF4-FFF2-40B4-BE49-F238E27FC236}">
                <a16:creationId xmlns:a16="http://schemas.microsoft.com/office/drawing/2014/main" id="{15A2AE51-A214-E415-AE12-B4E3CB3F3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293" y="227013"/>
            <a:ext cx="3089005" cy="118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718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336" y="0"/>
            <a:ext cx="10689140" cy="7559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38B7A5-DDB3-55A0-0FC7-D56CB70B45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581" r="1" b="15987"/>
          <a:stretch/>
        </p:blipFill>
        <p:spPr>
          <a:xfrm>
            <a:off x="20" y="1413"/>
            <a:ext cx="10691792" cy="755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9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691812" cy="7559675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565733" y="-1565260"/>
            <a:ext cx="7559675" cy="1069114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026" y="0"/>
            <a:ext cx="7954706" cy="7559203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48909" y="-484347"/>
            <a:ext cx="5395350" cy="1069316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picture containing floor, indoor, ceiling, furniture&#10;&#10;Description automatically generated">
            <a:extLst>
              <a:ext uri="{FF2B5EF4-FFF2-40B4-BE49-F238E27FC236}">
                <a16:creationId xmlns:a16="http://schemas.microsoft.com/office/drawing/2014/main" id="{55E34C10-5286-AE25-6BB2-D48D65195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925" y="854075"/>
            <a:ext cx="3111500" cy="2314575"/>
          </a:xfrm>
          <a:prstGeom prst="rect">
            <a:avLst/>
          </a:prstGeom>
        </p:spPr>
      </p:pic>
      <p:pic>
        <p:nvPicPr>
          <p:cNvPr id="24" name="Picture 23" descr="A large stack of white boxes&#10;&#10;Description automatically generated with low confidence">
            <a:extLst>
              <a:ext uri="{FF2B5EF4-FFF2-40B4-BE49-F238E27FC236}">
                <a16:creationId xmlns:a16="http://schemas.microsoft.com/office/drawing/2014/main" id="{DEA91631-5D07-034C-7476-5D7216BE5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213" y="854075"/>
            <a:ext cx="3111500" cy="2314575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7873AA02-3FCF-85EB-6032-9272915C4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0913" y="854075"/>
            <a:ext cx="1717675" cy="2314575"/>
          </a:xfrm>
          <a:prstGeom prst="rect">
            <a:avLst/>
          </a:prstGeom>
        </p:spPr>
      </p:pic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A60295B-C153-D15F-4FD4-E1D406C90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50" y="3244850"/>
            <a:ext cx="3017838" cy="1187450"/>
          </a:xfrm>
          <a:prstGeom prst="rect">
            <a:avLst/>
          </a:prstGeom>
        </p:spPr>
      </p:pic>
      <p:pic>
        <p:nvPicPr>
          <p:cNvPr id="18" name="Picture 17" descr="Table&#10;&#10;Description automatically generated">
            <a:extLst>
              <a:ext uri="{FF2B5EF4-FFF2-40B4-BE49-F238E27FC236}">
                <a16:creationId xmlns:a16="http://schemas.microsoft.com/office/drawing/2014/main" id="{4D8C91F8-C8B0-AC55-9C60-7DBCBB5456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50" y="4510088"/>
            <a:ext cx="3017838" cy="2193925"/>
          </a:xfrm>
          <a:prstGeom prst="rect">
            <a:avLst/>
          </a:prstGeom>
        </p:spPr>
      </p:pic>
      <p:pic>
        <p:nvPicPr>
          <p:cNvPr id="16" name="Picture 15" descr="Diagram, timeline&#10;&#10;Description automatically generated">
            <a:extLst>
              <a:ext uri="{FF2B5EF4-FFF2-40B4-BE49-F238E27FC236}">
                <a16:creationId xmlns:a16="http://schemas.microsoft.com/office/drawing/2014/main" id="{68756DBC-10BA-4BD5-1EFF-A26D9356C4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5675" y="3244850"/>
            <a:ext cx="6792913" cy="3459163"/>
          </a:xfrm>
          <a:prstGeom prst="rect">
            <a:avLst/>
          </a:prstGeom>
        </p:spPr>
      </p:pic>
      <p:pic>
        <p:nvPicPr>
          <p:cNvPr id="20" name="Picture 19" descr="A picture containing text, indoor, table, dining table&#10;&#10;Description automatically generated">
            <a:extLst>
              <a:ext uri="{FF2B5EF4-FFF2-40B4-BE49-F238E27FC236}">
                <a16:creationId xmlns:a16="http://schemas.microsoft.com/office/drawing/2014/main" id="{7D0E8ADA-1AA5-E1ED-408F-018EAFB3FE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050" y="863803"/>
            <a:ext cx="1716088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10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691812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DC357949-A595-ECA0-9CA9-B9882F5FC1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934" r="1" b="96"/>
          <a:stretch/>
        </p:blipFill>
        <p:spPr>
          <a:xfrm>
            <a:off x="20" y="10"/>
            <a:ext cx="6327548" cy="3273097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13" name="Picture 12" descr="A picture containing text, indoor, several&#10;&#10;Description automatically generated">
            <a:extLst>
              <a:ext uri="{FF2B5EF4-FFF2-40B4-BE49-F238E27FC236}">
                <a16:creationId xmlns:a16="http://schemas.microsoft.com/office/drawing/2014/main" id="{D5B03987-018E-DB9A-5879-6768682481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394" r="2" b="21785"/>
          <a:stretch/>
        </p:blipFill>
        <p:spPr>
          <a:xfrm>
            <a:off x="4930434" y="10"/>
            <a:ext cx="5761380" cy="4134479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1" name="Picture 10" descr="A picture containing text, indoor, ceiling&#10;&#10;Description automatically generated">
            <a:extLst>
              <a:ext uri="{FF2B5EF4-FFF2-40B4-BE49-F238E27FC236}">
                <a16:creationId xmlns:a16="http://schemas.microsoft.com/office/drawing/2014/main" id="{9BDD0DD5-71C6-B0E4-6FF6-4EDCBCD809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331" b="23524"/>
          <a:stretch/>
        </p:blipFill>
        <p:spPr>
          <a:xfrm>
            <a:off x="3667427" y="4285683"/>
            <a:ext cx="7024387" cy="3273992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77495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E3232-7BD3-1613-AC1A-03766AB77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7BD9263-9B83-4067-2844-E834B151DC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16106" y="3303587"/>
            <a:ext cx="952500" cy="9525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C3690-506C-C953-B459-AB2BD82B7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37B603-75C4-A1DF-A11D-49A6F3BCFC1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CDEB29-9EBF-5701-C650-54D49AE48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7" y="0"/>
            <a:ext cx="10555018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33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61176-4468-4C92-BEC6-BBADD727D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60337"/>
            <a:ext cx="9451429" cy="1143000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accent1"/>
                </a:solidFill>
                <a:latin typeface="Frutiger LT 45 Light" panose="020B0500000000000000"/>
                <a:cs typeface="Times New Roman" panose="02020603050405020304" pitchFamily="18" charset="0"/>
              </a:rPr>
              <a:t>What is the purpose?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7E841D-AA5F-9E3D-C508-E7F05204003C}"/>
              </a:ext>
            </a:extLst>
          </p:cNvPr>
          <p:cNvSpPr txBox="1"/>
          <p:nvPr/>
        </p:nvSpPr>
        <p:spPr>
          <a:xfrm>
            <a:off x="457199" y="1189974"/>
            <a:ext cx="995193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Wachter report (2016) </a:t>
            </a:r>
            <a:r>
              <a:rPr lang="en-GB" sz="2400" baseline="30000" dirty="0"/>
              <a:t>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Carry Out a Thoughtful Long Term National Engagement Strategy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Appoint and Give appropriate authority to a National chief clinical information officer (CCIO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Develop a Workforce of Trained Clinician-Informaticists at the Trusts, and give them appropriate resources and authority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Strengthen and grow the CCIO field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Organise Local/Regional Learning Networks to Support Implementation and Improvement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</a:rPr>
              <a:t>every NHS Trust should have at least 5 full time clinical ‘informaticians’ supporting a Chief Clinical Information officer</a:t>
            </a:r>
            <a:endParaRPr lang="en-GB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The Faculty of Clinical Informatics is the UK-wide professional body for clinical informaticians working in digital health and care</a:t>
            </a:r>
            <a:endParaRPr lang="en-GB" sz="2400" b="1" i="0" dirty="0">
              <a:solidFill>
                <a:srgbClr val="00AFD7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0E210B-0885-39E2-00D2-0C336F06EC68}"/>
              </a:ext>
            </a:extLst>
          </p:cNvPr>
          <p:cNvSpPr txBox="1"/>
          <p:nvPr/>
        </p:nvSpPr>
        <p:spPr>
          <a:xfrm>
            <a:off x="100766" y="7122339"/>
            <a:ext cx="104902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1. https://assets.publishing.service.gov.uk/government/uploads/system/uploads/attachment_data/file/550866/Wachter_Review_Accessible.pdf</a:t>
            </a:r>
          </a:p>
        </p:txBody>
      </p:sp>
      <p:pic>
        <p:nvPicPr>
          <p:cNvPr id="5" name="Picture 2" descr="See the source image">
            <a:extLst>
              <a:ext uri="{FF2B5EF4-FFF2-40B4-BE49-F238E27FC236}">
                <a16:creationId xmlns:a16="http://schemas.microsoft.com/office/drawing/2014/main" id="{DD81E866-F45C-3943-6F8F-17A440003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016" y="160337"/>
            <a:ext cx="3052109" cy="116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655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61176-4468-4C92-BEC6-BBADD727D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60337"/>
            <a:ext cx="9451429" cy="1143000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accent1"/>
                </a:solidFill>
                <a:latin typeface="Frutiger LT 45 Light" panose="020B0500000000000000"/>
                <a:cs typeface="Times New Roman" panose="02020603050405020304" pitchFamily="18" charset="0"/>
              </a:rPr>
              <a:t>What makes clinical informatics teams successful?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0D99E92-127C-E487-C294-13C1E2D24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1427967"/>
            <a:ext cx="9541044" cy="5549030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</a:rPr>
              <a:t>FCI survey, as little as 0.5 WTE in post and size of team did not relate to size of the organisation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</a:rPr>
              <a:t>What does good look like?</a:t>
            </a:r>
          </a:p>
          <a:p>
            <a:pPr lvl="1"/>
            <a:r>
              <a:rPr lang="en-GB" sz="2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Clinical informatics are integrated into the wider digital and clinical workforce</a:t>
            </a:r>
          </a:p>
          <a:p>
            <a:pPr lvl="1"/>
            <a:r>
              <a:rPr lang="en-GB" sz="2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are multi-professional </a:t>
            </a:r>
          </a:p>
          <a:p>
            <a:pPr lvl="1"/>
            <a:r>
              <a:rPr lang="en-GB" sz="2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have a strong team identity and culture</a:t>
            </a:r>
          </a:p>
          <a:p>
            <a:pPr lvl="1"/>
            <a:r>
              <a:rPr lang="en-GB" sz="2400" dirty="0">
                <a:solidFill>
                  <a:srgbClr val="212529"/>
                </a:solidFill>
                <a:latin typeface="Open Sans" panose="020B0606030504020204" pitchFamily="34" charset="0"/>
              </a:rPr>
              <a:t>HEE NHS </a:t>
            </a:r>
            <a:r>
              <a:rPr lang="en-GB" sz="2400" dirty="0" err="1">
                <a:solidFill>
                  <a:srgbClr val="212529"/>
                </a:solidFill>
                <a:latin typeface="Open Sans" panose="020B0606030504020204" pitchFamily="34" charset="0"/>
              </a:rPr>
              <a:t>worforce</a:t>
            </a:r>
            <a:r>
              <a:rPr lang="en-GB" sz="2400" dirty="0">
                <a:solidFill>
                  <a:srgbClr val="212529"/>
                </a:solidFill>
                <a:latin typeface="Open Sans" panose="020B0606030504020204" pitchFamily="34" charset="0"/>
              </a:rPr>
              <a:t> by 2030 </a:t>
            </a:r>
            <a:r>
              <a:rPr lang="en-GB" sz="2400" baseline="30000" dirty="0">
                <a:solidFill>
                  <a:srgbClr val="212529"/>
                </a:solidFill>
                <a:latin typeface="Open Sans" panose="020B0606030504020204" pitchFamily="34" charset="0"/>
              </a:rPr>
              <a:t>1</a:t>
            </a:r>
          </a:p>
          <a:p>
            <a:pPr lvl="2"/>
            <a:r>
              <a:rPr lang="en-GB" sz="18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Extra 12,000 WTE for clinical informatics (six fold increase)</a:t>
            </a:r>
          </a:p>
          <a:p>
            <a:endParaRPr lang="en-GB" sz="200" b="0" i="0" dirty="0">
              <a:solidFill>
                <a:srgbClr val="212529"/>
              </a:solidFill>
              <a:effectLst/>
              <a:latin typeface="Open Sans" panose="020B0606030504020204" pitchFamily="34" charset="0"/>
            </a:endParaRPr>
          </a:p>
          <a:p>
            <a:pPr marL="1028700" lvl="1" indent="-342900"/>
            <a:endParaRPr lang="en-GB" sz="38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CA4353-AD76-C366-BC2C-5B9D8728C0CC}"/>
              </a:ext>
            </a:extLst>
          </p:cNvPr>
          <p:cNvSpPr txBox="1"/>
          <p:nvPr/>
        </p:nvSpPr>
        <p:spPr>
          <a:xfrm>
            <a:off x="580696" y="6555856"/>
            <a:ext cx="96539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2. https://www.hee.nhs.uk/our-work/building-our-future-digital-workforce/data-driven-healthcare-2030</a:t>
            </a:r>
          </a:p>
        </p:txBody>
      </p:sp>
    </p:spTree>
    <p:extLst>
      <p:ext uri="{BB962C8B-B14F-4D97-AF65-F5344CB8AC3E}">
        <p14:creationId xmlns:p14="http://schemas.microsoft.com/office/powerpoint/2010/main" val="1200908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61176-4468-4C92-BEC6-BBADD727D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60337"/>
            <a:ext cx="9451429" cy="1143000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accent1"/>
                </a:solidFill>
                <a:latin typeface="Frutiger LT 45 Light" panose="020B0500000000000000"/>
                <a:cs typeface="Times New Roman" panose="02020603050405020304" pitchFamily="18" charset="0"/>
              </a:rPr>
              <a:t>What is our purpose?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7E841D-AA5F-9E3D-C508-E7F05204003C}"/>
              </a:ext>
            </a:extLst>
          </p:cNvPr>
          <p:cNvSpPr txBox="1"/>
          <p:nvPr/>
        </p:nvSpPr>
        <p:spPr>
          <a:xfrm>
            <a:off x="865871" y="1253489"/>
            <a:ext cx="896007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Translator between IT and clinical staff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Between technical, clinical and information teams, suppliers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Clinical first, and person first approach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What does this mean for ‘me’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Identifying and helping to resolve issues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Unique perspective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Early insight into practice – individual and wider clinical team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Understanding impact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Resistance ‘clinicians won’t engage’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Solutions – useful, usable and </a:t>
            </a:r>
            <a:r>
              <a:rPr lang="en-GB" sz="2200" i="1" dirty="0">
                <a:latin typeface="Frutiger LT 55 Roman" panose="02000503040000020004" pitchFamily="2" charset="0"/>
              </a:rPr>
              <a:t>used</a:t>
            </a:r>
            <a:endParaRPr lang="en-GB" sz="2200" dirty="0">
              <a:latin typeface="Frutiger LT 55 Roman" panose="0200050304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Improving ways of working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Established member(s) of the teams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Support ‘BAU’ but also implement quality improvement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Coordinating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Clinical safety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Clinical safety by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Incidental management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Frutiger LT 55 Roman" panose="02000503040000020004" pitchFamily="2" charset="0"/>
              </a:rPr>
              <a:t>Risk management</a:t>
            </a:r>
          </a:p>
        </p:txBody>
      </p:sp>
      <p:pic>
        <p:nvPicPr>
          <p:cNvPr id="3" name="Picture 2" descr="See the source image">
            <a:extLst>
              <a:ext uri="{FF2B5EF4-FFF2-40B4-BE49-F238E27FC236}">
                <a16:creationId xmlns:a16="http://schemas.microsoft.com/office/drawing/2014/main" id="{E7E7C81F-AAB5-897B-60E9-8C59C0AE7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303" y="160337"/>
            <a:ext cx="3081943" cy="117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003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35119463CAFE4280A1715C845C0BD7" ma:contentTypeVersion="16" ma:contentTypeDescription="Create a new document." ma:contentTypeScope="" ma:versionID="be7dd99123d8eea5f544a8b28c386a1f">
  <xsd:schema xmlns:xsd="http://www.w3.org/2001/XMLSchema" xmlns:xs="http://www.w3.org/2001/XMLSchema" xmlns:p="http://schemas.microsoft.com/office/2006/metadata/properties" xmlns:ns1="http://schemas.microsoft.com/sharepoint/v3" xmlns:ns3="43cf0d11-fdbe-4790-bed0-5248058f39ec" xmlns:ns4="2cd07d6f-2b34-4382-b619-0ac53acff890" targetNamespace="http://schemas.microsoft.com/office/2006/metadata/properties" ma:root="true" ma:fieldsID="a5f3e7a1dc460e30a08e57df8e547505" ns1:_="" ns3:_="" ns4:_="">
    <xsd:import namespace="http://schemas.microsoft.com/sharepoint/v3"/>
    <xsd:import namespace="43cf0d11-fdbe-4790-bed0-5248058f39ec"/>
    <xsd:import namespace="2cd07d6f-2b34-4382-b619-0ac53acff89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cf0d11-fdbe-4790-bed0-5248058f39e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d07d6f-2b34-4382-b619-0ac53acff8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3cf0d11-fdbe-4790-bed0-5248058f39ec">
      <UserInfo>
        <DisplayName>Kate Lodge</DisplayName>
        <AccountId>61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87BFD49-E548-4FC1-85B4-0D70E917EAD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907FB4-CA80-43BA-A539-7D7FBF2D06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3cf0d11-fdbe-4790-bed0-5248058f39ec"/>
    <ds:schemaRef ds:uri="2cd07d6f-2b34-4382-b619-0ac53acff8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4C0301-92D4-4592-BB79-526182BE0955}">
  <ds:schemaRefs>
    <ds:schemaRef ds:uri="http://purl.org/dc/elements/1.1/"/>
    <ds:schemaRef ds:uri="http://purl.org/dc/dcmitype/"/>
    <ds:schemaRef ds:uri="43cf0d11-fdbe-4790-bed0-5248058f39ec"/>
    <ds:schemaRef ds:uri="http://schemas.microsoft.com/sharepoint/v3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2cd07d6f-2b34-4382-b619-0ac53acff890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1171</TotalTime>
  <Words>589</Words>
  <Application>Microsoft Office PowerPoint</Application>
  <PresentationFormat>Custom</PresentationFormat>
  <Paragraphs>87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Calibri</vt:lpstr>
      <vt:lpstr>Calibri Light</vt:lpstr>
      <vt:lpstr>Frutiger 65 Bold</vt:lpstr>
      <vt:lpstr>Frutiger CE 45 Light</vt:lpstr>
      <vt:lpstr>Frutiger LT 45 Light</vt:lpstr>
      <vt:lpstr>Frutiger LT 55 Roman</vt:lpstr>
      <vt:lpstr>Open Sans</vt:lpstr>
      <vt:lpstr>Symbol</vt:lpstr>
      <vt:lpstr>Office Theme</vt:lpstr>
      <vt:lpstr>Custom Design</vt:lpstr>
      <vt:lpstr>3_Custom Design</vt:lpstr>
      <vt:lpstr>PowerPoint Presentation</vt:lpstr>
      <vt:lpstr>What good can look like</vt:lpstr>
      <vt:lpstr>PowerPoint Presentation</vt:lpstr>
      <vt:lpstr>PowerPoint Presentation</vt:lpstr>
      <vt:lpstr>PowerPoint Presentation</vt:lpstr>
      <vt:lpstr>PowerPoint Presentation</vt:lpstr>
      <vt:lpstr>What is the purpose?</vt:lpstr>
      <vt:lpstr>What makes clinical informatics teams successful?</vt:lpstr>
      <vt:lpstr>What is our purpose?</vt:lpstr>
      <vt:lpstr>Success factors</vt:lpstr>
      <vt:lpstr>Next steps?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Inclusion</dc:title>
  <dc:creator>GREAVES, Dawn (LEEDS TEACHING HOSPITALS NHS TRUST)</dc:creator>
  <cp:lastModifiedBy>Alastair Cartwright</cp:lastModifiedBy>
  <cp:revision>14</cp:revision>
  <dcterms:created xsi:type="dcterms:W3CDTF">2021-02-03T08:08:32Z</dcterms:created>
  <dcterms:modified xsi:type="dcterms:W3CDTF">2023-01-18T11:48:23Z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0x0101008635119463CAFE4280A1715C845C0BD7</vt:lpwstr>
  </property>
</Properties>
</file>