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1" r:id="rId2"/>
    <p:sldId id="2602" r:id="rId3"/>
    <p:sldId id="2603" r:id="rId4"/>
    <p:sldId id="2616" r:id="rId5"/>
    <p:sldId id="2604" r:id="rId6"/>
    <p:sldId id="505" r:id="rId7"/>
    <p:sldId id="585" r:id="rId8"/>
    <p:sldId id="2600" r:id="rId9"/>
    <p:sldId id="2411" r:id="rId10"/>
    <p:sldId id="2615" r:id="rId11"/>
    <p:sldId id="2599" r:id="rId12"/>
    <p:sldId id="2605" r:id="rId13"/>
    <p:sldId id="2611" r:id="rId14"/>
    <p:sldId id="2608" r:id="rId15"/>
    <p:sldId id="2607" r:id="rId16"/>
    <p:sldId id="2609" r:id="rId17"/>
    <p:sldId id="2610" r:id="rId18"/>
    <p:sldId id="2612" r:id="rId19"/>
    <p:sldId id="2613" r:id="rId20"/>
    <p:sldId id="6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5B3C-B5C8-CF43-BEE9-D20699ECDA8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6B99-AE20-1043-8BAA-85C6B9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CA72D-72D9-8348-8D2E-19CF42B675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Clinical Design Authority with clinical champions at the get-go – without this, EPaCCS wouldn’t have happened</a:t>
            </a:r>
          </a:p>
          <a:p>
            <a:r>
              <a:rPr lang="en-GB" dirty="0"/>
              <a:t>Getting the right people and people mix involved – clinical and care, project, transformation, exec</a:t>
            </a:r>
          </a:p>
          <a:p>
            <a:r>
              <a:rPr lang="en-GB" dirty="0"/>
              <a:t>Sustained resourcing and continuity – this isn’t a quick fix</a:t>
            </a:r>
          </a:p>
          <a:p>
            <a:r>
              <a:rPr lang="en-GB" dirty="0"/>
              <a:t>Digital is the enabler...this was a transformation project focused on making a positive change where it was really needed. This concept underpinned the project from the outset</a:t>
            </a:r>
          </a:p>
          <a:p>
            <a:r>
              <a:rPr lang="en-GB" dirty="0"/>
              <a:t>The solution and functionality have developed – an iterative approach has meant we can feed back user requirements so we have a virtuous circle of enhancements</a:t>
            </a:r>
          </a:p>
          <a:p>
            <a:r>
              <a:rPr lang="en-GB" dirty="0"/>
              <a:t>Appointing clinical leads to work ‘on the ground’ in their respective ‘places’ – partnership approach between clinical and digital teams</a:t>
            </a:r>
          </a:p>
          <a:p>
            <a:r>
              <a:rPr lang="en-GB" dirty="0"/>
              <a:t>Ongoing and sustained communications – our monthly newsletter </a:t>
            </a:r>
          </a:p>
          <a:p>
            <a:r>
              <a:rPr lang="en-GB" dirty="0"/>
              <a:t>Getting a broad range of organisations on-board – and keeping going with this. Some of the technical work was complex and took some time, but bringing new organisations onboard has meant a progressive increase in the value</a:t>
            </a:r>
          </a:p>
          <a:p>
            <a:r>
              <a:rPr lang="en-GB" dirty="0"/>
              <a:t>Not leaving smaller organisations to the end of the onboarding – for example, hospices were part of the initial roll-out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96B99-AE20-1043-8BAA-85C6B9452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Clinical Design Authority with clinical champions at the get-go – without this, EPaCCS wouldn’t have happened</a:t>
            </a:r>
          </a:p>
          <a:p>
            <a:r>
              <a:rPr lang="en-GB" dirty="0"/>
              <a:t>Getting the right people and people mix involved – clinical and care, project, transformation, exec</a:t>
            </a:r>
          </a:p>
          <a:p>
            <a:r>
              <a:rPr lang="en-GB" dirty="0"/>
              <a:t>Sustained resourcing and continuity – this isn’t a quick fix</a:t>
            </a:r>
          </a:p>
          <a:p>
            <a:r>
              <a:rPr lang="en-GB" dirty="0"/>
              <a:t>Digital is the enabler...this was a transformation project focused on making a positive change where it was really needed. This concept underpinned the project from the outset</a:t>
            </a:r>
          </a:p>
          <a:p>
            <a:r>
              <a:rPr lang="en-GB" dirty="0"/>
              <a:t>The solution and functionality have developed – an iterative approach has meant we can feed back user requirements so we have a virtuous circle of enhancements</a:t>
            </a:r>
          </a:p>
          <a:p>
            <a:r>
              <a:rPr lang="en-GB" dirty="0"/>
              <a:t>Appointing clinical leads to work ‘on the ground’ in their respective ‘places’ – partnership approach between clinical and digital teams</a:t>
            </a:r>
          </a:p>
          <a:p>
            <a:r>
              <a:rPr lang="en-GB" dirty="0"/>
              <a:t>Ongoing and sustained communications – our monthly newsletter </a:t>
            </a:r>
          </a:p>
          <a:p>
            <a:r>
              <a:rPr lang="en-GB" dirty="0"/>
              <a:t>Getting a broad range of organisations on-board – and keeping going with this. Some of the technical work was complex and took some time, but bringing new organisations onboard has meant a progressive increase in the value</a:t>
            </a:r>
          </a:p>
          <a:p>
            <a:r>
              <a:rPr lang="en-GB" dirty="0"/>
              <a:t>Not leaving smaller organisations to the end of the onboarding – for example, hospices were part of the initial roll-out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96B99-AE20-1043-8BAA-85C6B9452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CA75-5C0C-4184-A226-BD56A5FD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BD2F-CC22-4537-8356-A976C7B77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0B8A9-957F-4335-84A5-C4B80A0F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2E72-0FA6-4B33-83E3-8CEFDEE8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FD68-7007-4B26-A659-D873A49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1E33-6095-45B3-9DAB-AB4A0F2C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3088A-3849-41CB-95F9-58FC8A934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8A6A-C874-435C-ADDF-FA7C292B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B143-B810-47B2-A2E4-DECB81EA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7BBF-0691-4506-BB21-56F39CEB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FF223-CCBD-40C8-B945-E60A154ED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7F96-8C24-44F1-A448-FCEB717B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8626-C233-491F-A2DC-FA42A08C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704E-1FF2-42C9-8471-F14C101A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C291-501B-4F5B-A2F1-A8D3066A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GB" noProof="0"/>
              <a:t>Click to edit Master text styles</a:t>
            </a:r>
            <a:endParaRPr lang="en-GB"/>
          </a:p>
          <a:p>
            <a:pPr lvl="1"/>
            <a:r>
              <a:rPr lang="en-GB" noProof="0"/>
              <a:t>Second level</a:t>
            </a:r>
            <a:endParaRPr lang="en-GB"/>
          </a:p>
          <a:p>
            <a:pPr lvl="2"/>
            <a:r>
              <a:rPr lang="en-GB" noProof="0"/>
              <a:t>Third level</a:t>
            </a:r>
            <a:endParaRPr lang="en-GB"/>
          </a:p>
          <a:p>
            <a:pPr lvl="3"/>
            <a:r>
              <a:rPr lang="en-GB" noProof="0"/>
              <a:t>Fourth level</a:t>
            </a:r>
            <a:endParaRPr lang="en-GB"/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GB" noProof="0"/>
              <a:t>Click to edit Master text styles</a:t>
            </a:r>
            <a:endParaRPr lang="en-GB"/>
          </a:p>
          <a:p>
            <a:pPr lvl="1"/>
            <a:r>
              <a:rPr lang="en-GB" noProof="0"/>
              <a:t>Second level</a:t>
            </a:r>
            <a:endParaRPr lang="en-GB"/>
          </a:p>
          <a:p>
            <a:pPr lvl="2"/>
            <a:r>
              <a:rPr lang="en-GB" noProof="0"/>
              <a:t>Third level</a:t>
            </a:r>
            <a:endParaRPr lang="en-GB"/>
          </a:p>
          <a:p>
            <a:pPr lvl="3"/>
            <a:r>
              <a:rPr lang="en-GB" noProof="0"/>
              <a:t>Fourth level</a:t>
            </a:r>
            <a:endParaRPr lang="en-GB"/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826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34AC-2937-4EF5-AFA9-3ECA8597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EA06-C0DE-49F4-A1F2-0AE16E3D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2DCD-2FB0-487F-91BE-2183F59A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3D79-6415-4E1D-A014-09A1556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4B46-F88A-4435-8E3A-420A4A86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67F-3DBA-4A4F-B312-AD7DBEC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1975D-6340-4F8E-BC8A-B4A91174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063C-52A5-4278-BE75-68BD4AD9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E9F1-F06F-400F-8F48-0DF9F9D5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2827-6550-4B64-A366-F69754B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DA3-2054-4AFD-B9DE-CC336A46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FFE3-44BF-48CE-A770-A7EC535D2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2159-FCF1-424F-8D47-0F8A4031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339C-51B4-4AFC-BFDE-3FAA011F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C58C-4007-4F6A-8CEC-B0ACD4B6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B9C9F-5149-4AF3-A905-58005692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AC2E-290E-42B1-9588-F44E861A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18E56-2471-4A6D-807B-4FDFEEB1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EB355-6781-4AFE-BAA4-F26C8EE8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21623-DFE5-44A5-B426-564C9509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5BC1-E608-43E6-AA0C-56E14AA1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76584-2EF7-4DB4-BDB6-DCEF31BB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BF5CE-C37F-48B2-89EE-FF7ADF81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C7600-99E7-4E3E-B545-F087255B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1F7F-A4B5-4F28-8287-035D1B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E894-AC6B-4B02-B32B-11ADCA35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8084-43FE-41EB-A66D-74125945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DB5-82B8-41BA-B93F-F7D912DA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F560E-813A-4F83-A832-D79D5225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0C6A4-964C-467B-B856-8D06E1F4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6528-43A0-44E4-BA27-63B8F14C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A768-7F13-4979-965A-1A8C86FD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E337-6262-422C-92D6-85657D82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2A10C-54A1-45AE-B3A8-05BB8884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A00B-EE48-411D-B94A-B297805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9EB8B-030A-47FB-A075-43BDC415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8A490-C955-4F6F-8FFF-2E06D46B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49AC-2E61-45A2-AE6A-17B06312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83885-F29A-4720-8D6B-0D6A61113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E983-C8F3-47DB-8462-78B215B1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5F0C-B1FA-4035-AFC9-064FC1A0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DE4EE-2538-4ED8-98D7-67BCBCB7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F1744-3E63-47CC-8CDC-57C2CC0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07EE-B4D0-405F-8280-0078FD7A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FFBEB-9B40-4759-92CA-0CD70FC5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3081-43B9-4F38-A764-42D4D50C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128F-A268-4394-B121-16B06B629BC0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D2039-6CC0-4938-9FB0-81896E79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EFA5-DD67-4891-B53C-20EC9351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37E8-03F2-4A2A-B1E5-E6479DDAD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53C3-DCF6-5511-68B9-6AB04574B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3600" b="0" i="0" u="none" strike="noStrike" baseline="0" dirty="0">
                <a:solidFill>
                  <a:srgbClr val="1F3863"/>
                </a:solidFill>
                <a:latin typeface="Arial" panose="020B0604020202020204" pitchFamily="34" charset="0"/>
              </a:rPr>
              <a:t>The Importance of the Clinical Perspective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D4CAB-55C4-FF7B-C58E-ED961288B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Avinash Haridas Pillai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 Partner Riverside Surgery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Lead for Digital Primary Care, North East and Yorkshire Region, NHS England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65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8367-C2B7-144C-96AF-9562638E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worked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0461-49DD-B04C-BDFB-5395C609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is the enabler...this was a transformation project focused on making a positive change where it was really needed. </a:t>
            </a:r>
          </a:p>
          <a:p>
            <a:r>
              <a:rPr lang="en-US" dirty="0"/>
              <a:t>Ongoing and sustained communications</a:t>
            </a:r>
          </a:p>
          <a:p>
            <a:r>
              <a:rPr lang="en-US" dirty="0"/>
              <a:t>Getting a broad range of </a:t>
            </a:r>
            <a:r>
              <a:rPr lang="en-US" dirty="0" err="1"/>
              <a:t>organisations</a:t>
            </a:r>
            <a:r>
              <a:rPr lang="en-US" dirty="0"/>
              <a:t> on-board – and keeping going with this.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2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8367-C2B7-144C-96AF-9562638E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worked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0461-49DD-B04C-BDFB-5395C609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Design Authority with clinical champions at the get-go</a:t>
            </a:r>
          </a:p>
          <a:p>
            <a:r>
              <a:rPr lang="en-US" dirty="0"/>
              <a:t>Appointing clinical leads to work ‘on the ground’ in their respective ‘places’ – partnership approach between clinical and digital teams</a:t>
            </a:r>
          </a:p>
          <a:p>
            <a:r>
              <a:rPr lang="en-US" dirty="0"/>
              <a:t>Getting the right people and people mix involved</a:t>
            </a:r>
          </a:p>
          <a:p>
            <a:r>
              <a:rPr lang="en-US" dirty="0"/>
              <a:t>Sustained resourcing and continuity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A11B-2CA9-C8C9-C4CE-3078437D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the right people and people mix involved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3B2D887A-90D1-E865-9E26-611FD4C23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8893"/>
            <a:ext cx="10515600" cy="2124801"/>
          </a:xfrm>
        </p:spPr>
      </p:pic>
    </p:spTree>
    <p:extLst>
      <p:ext uri="{BB962C8B-B14F-4D97-AF65-F5344CB8AC3E}">
        <p14:creationId xmlns:p14="http://schemas.microsoft.com/office/powerpoint/2010/main" val="270398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138B-12D5-64B8-1C41-E764B7E4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right people and people mix involved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0CB27D-09C7-688E-4370-F2358EAAE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5445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3AD8-78F3-7B65-039E-3F280B2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right people and people mix involved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 descr="A person standing in front of a computer in front of a large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208BD5EF-69CE-300F-88EF-C7565CDCF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2654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B93D-18C3-1292-1D08-EAA4CD01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right people and people mix involved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 descr="A picture containing text, person, people, shop&#10;&#10;Description automatically generated">
            <a:extLst>
              <a:ext uri="{FF2B5EF4-FFF2-40B4-BE49-F238E27FC236}">
                <a16:creationId xmlns:a16="http://schemas.microsoft.com/office/drawing/2014/main" id="{CDEF799C-8C43-F237-DF96-9D03F058B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8367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B087-4D9B-1051-1D69-D3ADDECC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right people and people mix involved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 descr="A person looking at a screen&#10;&#10;Description automatically generated with medium confidence">
            <a:extLst>
              <a:ext uri="{FF2B5EF4-FFF2-40B4-BE49-F238E27FC236}">
                <a16:creationId xmlns:a16="http://schemas.microsoft.com/office/drawing/2014/main" id="{ABFEAF03-40E3-D5AA-7BBA-A27421AE7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2165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FA72-2EFE-9DD0-B4ED-2A789755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right people and people mix involved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 descr="A person giving a presentation&#10;&#10;Description automatically generated with low confidence">
            <a:extLst>
              <a:ext uri="{FF2B5EF4-FFF2-40B4-BE49-F238E27FC236}">
                <a16:creationId xmlns:a16="http://schemas.microsoft.com/office/drawing/2014/main" id="{078732EA-CDCA-04D9-1958-2857502B6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5229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D1E4-B1E0-E593-330D-D872A0A8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Getting the right people and people mix involved</a:t>
            </a:r>
            <a:br>
              <a:rPr lang="en-US"/>
            </a:br>
            <a:endParaRPr lang="en-GB" dirty="0"/>
          </a:p>
        </p:txBody>
      </p:sp>
      <p:pic>
        <p:nvPicPr>
          <p:cNvPr id="5" name="Content Placeholder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D74ECACD-09F6-5FE2-B42B-8A9CFB75E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0034"/>
            <a:ext cx="10515600" cy="2442520"/>
          </a:xfrm>
        </p:spPr>
      </p:pic>
    </p:spTree>
    <p:extLst>
      <p:ext uri="{BB962C8B-B14F-4D97-AF65-F5344CB8AC3E}">
        <p14:creationId xmlns:p14="http://schemas.microsoft.com/office/powerpoint/2010/main" val="388528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0BEB-EC44-ED45-0FAC-9FD439EA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the right people and people mix involved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 descr="A person standing in front of 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A9F35832-1726-4E3E-A820-912F2DFB3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3880"/>
            <a:ext cx="10515600" cy="3254828"/>
          </a:xfrm>
        </p:spPr>
      </p:pic>
    </p:spTree>
    <p:extLst>
      <p:ext uri="{BB962C8B-B14F-4D97-AF65-F5344CB8AC3E}">
        <p14:creationId xmlns:p14="http://schemas.microsoft.com/office/powerpoint/2010/main" val="346391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BC8E-A47E-5EE0-C58C-54D4A37E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2FEA-7DEA-F7D6-02E3-72CBD80E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Artificial Intelligence in Online Consultations</a:t>
            </a:r>
          </a:p>
          <a:p>
            <a:pPr lvl="1"/>
            <a:r>
              <a:rPr lang="en-GB" dirty="0"/>
              <a:t>AI in OC</a:t>
            </a:r>
          </a:p>
          <a:p>
            <a:r>
              <a:rPr lang="en-GB" dirty="0"/>
              <a:t>Electronic Palliative Care Coordinating System</a:t>
            </a:r>
          </a:p>
          <a:p>
            <a:pPr lvl="1"/>
            <a:r>
              <a:rPr lang="en-GB" dirty="0"/>
              <a:t>EPaCCS</a:t>
            </a:r>
          </a:p>
        </p:txBody>
      </p:sp>
    </p:spTree>
    <p:extLst>
      <p:ext uri="{BB962C8B-B14F-4D97-AF65-F5344CB8AC3E}">
        <p14:creationId xmlns:p14="http://schemas.microsoft.com/office/powerpoint/2010/main" val="338205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168E-F666-5C4F-9F1B-889A73AA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today?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368F8-6E46-D948-9DEF-D2F1BC86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08327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EPaCCS</a:t>
            </a:r>
            <a:r>
              <a:rPr lang="en-US" sz="2000" dirty="0"/>
              <a:t> has been rolled-out to:</a:t>
            </a:r>
            <a:endParaRPr lang="en-US" sz="2000" dirty="0">
              <a:solidFill>
                <a:srgbClr val="004A9B"/>
              </a:solidFill>
            </a:endParaRPr>
          </a:p>
          <a:p>
            <a:pPr lvl="1"/>
            <a:r>
              <a:rPr lang="en-US" sz="1600" dirty="0"/>
              <a:t>GP Practices in HNY</a:t>
            </a:r>
          </a:p>
          <a:p>
            <a:pPr lvl="1"/>
            <a:r>
              <a:rPr lang="en-US" sz="1600" dirty="0"/>
              <a:t>NHS 111</a:t>
            </a:r>
          </a:p>
          <a:p>
            <a:pPr lvl="1"/>
            <a:r>
              <a:rPr lang="en-US" sz="1600" dirty="0"/>
              <a:t>999 – YAS and EMAS</a:t>
            </a:r>
          </a:p>
          <a:p>
            <a:pPr lvl="1"/>
            <a:r>
              <a:rPr lang="en-US" sz="1600" dirty="0"/>
              <a:t>Out of Hours providers</a:t>
            </a:r>
          </a:p>
          <a:p>
            <a:pPr lvl="1"/>
            <a:r>
              <a:rPr lang="en-US" sz="1600" dirty="0"/>
              <a:t>Hospitals (ED and palliative care team) – NLAG, HUTH, YSFT</a:t>
            </a:r>
          </a:p>
          <a:p>
            <a:pPr lvl="1"/>
            <a:r>
              <a:rPr lang="en-US" sz="1600" dirty="0"/>
              <a:t>Hospices - St Catherine’s, St Leonard’s, Lindsey Lodge, Dove House, St Andrews</a:t>
            </a:r>
          </a:p>
          <a:p>
            <a:pPr lvl="1"/>
            <a:r>
              <a:rPr lang="en-US" sz="1600" dirty="0"/>
              <a:t>Community nursing teams</a:t>
            </a:r>
          </a:p>
          <a:p>
            <a:pPr lvl="1"/>
            <a:endParaRPr lang="en-US" sz="2000" dirty="0"/>
          </a:p>
          <a:p>
            <a:r>
              <a:rPr lang="en-US" sz="2000" dirty="0"/>
              <a:t>Between 200-300 new </a:t>
            </a:r>
            <a:r>
              <a:rPr lang="en-US" sz="2000" dirty="0" err="1"/>
              <a:t>EPaCCS</a:t>
            </a:r>
            <a:r>
              <a:rPr lang="en-US" sz="2000" dirty="0"/>
              <a:t> are created each month across HNY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96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37BD-B4DB-0F38-DFDF-D372FAAF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in 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440C-CDCB-9A17-C3A0-89647345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North Lincolnshire – 19 GP practices – 3 different OC providers</a:t>
            </a:r>
          </a:p>
          <a:p>
            <a:r>
              <a:rPr lang="en-GB" dirty="0"/>
              <a:t>Funding for a pilot to take OC to the next level</a:t>
            </a:r>
          </a:p>
          <a:p>
            <a:r>
              <a:rPr lang="en-GB" dirty="0"/>
              <a:t>OC algorithm to automate patient disposition based on directory of service within a Primary Care Network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26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5C42-05F6-E4CD-1AC1-7F6510B3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5986-7716-6F08-EB78-CFA4F950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CCG rollout team </a:t>
            </a:r>
          </a:p>
          <a:p>
            <a:pPr lvl="1"/>
            <a:r>
              <a:rPr lang="en-GB" dirty="0"/>
              <a:t>Set KPI </a:t>
            </a:r>
          </a:p>
          <a:p>
            <a:endParaRPr lang="en-GB" dirty="0"/>
          </a:p>
          <a:p>
            <a:r>
              <a:rPr lang="en-GB" dirty="0"/>
              <a:t>Engagement</a:t>
            </a:r>
          </a:p>
          <a:p>
            <a:pPr lvl="1"/>
            <a:r>
              <a:rPr lang="en-GB" dirty="0"/>
              <a:t>PLT events</a:t>
            </a:r>
          </a:p>
          <a:p>
            <a:pPr lvl="1"/>
            <a:r>
              <a:rPr lang="en-GB" dirty="0"/>
              <a:t>Provider events at practice level</a:t>
            </a:r>
          </a:p>
          <a:p>
            <a:endParaRPr lang="en-GB" dirty="0"/>
          </a:p>
          <a:p>
            <a:r>
              <a:rPr lang="en-GB" dirty="0"/>
              <a:t>Initial pilot phase</a:t>
            </a:r>
          </a:p>
          <a:p>
            <a:pPr lvl="1"/>
            <a:r>
              <a:rPr lang="en-GB" dirty="0"/>
              <a:t>2 PCNs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02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D90C-E8F5-602B-0728-8E95EFFB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in OC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5FE8-54A4-C848-652A-4E3103F5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Tribal nature of clinicians – brand loyalty</a:t>
            </a:r>
          </a:p>
          <a:p>
            <a:r>
              <a:rPr lang="en-GB" dirty="0"/>
              <a:t>Loss of functionality - Write back </a:t>
            </a:r>
          </a:p>
          <a:p>
            <a:r>
              <a:rPr lang="en-GB" dirty="0"/>
              <a:t>Timing </a:t>
            </a:r>
          </a:p>
          <a:p>
            <a:r>
              <a:rPr lang="en-GB" dirty="0"/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68461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02" y="401131"/>
            <a:ext cx="10515600" cy="1009651"/>
          </a:xfrm>
        </p:spPr>
        <p:txBody>
          <a:bodyPr/>
          <a:lstStyle/>
          <a:p>
            <a:r>
              <a:rPr lang="en-GB" dirty="0"/>
              <a:t>EPaCCS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8E339-13ED-0449-88C8-EB3761E749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2" y="1235307"/>
            <a:ext cx="6876764" cy="4685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9831E-178F-40F8-A5A7-513949005930}"/>
              </a:ext>
            </a:extLst>
          </p:cNvPr>
          <p:cNvSpPr txBox="1"/>
          <p:nvPr/>
        </p:nvSpPr>
        <p:spPr>
          <a:xfrm>
            <a:off x="3719737" y="1988840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/>
              <a:t>SystmOne</a:t>
            </a:r>
            <a:endParaRPr lang="en-GB" sz="9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92045B-DFB3-B14F-851C-EA9E2C435E5F}"/>
              </a:ext>
            </a:extLst>
          </p:cNvPr>
          <p:cNvSpPr/>
          <p:nvPr/>
        </p:nvSpPr>
        <p:spPr>
          <a:xfrm>
            <a:off x="7872760" y="1628078"/>
            <a:ext cx="4036741" cy="4292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err="1"/>
              <a:t>EPaCCS</a:t>
            </a:r>
            <a:r>
              <a:rPr lang="en-GB" sz="1600" dirty="0"/>
              <a:t> (Electronic Palliative Care Co-ordination System) enables the recording and sharing of a patient’s care preferences and key details about their care at the end-of-life </a:t>
            </a:r>
          </a:p>
          <a:p>
            <a:endParaRPr lang="en-GB" sz="1600" dirty="0"/>
          </a:p>
          <a:p>
            <a:r>
              <a:rPr lang="en-GB" sz="1600" dirty="0"/>
              <a:t>Supports joined-up care for patients in the last months, weeks, days of life</a:t>
            </a:r>
          </a:p>
          <a:p>
            <a:endParaRPr lang="en-GB" sz="1600" dirty="0"/>
          </a:p>
          <a:p>
            <a:r>
              <a:rPr lang="en-GB" sz="1600" dirty="0"/>
              <a:t>Enables accurate up-to-date clinical summary to be:</a:t>
            </a:r>
          </a:p>
          <a:p>
            <a:pPr lvl="1"/>
            <a:r>
              <a:rPr lang="en-GB" sz="1600" dirty="0"/>
              <a:t>- Shared across care settings (community, hospital, hospice)</a:t>
            </a:r>
          </a:p>
          <a:p>
            <a:pPr lvl="1"/>
            <a:r>
              <a:rPr lang="en-GB" sz="1600" dirty="0"/>
              <a:t>- Visible in-hours and out-of-hours to trained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07731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5130-48B2-E84C-AA5D-36249918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C61C-923C-7B45-8321-83AF741D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HCV EPaCCS Clinical Design Authority</a:t>
            </a:r>
          </a:p>
          <a:p>
            <a:pPr lvl="1"/>
            <a:r>
              <a:rPr lang="en-US" dirty="0"/>
              <a:t>Established requirements</a:t>
            </a:r>
          </a:p>
          <a:p>
            <a:pPr lvl="1"/>
            <a:r>
              <a:rPr lang="en-US" dirty="0"/>
              <a:t>Review and approval of data set and form</a:t>
            </a:r>
          </a:p>
          <a:p>
            <a:pPr lvl="1"/>
            <a:r>
              <a:rPr lang="en-US" dirty="0"/>
              <a:t>Review of EPaCCS pilot in April 2020</a:t>
            </a:r>
          </a:p>
          <a:p>
            <a:pPr lvl="1"/>
            <a:endParaRPr lang="en-US" dirty="0"/>
          </a:p>
          <a:p>
            <a:r>
              <a:rPr lang="en-US" dirty="0"/>
              <a:t>Information Governance and Clinical Safety</a:t>
            </a:r>
          </a:p>
          <a:p>
            <a:pPr lvl="1"/>
            <a:r>
              <a:rPr lang="en-US" dirty="0"/>
              <a:t>DPIA, ISA and Privacy Statement approved by each of the 6 HCV CCGs</a:t>
            </a:r>
          </a:p>
          <a:p>
            <a:pPr lvl="1"/>
            <a:r>
              <a:rPr lang="en-US" dirty="0"/>
              <a:t>Clinical Safety Risk Report completed by YHCR CSO</a:t>
            </a:r>
          </a:p>
          <a:p>
            <a:pPr lvl="1"/>
            <a:endParaRPr lang="en-US" dirty="0"/>
          </a:p>
          <a:p>
            <a:r>
              <a:rPr lang="en-US" dirty="0"/>
              <a:t>Initial pilot phase</a:t>
            </a:r>
          </a:p>
          <a:p>
            <a:pPr lvl="1"/>
            <a:r>
              <a:rPr lang="en-US" dirty="0"/>
              <a:t>System-wide approach, including key organisations involved in delivering end-of-life care</a:t>
            </a:r>
          </a:p>
          <a:p>
            <a:pPr lvl="1"/>
            <a:endParaRPr lang="en-US" dirty="0"/>
          </a:p>
          <a:p>
            <a:r>
              <a:rPr lang="en-US" dirty="0"/>
              <a:t>Full roll-out</a:t>
            </a:r>
          </a:p>
          <a:p>
            <a:pPr lvl="1"/>
            <a:r>
              <a:rPr lang="en-US" dirty="0"/>
              <a:t>Incorporating lessons learned from pilot phase</a:t>
            </a:r>
          </a:p>
        </p:txBody>
      </p:sp>
    </p:spTree>
    <p:extLst>
      <p:ext uri="{BB962C8B-B14F-4D97-AF65-F5344CB8AC3E}">
        <p14:creationId xmlns:p14="http://schemas.microsoft.com/office/powerpoint/2010/main" val="342277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0A5B-B27F-1040-8C8C-B56A0093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E68E7-12F7-E74F-992C-0C9C966D0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Different people and </a:t>
            </a:r>
            <a:r>
              <a:rPr lang="en-US" dirty="0" err="1"/>
              <a:t>organisations</a:t>
            </a:r>
            <a:r>
              <a:rPr lang="en-US" dirty="0"/>
              <a:t> have different preferences. Our solution was based on a ‘collaborative form’ – some users love this approach, others not so much. Communications, engagement and responsiveness have been really important</a:t>
            </a:r>
          </a:p>
          <a:p>
            <a:endParaRPr lang="en-US" dirty="0"/>
          </a:p>
          <a:p>
            <a:r>
              <a:rPr lang="en-US" dirty="0"/>
              <a:t>If it’s not easy to access, clinical and care staff won’t use it. A separate username and password is a barrier and we’ve had to push hard for seamless contextual launch for S1 and EMIS</a:t>
            </a:r>
          </a:p>
          <a:p>
            <a:endParaRPr lang="en-US" dirty="0"/>
          </a:p>
          <a:p>
            <a:r>
              <a:rPr lang="en-US" dirty="0"/>
              <a:t>We worked with our clinical leads to select the solution that best met their needs – but it wasn’t perfect. Setting expectations and taking an iterative approach was really important</a:t>
            </a:r>
          </a:p>
        </p:txBody>
      </p:sp>
    </p:spTree>
    <p:extLst>
      <p:ext uri="{BB962C8B-B14F-4D97-AF65-F5344CB8AC3E}">
        <p14:creationId xmlns:p14="http://schemas.microsoft.com/office/powerpoint/2010/main" val="22731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036E36-27BD-014D-8464-DACE4BFE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29E18E-A294-274F-8694-71E0CC12A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1" y="971473"/>
            <a:ext cx="11202669" cy="757255"/>
          </a:xfrm>
        </p:spPr>
        <p:txBody>
          <a:bodyPr/>
          <a:lstStyle/>
          <a:p>
            <a:pPr algn="ctr"/>
            <a:r>
              <a:rPr lang="en-US" dirty="0"/>
              <a:t>...an evolving 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7603A-E620-9146-AA35-46FA75EDF0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680" y="1350101"/>
            <a:ext cx="11000127" cy="471646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 of our work was underpinned by relationships</a:t>
            </a:r>
          </a:p>
          <a:p>
            <a:pPr marL="285750" indent="-285750"/>
            <a:r>
              <a:rPr lang="en-US" sz="2400" dirty="0"/>
              <a:t>Tell people what you’re doing...and then tell them again. People move jobs, don’t always read things and learn in different ways. Comms need to be sustained and via different channels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Be clear on what good partnership looks like with your suppliers and stakeholders and lead by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Capture lessons learned at every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things go wrong it’s not about blame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your lessons learned to constantly improve ways of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Embed IG and clinical safety within the project from the outset, so it becomes an enabler and not a blocker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Baseline the benefits and agree how these will be captured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A472D0-A2BF-47F5-A5DB-65CF9DF97542}"/>
              </a:ext>
            </a:extLst>
          </p:cNvPr>
          <p:cNvSpPr/>
          <p:nvPr/>
        </p:nvSpPr>
        <p:spPr bwMode="gray">
          <a:xfrm>
            <a:off x="11788726" y="6485205"/>
            <a:ext cx="140678" cy="140677"/>
          </a:xfrm>
          <a:prstGeom prst="ellipse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777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2A0BDE-A175-4A11-8E91-F9A722563A32}" vid="{8AC18460-2919-4BDB-B83B-F77B74549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20691</TotalTime>
  <Words>1122</Words>
  <Application>Microsoft Office PowerPoint</Application>
  <PresentationFormat>Widescreen</PresentationFormat>
  <Paragraphs>120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2</vt:lpstr>
      <vt:lpstr>Office Theme</vt:lpstr>
      <vt:lpstr>  The Importance of the Clinical Perspective   </vt:lpstr>
      <vt:lpstr>Case Studies</vt:lpstr>
      <vt:lpstr>AI in OC</vt:lpstr>
      <vt:lpstr>Approach</vt:lpstr>
      <vt:lpstr>AI in OC Challenges</vt:lpstr>
      <vt:lpstr>EPaCCS</vt:lpstr>
      <vt:lpstr>Approach</vt:lpstr>
      <vt:lpstr>Challenges</vt:lpstr>
      <vt:lpstr>Lessons learned</vt:lpstr>
      <vt:lpstr>What worked well</vt:lpstr>
      <vt:lpstr>What worked well</vt:lpstr>
      <vt:lpstr>Getting the right people and people mix involved </vt:lpstr>
      <vt:lpstr>Getting the right people and people mix involved </vt:lpstr>
      <vt:lpstr>Getting the right people and people mix involved </vt:lpstr>
      <vt:lpstr>Getting the right people and people mix involved </vt:lpstr>
      <vt:lpstr>Getting the right people and people mix involved </vt:lpstr>
      <vt:lpstr>Getting the right people and people mix involved </vt:lpstr>
      <vt:lpstr>Getting the right people and people mix involved </vt:lpstr>
      <vt:lpstr>Getting the right people and people mix involved </vt:lpstr>
      <vt:lpstr>Where are we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SYKES, Richard (NHS EAST RIDING OF YORKSHIRE CCG)</dc:creator>
  <cp:lastModifiedBy>Alastair Cartwright</cp:lastModifiedBy>
  <cp:revision>32</cp:revision>
  <dcterms:created xsi:type="dcterms:W3CDTF">2022-03-28T10:14:50Z</dcterms:created>
  <dcterms:modified xsi:type="dcterms:W3CDTF">2023-01-18T11:47:20Z</dcterms:modified>
</cp:coreProperties>
</file>